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avi" ContentType="video/x-msvideo"/>
  <Default Extension="tiff" ContentType="image/tiff"/>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36"/>
  </p:notesMasterIdLst>
  <p:sldIdLst>
    <p:sldId id="257" r:id="rId2"/>
    <p:sldId id="400" r:id="rId3"/>
    <p:sldId id="401" r:id="rId4"/>
    <p:sldId id="402" r:id="rId5"/>
    <p:sldId id="403" r:id="rId6"/>
    <p:sldId id="404" r:id="rId7"/>
    <p:sldId id="339" r:id="rId8"/>
    <p:sldId id="340" r:id="rId9"/>
    <p:sldId id="341" r:id="rId10"/>
    <p:sldId id="342" r:id="rId11"/>
    <p:sldId id="343" r:id="rId12"/>
    <p:sldId id="344" r:id="rId13"/>
    <p:sldId id="345" r:id="rId14"/>
    <p:sldId id="346" r:id="rId15"/>
    <p:sldId id="347" r:id="rId16"/>
    <p:sldId id="348" r:id="rId17"/>
    <p:sldId id="414" r:id="rId18"/>
    <p:sldId id="349" r:id="rId19"/>
    <p:sldId id="350" r:id="rId20"/>
    <p:sldId id="351" r:id="rId21"/>
    <p:sldId id="352" r:id="rId22"/>
    <p:sldId id="415" r:id="rId23"/>
    <p:sldId id="411" r:id="rId24"/>
    <p:sldId id="427" r:id="rId25"/>
    <p:sldId id="428" r:id="rId26"/>
    <p:sldId id="429" r:id="rId27"/>
    <p:sldId id="354" r:id="rId28"/>
    <p:sldId id="430" r:id="rId29"/>
    <p:sldId id="431" r:id="rId30"/>
    <p:sldId id="432" r:id="rId31"/>
    <p:sldId id="433" r:id="rId32"/>
    <p:sldId id="434" r:id="rId33"/>
    <p:sldId id="435" r:id="rId34"/>
    <p:sldId id="436" r:id="rId35"/>
    <p:sldId id="437" r:id="rId36"/>
    <p:sldId id="438" r:id="rId37"/>
    <p:sldId id="439" r:id="rId38"/>
    <p:sldId id="440" r:id="rId39"/>
    <p:sldId id="441" r:id="rId40"/>
    <p:sldId id="442" r:id="rId41"/>
    <p:sldId id="443" r:id="rId42"/>
    <p:sldId id="444" r:id="rId43"/>
    <p:sldId id="445" r:id="rId44"/>
    <p:sldId id="446" r:id="rId45"/>
    <p:sldId id="447" r:id="rId46"/>
    <p:sldId id="448" r:id="rId47"/>
    <p:sldId id="449" r:id="rId48"/>
    <p:sldId id="450" r:id="rId49"/>
    <p:sldId id="451" r:id="rId50"/>
    <p:sldId id="452" r:id="rId51"/>
    <p:sldId id="453" r:id="rId52"/>
    <p:sldId id="454" r:id="rId53"/>
    <p:sldId id="455" r:id="rId54"/>
    <p:sldId id="456" r:id="rId55"/>
    <p:sldId id="457" r:id="rId56"/>
    <p:sldId id="458" r:id="rId57"/>
    <p:sldId id="459" r:id="rId58"/>
    <p:sldId id="460" r:id="rId59"/>
    <p:sldId id="461" r:id="rId60"/>
    <p:sldId id="462" r:id="rId61"/>
    <p:sldId id="463" r:id="rId62"/>
    <p:sldId id="464" r:id="rId63"/>
    <p:sldId id="465" r:id="rId64"/>
    <p:sldId id="466" r:id="rId65"/>
    <p:sldId id="467" r:id="rId66"/>
    <p:sldId id="468" r:id="rId67"/>
    <p:sldId id="469" r:id="rId68"/>
    <p:sldId id="470" r:id="rId69"/>
    <p:sldId id="471" r:id="rId70"/>
    <p:sldId id="472" r:id="rId71"/>
    <p:sldId id="473" r:id="rId72"/>
    <p:sldId id="417" r:id="rId73"/>
    <p:sldId id="380" r:id="rId74"/>
    <p:sldId id="358" r:id="rId75"/>
    <p:sldId id="508" r:id="rId76"/>
    <p:sldId id="507" r:id="rId77"/>
    <p:sldId id="510" r:id="rId78"/>
    <p:sldId id="355" r:id="rId79"/>
    <p:sldId id="356" r:id="rId80"/>
    <p:sldId id="475" r:id="rId81"/>
    <p:sldId id="357" r:id="rId82"/>
    <p:sldId id="474" r:id="rId83"/>
    <p:sldId id="418" r:id="rId84"/>
    <p:sldId id="359" r:id="rId85"/>
    <p:sldId id="419" r:id="rId86"/>
    <p:sldId id="420" r:id="rId87"/>
    <p:sldId id="421" r:id="rId88"/>
    <p:sldId id="422" r:id="rId89"/>
    <p:sldId id="423" r:id="rId90"/>
    <p:sldId id="424" r:id="rId91"/>
    <p:sldId id="425" r:id="rId92"/>
    <p:sldId id="426" r:id="rId93"/>
    <p:sldId id="511" r:id="rId94"/>
    <p:sldId id="512" r:id="rId95"/>
    <p:sldId id="513" r:id="rId96"/>
    <p:sldId id="516" r:id="rId97"/>
    <p:sldId id="518" r:id="rId98"/>
    <p:sldId id="519" r:id="rId99"/>
    <p:sldId id="520" r:id="rId100"/>
    <p:sldId id="476" r:id="rId101"/>
    <p:sldId id="477" r:id="rId102"/>
    <p:sldId id="478" r:id="rId103"/>
    <p:sldId id="479" r:id="rId104"/>
    <p:sldId id="480" r:id="rId105"/>
    <p:sldId id="481" r:id="rId106"/>
    <p:sldId id="482" r:id="rId107"/>
    <p:sldId id="483" r:id="rId108"/>
    <p:sldId id="484" r:id="rId109"/>
    <p:sldId id="485" r:id="rId110"/>
    <p:sldId id="486" r:id="rId111"/>
    <p:sldId id="487" r:id="rId112"/>
    <p:sldId id="488" r:id="rId113"/>
    <p:sldId id="489" r:id="rId114"/>
    <p:sldId id="490" r:id="rId115"/>
    <p:sldId id="491" r:id="rId116"/>
    <p:sldId id="492" r:id="rId117"/>
    <p:sldId id="493" r:id="rId118"/>
    <p:sldId id="494" r:id="rId119"/>
    <p:sldId id="495" r:id="rId120"/>
    <p:sldId id="496" r:id="rId121"/>
    <p:sldId id="497" r:id="rId122"/>
    <p:sldId id="498" r:id="rId123"/>
    <p:sldId id="499" r:id="rId124"/>
    <p:sldId id="500" r:id="rId125"/>
    <p:sldId id="501" r:id="rId126"/>
    <p:sldId id="502" r:id="rId127"/>
    <p:sldId id="503" r:id="rId128"/>
    <p:sldId id="504" r:id="rId129"/>
    <p:sldId id="505" r:id="rId130"/>
    <p:sldId id="506" r:id="rId131"/>
    <p:sldId id="407" r:id="rId132"/>
    <p:sldId id="408" r:id="rId133"/>
    <p:sldId id="409" r:id="rId134"/>
    <p:sldId id="410" r:id="rId13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6" autoAdjust="0"/>
    <p:restoredTop sz="94660"/>
  </p:normalViewPr>
  <p:slideViewPr>
    <p:cSldViewPr snapToGrid="0">
      <p:cViewPr varScale="1">
        <p:scale>
          <a:sx n="86" d="100"/>
          <a:sy n="86" d="100"/>
        </p:scale>
        <p:origin x="1080" y="96"/>
      </p:cViewPr>
      <p:guideLst/>
    </p:cSldViewPr>
  </p:slideViewPr>
  <p:notesTextViewPr>
    <p:cViewPr>
      <p:scale>
        <a:sx n="3" d="2"/>
        <a:sy n="3" d="2"/>
      </p:scale>
      <p:origin x="0" y="0"/>
    </p:cViewPr>
  </p:notesTextViewPr>
  <p:sorterViewPr>
    <p:cViewPr varScale="1">
      <p:scale>
        <a:sx n="1" d="1"/>
        <a:sy n="1" d="1"/>
      </p:scale>
      <p:origin x="0" y="-236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42A45-C1B8-4319-9EC0-1595F2C67DE5}" type="datetimeFigureOut">
              <a:rPr kumimoji="1" lang="ja-JP" altLang="en-US" smtClean="0"/>
              <a:t>2019/5/7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4A6EDD-66F4-4BAB-BD1A-093B3153436C}" type="slidenum">
              <a:rPr kumimoji="1" lang="ja-JP" altLang="en-US" smtClean="0"/>
              <a:t>‹#›</a:t>
            </a:fld>
            <a:endParaRPr kumimoji="1" lang="ja-JP" altLang="en-US"/>
          </a:p>
        </p:txBody>
      </p:sp>
    </p:spTree>
    <p:extLst>
      <p:ext uri="{BB962C8B-B14F-4D97-AF65-F5344CB8AC3E}">
        <p14:creationId xmlns:p14="http://schemas.microsoft.com/office/powerpoint/2010/main" val="19343301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21A2C08-D406-4AEC-9BDB-1C1E309911B0}" type="slidenum">
              <a:rPr lang="en-US" altLang="ja-JP">
                <a:latin typeface="Calibri" panose="020F0502020204030204" pitchFamily="34" charset="0"/>
              </a:rPr>
              <a:pPr/>
              <a:t>7</a:t>
            </a:fld>
            <a:endParaRPr lang="en-US" altLang="ja-JP">
              <a:latin typeface="Calibri" panose="020F0502020204030204" pitchFamily="34" charset="0"/>
            </a:endParaRPr>
          </a:p>
        </p:txBody>
      </p:sp>
      <p:sp>
        <p:nvSpPr>
          <p:cNvPr id="25603"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p>
        </p:txBody>
      </p:sp>
    </p:spTree>
    <p:extLst>
      <p:ext uri="{BB962C8B-B14F-4D97-AF65-F5344CB8AC3E}">
        <p14:creationId xmlns:p14="http://schemas.microsoft.com/office/powerpoint/2010/main" val="2629187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903257-D202-40DF-96DE-68612FF6AC66}" type="slidenum">
              <a:rPr lang="en-US" altLang="ja-JP"/>
              <a:pPr fontAlgn="base">
                <a:spcBef>
                  <a:spcPct val="0"/>
                </a:spcBef>
                <a:spcAft>
                  <a:spcPct val="0"/>
                </a:spcAft>
              </a:pPr>
              <a:t>16</a:t>
            </a:fld>
            <a:endParaRPr lang="en-US" altLang="ja-JP"/>
          </a:p>
        </p:txBody>
      </p:sp>
      <p:sp>
        <p:nvSpPr>
          <p:cNvPr id="46083"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4608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ja-JP" altLang="ja-JP" smtClean="0"/>
          </a:p>
        </p:txBody>
      </p:sp>
    </p:spTree>
    <p:extLst>
      <p:ext uri="{BB962C8B-B14F-4D97-AF65-F5344CB8AC3E}">
        <p14:creationId xmlns:p14="http://schemas.microsoft.com/office/powerpoint/2010/main" val="3864950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A8B54F-4C19-41C1-B250-D7CC5730551F}" type="slidenum">
              <a:rPr lang="en-US" altLang="ja-JP"/>
              <a:pPr fontAlgn="base">
                <a:spcBef>
                  <a:spcPct val="0"/>
                </a:spcBef>
                <a:spcAft>
                  <a:spcPct val="0"/>
                </a:spcAft>
              </a:pPr>
              <a:t>18</a:t>
            </a:fld>
            <a:endParaRPr lang="en-US" altLang="ja-JP"/>
          </a:p>
        </p:txBody>
      </p:sp>
      <p:sp>
        <p:nvSpPr>
          <p:cNvPr id="49155"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4915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ja-JP" altLang="ja-JP" smtClean="0"/>
          </a:p>
        </p:txBody>
      </p:sp>
    </p:spTree>
    <p:extLst>
      <p:ext uri="{BB962C8B-B14F-4D97-AF65-F5344CB8AC3E}">
        <p14:creationId xmlns:p14="http://schemas.microsoft.com/office/powerpoint/2010/main" val="3169647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298047-1927-44D4-9147-4E5F5F1CD772}" type="slidenum">
              <a:rPr lang="en-US" altLang="ja-JP"/>
              <a:pPr fontAlgn="base">
                <a:spcBef>
                  <a:spcPct val="0"/>
                </a:spcBef>
                <a:spcAft>
                  <a:spcPct val="0"/>
                </a:spcAft>
              </a:pPr>
              <a:t>19</a:t>
            </a:fld>
            <a:endParaRPr lang="en-US" altLang="ja-JP"/>
          </a:p>
        </p:txBody>
      </p:sp>
      <p:sp>
        <p:nvSpPr>
          <p:cNvPr id="53251"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5325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ja-JP" altLang="ja-JP" smtClean="0"/>
          </a:p>
        </p:txBody>
      </p:sp>
    </p:spTree>
    <p:extLst>
      <p:ext uri="{BB962C8B-B14F-4D97-AF65-F5344CB8AC3E}">
        <p14:creationId xmlns:p14="http://schemas.microsoft.com/office/powerpoint/2010/main" val="952922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3BD3F3D-21F5-4633-8DA2-7C789ED4616E}" type="slidenum">
              <a:rPr lang="ja-JP" altLang="en-US" smtClean="0"/>
              <a:pPr>
                <a:defRPr/>
              </a:pPr>
              <a:t>29</a:t>
            </a:fld>
            <a:endParaRPr lang="ja-JP" altLang="en-US"/>
          </a:p>
        </p:txBody>
      </p:sp>
    </p:spTree>
    <p:extLst>
      <p:ext uri="{BB962C8B-B14F-4D97-AF65-F5344CB8AC3E}">
        <p14:creationId xmlns:p14="http://schemas.microsoft.com/office/powerpoint/2010/main" val="3167800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5C8D1387-096E-450E-AF24-225933C06702}" type="slidenum">
              <a:rPr lang="en-US" altLang="ja-JP" smtClean="0"/>
              <a:pPr>
                <a:spcBef>
                  <a:spcPct val="0"/>
                </a:spcBef>
              </a:pPr>
              <a:t>31</a:t>
            </a:fld>
            <a:endParaRPr lang="en-US" altLang="ja-JP"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smtClean="0"/>
              <a:t>In 1952, Alan Turing presented a beautiful idea that explains the autonomous formation of spatial pattern in the embryo.</a:t>
            </a:r>
          </a:p>
          <a:p>
            <a:pPr eaLnBrk="1" hangingPunct="1">
              <a:spcBef>
                <a:spcPct val="0"/>
              </a:spcBef>
            </a:pPr>
            <a:r>
              <a:rPr lang="en-US" altLang="ja-JP" smtClean="0"/>
              <a:t>His idea is, in brief, combination of chemical reaction forms some wave in the embryo, and the wave functions as the positional information for development. 30</a:t>
            </a:r>
          </a:p>
        </p:txBody>
      </p:sp>
    </p:spTree>
    <p:extLst>
      <p:ext uri="{BB962C8B-B14F-4D97-AF65-F5344CB8AC3E}">
        <p14:creationId xmlns:p14="http://schemas.microsoft.com/office/powerpoint/2010/main" val="3766600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05B05B37-FBA0-4764-A9F0-A0EDF99FA224}" type="slidenum">
              <a:rPr lang="en-US" altLang="ja-JP" smtClean="0"/>
              <a:pPr>
                <a:spcBef>
                  <a:spcPct val="0"/>
                </a:spcBef>
              </a:pPr>
              <a:t>32</a:t>
            </a:fld>
            <a:endParaRPr lang="en-US" altLang="ja-JP" smtClean="0"/>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ja-JP" smtClean="0"/>
              <a:t>In 1952, Alan Turing presented a beautiful idea that explains the autonomous formation of spatial pattern in the embryo.</a:t>
            </a:r>
          </a:p>
          <a:p>
            <a:pPr eaLnBrk="1" hangingPunct="1"/>
            <a:r>
              <a:rPr lang="en-US" altLang="ja-JP" smtClean="0"/>
              <a:t>His idea is, in brief, combination of chemical reaction forms some wave in the embryo, and the wave functions as the positional information for development. 30</a:t>
            </a:r>
          </a:p>
        </p:txBody>
      </p:sp>
    </p:spTree>
    <p:extLst>
      <p:ext uri="{BB962C8B-B14F-4D97-AF65-F5344CB8AC3E}">
        <p14:creationId xmlns:p14="http://schemas.microsoft.com/office/powerpoint/2010/main" val="3080690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F5F496E1-5556-4830-BB04-227E6F4CCF60}" type="slidenum">
              <a:rPr lang="en-US" altLang="ja-JP" smtClean="0"/>
              <a:pPr>
                <a:spcBef>
                  <a:spcPct val="0"/>
                </a:spcBef>
              </a:pPr>
              <a:t>33</a:t>
            </a:fld>
            <a:endParaRPr lang="en-US" altLang="ja-JP" smtClean="0"/>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smtClean="0"/>
              <a:t>In 1952, Alan Turing presented a beautiful idea that explains the autonomous formation of spatial pattern in the embryo.</a:t>
            </a:r>
          </a:p>
          <a:p>
            <a:pPr eaLnBrk="1" hangingPunct="1">
              <a:spcBef>
                <a:spcPct val="0"/>
              </a:spcBef>
            </a:pPr>
            <a:r>
              <a:rPr lang="en-US" altLang="ja-JP" smtClean="0"/>
              <a:t>His idea is, in brief, combination of chemical reaction forms some wave in the embryo, and the wave functions as the positional information for development. 30</a:t>
            </a:r>
          </a:p>
        </p:txBody>
      </p:sp>
    </p:spTree>
    <p:extLst>
      <p:ext uri="{BB962C8B-B14F-4D97-AF65-F5344CB8AC3E}">
        <p14:creationId xmlns:p14="http://schemas.microsoft.com/office/powerpoint/2010/main" val="938114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65E86586-035C-4F64-A8E5-84BD0C6B367A}" type="slidenum">
              <a:rPr lang="en-US" altLang="ja-JP" smtClean="0"/>
              <a:pPr>
                <a:spcBef>
                  <a:spcPct val="0"/>
                </a:spcBef>
              </a:pPr>
              <a:t>35</a:t>
            </a:fld>
            <a:endParaRPr lang="en-US" altLang="ja-JP" smtClean="0"/>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p>
        </p:txBody>
      </p:sp>
    </p:spTree>
    <p:extLst>
      <p:ext uri="{BB962C8B-B14F-4D97-AF65-F5344CB8AC3E}">
        <p14:creationId xmlns:p14="http://schemas.microsoft.com/office/powerpoint/2010/main" val="1095494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C6800BDB-44D8-430D-B700-019689D576CD}" type="slidenum">
              <a:rPr lang="en-US" altLang="ja-JP" smtClean="0"/>
              <a:pPr>
                <a:spcBef>
                  <a:spcPct val="0"/>
                </a:spcBef>
              </a:pPr>
              <a:t>36</a:t>
            </a:fld>
            <a:endParaRPr lang="en-US" altLang="ja-JP" smtClean="0"/>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smtClean="0"/>
              <a:t>@He ablated the melanophores of upper two dark stripes continuously by the laser radiation to replaced the melanophore by xanthophores.</a:t>
            </a:r>
          </a:p>
          <a:p>
            <a:pPr eaLnBrk="1" hangingPunct="1">
              <a:spcBef>
                <a:spcPct val="0"/>
              </a:spcBef>
            </a:pPr>
            <a:r>
              <a:rPr lang="en-US" altLang="ja-JP" smtClean="0"/>
              <a:t> Then observed how the pattern regenerates.</a:t>
            </a:r>
          </a:p>
          <a:p>
            <a:pPr eaLnBrk="1" hangingPunct="1">
              <a:spcBef>
                <a:spcPct val="0"/>
              </a:spcBef>
            </a:pPr>
            <a:r>
              <a:rPr lang="en-US" altLang="ja-JP" smtClean="0"/>
              <a:t>@this is the result.(</a:t>
            </a:r>
            <a:r>
              <a:rPr lang="ja-JP" altLang="en-US" smtClean="0"/>
              <a:t>ムービーを押す</a:t>
            </a:r>
            <a:r>
              <a:rPr lang="en-US" altLang="ja-JP" smtClean="0"/>
              <a:t>)</a:t>
            </a:r>
          </a:p>
          <a:p>
            <a:pPr eaLnBrk="1" hangingPunct="1">
              <a:spcBef>
                <a:spcPct val="0"/>
              </a:spcBef>
            </a:pPr>
            <a:r>
              <a:rPr lang="en-US" altLang="ja-JP" smtClean="0"/>
              <a:t>@You can witness the interesting phenomenon on this movie.</a:t>
            </a:r>
          </a:p>
          <a:p>
            <a:pPr eaLnBrk="1" hangingPunct="1">
              <a:spcBef>
                <a:spcPct val="0"/>
              </a:spcBef>
            </a:pPr>
            <a:r>
              <a:rPr lang="en-US" altLang="ja-JP" smtClean="0"/>
              <a:t>@The dark stripe creeped upper to maintain the even-spaced pattern.</a:t>
            </a:r>
          </a:p>
          <a:p>
            <a:pPr eaLnBrk="1" hangingPunct="1">
              <a:spcBef>
                <a:spcPct val="0"/>
              </a:spcBef>
            </a:pPr>
            <a:r>
              <a:rPr lang="en-US" altLang="ja-JP" smtClean="0"/>
              <a:t>And, of course, this result is consistent with the Turing model.</a:t>
            </a:r>
          </a:p>
          <a:p>
            <a:pPr eaLnBrk="1" hangingPunct="1">
              <a:spcBef>
                <a:spcPct val="0"/>
              </a:spcBef>
            </a:pPr>
            <a:endParaRPr lang="en-US" altLang="ja-JP" smtClean="0"/>
          </a:p>
        </p:txBody>
      </p:sp>
    </p:spTree>
    <p:extLst>
      <p:ext uri="{BB962C8B-B14F-4D97-AF65-F5344CB8AC3E}">
        <p14:creationId xmlns:p14="http://schemas.microsoft.com/office/powerpoint/2010/main" val="412948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C6800BDB-44D8-430D-B700-019689D576CD}" type="slidenum">
              <a:rPr lang="en-US" altLang="ja-JP" smtClean="0"/>
              <a:pPr>
                <a:spcBef>
                  <a:spcPct val="0"/>
                </a:spcBef>
              </a:pPr>
              <a:t>37</a:t>
            </a:fld>
            <a:endParaRPr lang="en-US" altLang="ja-JP" smtClean="0"/>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smtClean="0"/>
              <a:t>@He ablated the melanophores of upper two dark stripes continuously by the laser radiation to replaced the melanophore by xanthophores.</a:t>
            </a:r>
          </a:p>
          <a:p>
            <a:pPr eaLnBrk="1" hangingPunct="1">
              <a:spcBef>
                <a:spcPct val="0"/>
              </a:spcBef>
            </a:pPr>
            <a:r>
              <a:rPr lang="en-US" altLang="ja-JP" smtClean="0"/>
              <a:t> Then observed how the pattern regenerates.</a:t>
            </a:r>
          </a:p>
          <a:p>
            <a:pPr eaLnBrk="1" hangingPunct="1">
              <a:spcBef>
                <a:spcPct val="0"/>
              </a:spcBef>
            </a:pPr>
            <a:r>
              <a:rPr lang="en-US" altLang="ja-JP" smtClean="0"/>
              <a:t>@this is the result.(</a:t>
            </a:r>
            <a:r>
              <a:rPr lang="ja-JP" altLang="en-US" smtClean="0"/>
              <a:t>ムービーを押す</a:t>
            </a:r>
            <a:r>
              <a:rPr lang="en-US" altLang="ja-JP" smtClean="0"/>
              <a:t>)</a:t>
            </a:r>
          </a:p>
          <a:p>
            <a:pPr eaLnBrk="1" hangingPunct="1">
              <a:spcBef>
                <a:spcPct val="0"/>
              </a:spcBef>
            </a:pPr>
            <a:r>
              <a:rPr lang="en-US" altLang="ja-JP" smtClean="0"/>
              <a:t>@You can witness the interesting phenomenon on this movie.</a:t>
            </a:r>
          </a:p>
          <a:p>
            <a:pPr eaLnBrk="1" hangingPunct="1">
              <a:spcBef>
                <a:spcPct val="0"/>
              </a:spcBef>
            </a:pPr>
            <a:r>
              <a:rPr lang="en-US" altLang="ja-JP" smtClean="0"/>
              <a:t>@The dark stripe creeped upper to maintain the even-spaced pattern.</a:t>
            </a:r>
          </a:p>
          <a:p>
            <a:pPr eaLnBrk="1" hangingPunct="1">
              <a:spcBef>
                <a:spcPct val="0"/>
              </a:spcBef>
            </a:pPr>
            <a:r>
              <a:rPr lang="en-US" altLang="ja-JP" smtClean="0"/>
              <a:t>And, of course, this result is consistent with the Turing model.</a:t>
            </a:r>
          </a:p>
          <a:p>
            <a:pPr eaLnBrk="1" hangingPunct="1">
              <a:spcBef>
                <a:spcPct val="0"/>
              </a:spcBef>
            </a:pPr>
            <a:endParaRPr lang="en-US" altLang="ja-JP" smtClean="0"/>
          </a:p>
        </p:txBody>
      </p:sp>
    </p:spTree>
    <p:extLst>
      <p:ext uri="{BB962C8B-B14F-4D97-AF65-F5344CB8AC3E}">
        <p14:creationId xmlns:p14="http://schemas.microsoft.com/office/powerpoint/2010/main" val="3583661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33E39FE-9A8D-4586-A5D9-4BA12AC902EC}" type="slidenum">
              <a:rPr lang="en-US" altLang="ja-JP">
                <a:latin typeface="Calibri" panose="020F0502020204030204" pitchFamily="34" charset="0"/>
              </a:rPr>
              <a:pPr/>
              <a:t>8</a:t>
            </a:fld>
            <a:endParaRPr lang="en-US" altLang="ja-JP">
              <a:latin typeface="Calibri" panose="020F0502020204030204" pitchFamily="34" charset="0"/>
            </a:endParaRPr>
          </a:p>
        </p:txBody>
      </p:sp>
      <p:sp>
        <p:nvSpPr>
          <p:cNvPr id="27651"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p>
        </p:txBody>
      </p:sp>
    </p:spTree>
    <p:extLst>
      <p:ext uri="{BB962C8B-B14F-4D97-AF65-F5344CB8AC3E}">
        <p14:creationId xmlns:p14="http://schemas.microsoft.com/office/powerpoint/2010/main" val="2573687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9A49C64C-871F-435A-B189-81628467712C}" type="slidenum">
              <a:rPr lang="en-US" altLang="ja-JP" smtClean="0"/>
              <a:pPr>
                <a:spcBef>
                  <a:spcPct val="0"/>
                </a:spcBef>
              </a:pPr>
              <a:t>38</a:t>
            </a:fld>
            <a:endParaRPr lang="en-US" altLang="ja-JP" smtClean="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smtClean="0">
              <a:ea typeface="ＭＳ Ｐ明朝" panose="02020600040205080304" pitchFamily="18" charset="-128"/>
            </a:endParaRPr>
          </a:p>
        </p:txBody>
      </p:sp>
    </p:spTree>
    <p:extLst>
      <p:ext uri="{BB962C8B-B14F-4D97-AF65-F5344CB8AC3E}">
        <p14:creationId xmlns:p14="http://schemas.microsoft.com/office/powerpoint/2010/main" val="4177911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286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CD690FF-C9BF-4FA0-9401-6ED2D78D5B08}" type="slidenum">
              <a:rPr lang="ja-JP" altLang="en-US" smtClean="0">
                <a:latin typeface="Calibri" panose="020F0502020204030204" pitchFamily="34" charset="0"/>
              </a:rPr>
              <a:pPr/>
              <a:t>39</a:t>
            </a:fld>
            <a:endParaRPr lang="ja-JP" altLang="en-US" smtClean="0">
              <a:latin typeface="Calibri" panose="020F0502020204030204" pitchFamily="34" charset="0"/>
            </a:endParaRPr>
          </a:p>
        </p:txBody>
      </p:sp>
    </p:spTree>
    <p:extLst>
      <p:ext uri="{BB962C8B-B14F-4D97-AF65-F5344CB8AC3E}">
        <p14:creationId xmlns:p14="http://schemas.microsoft.com/office/powerpoint/2010/main" val="351900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BB656B5F-9B5C-4708-A268-8254E7BAEDEC}" type="slidenum">
              <a:rPr lang="en-US" altLang="ja-JP" smtClean="0"/>
              <a:pPr>
                <a:spcBef>
                  <a:spcPct val="0"/>
                </a:spcBef>
              </a:pPr>
              <a:t>40</a:t>
            </a:fld>
            <a:endParaRPr lang="en-US" altLang="ja-JP" smtClean="0"/>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ja-JP" sz="1400" smtClean="0"/>
              <a:t>@ If you focus on the skin of the zebrafish, you can observe three types of chromatophores, which are the cells responsible for giving the skin its color</a:t>
            </a:r>
          </a:p>
          <a:p>
            <a:pPr eaLnBrk="1" hangingPunct="1"/>
            <a:r>
              <a:rPr lang="en-US" altLang="ja-JP" sz="1400" smtClean="0"/>
              <a:t>@ Black pigmented cells, melanophores, cluster to form the black stripes.</a:t>
            </a:r>
          </a:p>
          <a:p>
            <a:pPr eaLnBrk="1" hangingPunct="1"/>
            <a:r>
              <a:rPr lang="en-US" altLang="ja-JP" sz="1400" smtClean="0"/>
              <a:t>@ Yellow pigmented xanthophores constitute the interstripe region sandwiched between the black stripes.</a:t>
            </a:r>
          </a:p>
          <a:p>
            <a:pPr eaLnBrk="1" hangingPunct="1"/>
            <a:r>
              <a:rPr lang="en-US" altLang="ja-JP" sz="1400" smtClean="0"/>
              <a:t>@ In addition to these two types of chromatophores, there are glittering iridophores.</a:t>
            </a:r>
          </a:p>
          <a:p>
            <a:pPr eaLnBrk="1" hangingPunct="1"/>
            <a:r>
              <a:rPr lang="en-US" altLang="ja-JP" sz="1400" smtClean="0"/>
              <a:t>@ Each of these three chromatophores is distributed in a specific hypodermal layer.</a:t>
            </a:r>
          </a:p>
          <a:p>
            <a:pPr eaLnBrk="1" hangingPunct="1"/>
            <a:r>
              <a:rPr lang="en-US" altLang="ja-JP" sz="1400" smtClean="0"/>
              <a:t>@ The pigmentation pattern is clearly made up of melanophores and xanthophores.</a:t>
            </a:r>
          </a:p>
          <a:p>
            <a:pPr eaLnBrk="1" hangingPunct="1"/>
            <a:r>
              <a:rPr lang="en-US" altLang="ja-JP" sz="1400" smtClean="0"/>
              <a:t>@ So, in this presentation I will focus on these two types of chromatophores, which are responsible for forming the skin pattern. </a:t>
            </a:r>
          </a:p>
        </p:txBody>
      </p:sp>
    </p:spTree>
    <p:extLst>
      <p:ext uri="{BB962C8B-B14F-4D97-AF65-F5344CB8AC3E}">
        <p14:creationId xmlns:p14="http://schemas.microsoft.com/office/powerpoint/2010/main" val="3903368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C3D84034-B3B1-470E-912B-A33804EDFE54}" type="slidenum">
              <a:rPr lang="en-US" altLang="ja-JP" smtClean="0"/>
              <a:pPr>
                <a:spcBef>
                  <a:spcPct val="0"/>
                </a:spcBef>
              </a:pPr>
              <a:t>43</a:t>
            </a:fld>
            <a:endParaRPr lang="en-US" altLang="ja-JP"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p>
        </p:txBody>
      </p:sp>
    </p:spTree>
    <p:extLst>
      <p:ext uri="{BB962C8B-B14F-4D97-AF65-F5344CB8AC3E}">
        <p14:creationId xmlns:p14="http://schemas.microsoft.com/office/powerpoint/2010/main" val="3063299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C3D84034-B3B1-470E-912B-A33804EDFE54}" type="slidenum">
              <a:rPr lang="en-US" altLang="ja-JP" smtClean="0"/>
              <a:pPr>
                <a:spcBef>
                  <a:spcPct val="0"/>
                </a:spcBef>
              </a:pPr>
              <a:t>44</a:t>
            </a:fld>
            <a:endParaRPr lang="en-US" altLang="ja-JP"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p>
        </p:txBody>
      </p:sp>
    </p:spTree>
    <p:extLst>
      <p:ext uri="{BB962C8B-B14F-4D97-AF65-F5344CB8AC3E}">
        <p14:creationId xmlns:p14="http://schemas.microsoft.com/office/powerpoint/2010/main" val="1019900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7082D17D-512C-4787-A38F-0E8FC9D4EEE3}" type="slidenum">
              <a:rPr lang="en-US" altLang="ja-JP" smtClean="0"/>
              <a:pPr>
                <a:spcBef>
                  <a:spcPct val="0"/>
                </a:spcBef>
              </a:pPr>
              <a:t>50</a:t>
            </a:fld>
            <a:endParaRPr lang="en-US" altLang="ja-JP" smtClean="0"/>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b="1" smtClean="0"/>
              <a:t>Figure 4. </a:t>
            </a:r>
            <a:r>
              <a:rPr lang="ja-JP" altLang="en-US" b="1" smtClean="0"/>
              <a:t>　</a:t>
            </a:r>
            <a:r>
              <a:rPr lang="en-US" altLang="ja-JP" b="1" smtClean="0"/>
              <a:t>Xanthophore can survive by itself, but melanophore can</a:t>
            </a:r>
            <a:r>
              <a:rPr lang="en-US" altLang="ja-JP" b="1" smtClean="0">
                <a:latin typeface="Arial" panose="020B0604020202020204" pitchFamily="34" charset="0"/>
              </a:rPr>
              <a:t>’</a:t>
            </a:r>
            <a:r>
              <a:rPr lang="en-US" altLang="ja-JP" b="1" smtClean="0"/>
              <a:t>t  keep their density without surrounding xanthophore. </a:t>
            </a:r>
          </a:p>
          <a:p>
            <a:pPr eaLnBrk="1" hangingPunct="1">
              <a:spcBef>
                <a:spcPct val="0"/>
              </a:spcBef>
            </a:pPr>
            <a:r>
              <a:rPr lang="en-US" altLang="ja-JP" smtClean="0"/>
              <a:t>(A,B)</a:t>
            </a:r>
            <a:r>
              <a:rPr lang="en-US" altLang="ja-JP" b="1" smtClean="0"/>
              <a:t> </a:t>
            </a:r>
            <a:r>
              <a:rPr lang="en-US" altLang="ja-JP" smtClean="0"/>
              <a:t>Schematics of laser ablation pattern to examine the influence of  circumstance on existing pigment cells.  Before (C,D) and 3days (E,F), 5days (G,H) after the treatment.  Without neighbor stripe, xanthophore in the interstripe region is alone sufficient to maintain their density.  On the other hand, melanophore eliminated adjacent interstripe die partially and disperse. Scale bars 500mm.</a:t>
            </a:r>
          </a:p>
          <a:p>
            <a:pPr eaLnBrk="1" hangingPunct="1">
              <a:spcBef>
                <a:spcPct val="0"/>
              </a:spcBef>
            </a:pPr>
            <a:endParaRPr lang="en-US" altLang="ja-JP" smtClean="0"/>
          </a:p>
          <a:p>
            <a:pPr eaLnBrk="1" hangingPunct="1">
              <a:spcBef>
                <a:spcPct val="0"/>
              </a:spcBef>
            </a:pPr>
            <a:r>
              <a:rPr lang="ja-JP" altLang="en-US" smtClean="0"/>
              <a:t>図</a:t>
            </a:r>
            <a:r>
              <a:rPr lang="en-US" altLang="ja-JP" smtClean="0"/>
              <a:t>2</a:t>
            </a:r>
            <a:r>
              <a:rPr lang="ja-JP" altLang="en-US" smtClean="0"/>
              <a:t>．　周囲の色素細胞を除去したとき、</a:t>
            </a:r>
            <a:r>
              <a:rPr lang="en-US" altLang="ja-JP" smtClean="0"/>
              <a:t>xanthophore</a:t>
            </a:r>
            <a:r>
              <a:rPr lang="ja-JP" altLang="en-US" smtClean="0"/>
              <a:t>は単独でも存在し続けるが、</a:t>
            </a:r>
            <a:r>
              <a:rPr lang="en-US" altLang="ja-JP" smtClean="0"/>
              <a:t>melanophore</a:t>
            </a:r>
            <a:r>
              <a:rPr lang="ja-JP" altLang="en-US" smtClean="0"/>
              <a:t>はそれまでの密度を保てず散在する。</a:t>
            </a:r>
          </a:p>
          <a:p>
            <a:pPr eaLnBrk="1" hangingPunct="1">
              <a:spcBef>
                <a:spcPct val="0"/>
              </a:spcBef>
            </a:pPr>
            <a:r>
              <a:rPr lang="ja-JP" altLang="en-US" smtClean="0"/>
              <a:t>ｘ</a:t>
            </a:r>
            <a:r>
              <a:rPr lang="en-US" altLang="ja-JP" smtClean="0"/>
              <a:t>anthophore</a:t>
            </a:r>
            <a:r>
              <a:rPr lang="ja-JP" altLang="en-US" smtClean="0"/>
              <a:t>では、もとの細胞数が保たれ、それ以上に増加もおこる。多少移動して散らばる？</a:t>
            </a:r>
          </a:p>
          <a:p>
            <a:pPr eaLnBrk="1" hangingPunct="1">
              <a:spcBef>
                <a:spcPct val="0"/>
              </a:spcBef>
            </a:pPr>
            <a:r>
              <a:rPr lang="ja-JP" altLang="en-US" smtClean="0"/>
              <a:t>ｍ</a:t>
            </a:r>
            <a:r>
              <a:rPr lang="en-US" altLang="ja-JP" smtClean="0"/>
              <a:t>elanophore</a:t>
            </a:r>
            <a:r>
              <a:rPr lang="ja-JP" altLang="en-US" smtClean="0"/>
              <a:t>は、細胞死をおこしたり、移動したりで散在する。</a:t>
            </a:r>
          </a:p>
          <a:p>
            <a:pPr eaLnBrk="1" hangingPunct="1">
              <a:spcBef>
                <a:spcPct val="0"/>
              </a:spcBef>
            </a:pPr>
            <a:endParaRPr lang="ja-JP" altLang="en-US" smtClean="0"/>
          </a:p>
          <a:p>
            <a:pPr eaLnBrk="1" hangingPunct="1">
              <a:spcBef>
                <a:spcPct val="0"/>
              </a:spcBef>
            </a:pPr>
            <a:r>
              <a:rPr lang="en-US" altLang="ja-JP" smtClean="0"/>
              <a:t>Fig.2 (C,E,G) 070223c, (D,F,H) 060813d, (I,J,K) 061220b,</a:t>
            </a:r>
          </a:p>
          <a:p>
            <a:pPr eaLnBrk="1" hangingPunct="1">
              <a:spcBef>
                <a:spcPct val="0"/>
              </a:spcBef>
            </a:pPr>
            <a:r>
              <a:rPr lang="en-US" altLang="ja-JP" smtClean="0"/>
              <a:t>Scale bar 500 μ</a:t>
            </a:r>
            <a:r>
              <a:rPr lang="ja-JP" altLang="en-US" smtClean="0"/>
              <a:t>ｍ</a:t>
            </a:r>
          </a:p>
        </p:txBody>
      </p:sp>
    </p:spTree>
    <p:extLst>
      <p:ext uri="{BB962C8B-B14F-4D97-AF65-F5344CB8AC3E}">
        <p14:creationId xmlns:p14="http://schemas.microsoft.com/office/powerpoint/2010/main" val="3767831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81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183315D-C0D0-489C-9733-8ECA04129221}" type="slidenum">
              <a:rPr lang="ja-JP" altLang="en-US" smtClean="0">
                <a:latin typeface="Calibri" panose="020F0502020204030204" pitchFamily="34" charset="0"/>
              </a:rPr>
              <a:pPr/>
              <a:t>54</a:t>
            </a:fld>
            <a:endParaRPr lang="ja-JP" altLang="en-US" smtClean="0">
              <a:latin typeface="Calibri" panose="020F0502020204030204" pitchFamily="34" charset="0"/>
            </a:endParaRPr>
          </a:p>
        </p:txBody>
      </p:sp>
    </p:spTree>
    <p:extLst>
      <p:ext uri="{BB962C8B-B14F-4D97-AF65-F5344CB8AC3E}">
        <p14:creationId xmlns:p14="http://schemas.microsoft.com/office/powerpoint/2010/main" val="1688680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501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0DEBC5E-298A-450F-A36A-6F60AB244B73}" type="slidenum">
              <a:rPr lang="ja-JP" altLang="en-US" smtClean="0">
                <a:latin typeface="Calibri" panose="020F0502020204030204" pitchFamily="34" charset="0"/>
              </a:rPr>
              <a:pPr/>
              <a:t>55</a:t>
            </a:fld>
            <a:endParaRPr lang="ja-JP" altLang="en-US" smtClean="0">
              <a:latin typeface="Calibri" panose="020F0502020204030204" pitchFamily="34" charset="0"/>
            </a:endParaRPr>
          </a:p>
        </p:txBody>
      </p:sp>
    </p:spTree>
    <p:extLst>
      <p:ext uri="{BB962C8B-B14F-4D97-AF65-F5344CB8AC3E}">
        <p14:creationId xmlns:p14="http://schemas.microsoft.com/office/powerpoint/2010/main" val="2198115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532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FFF8FFC-803E-441C-A9E7-8C2B8A39762E}" type="slidenum">
              <a:rPr lang="ja-JP" altLang="en-US" smtClean="0">
                <a:latin typeface="Calibri" panose="020F0502020204030204" pitchFamily="34" charset="0"/>
              </a:rPr>
              <a:pPr/>
              <a:t>57</a:t>
            </a:fld>
            <a:endParaRPr lang="ja-JP" altLang="en-US" smtClean="0">
              <a:latin typeface="Calibri" panose="020F0502020204030204" pitchFamily="34" charset="0"/>
            </a:endParaRPr>
          </a:p>
        </p:txBody>
      </p:sp>
    </p:spTree>
    <p:extLst>
      <p:ext uri="{BB962C8B-B14F-4D97-AF65-F5344CB8AC3E}">
        <p14:creationId xmlns:p14="http://schemas.microsoft.com/office/powerpoint/2010/main" val="3504300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593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B29E6B44-C4FF-4D4E-B4FB-6B9C61B8991C}" type="slidenum">
              <a:rPr lang="ja-JP" altLang="en-US" smtClean="0"/>
              <a:pPr>
                <a:spcBef>
                  <a:spcPct val="0"/>
                </a:spcBef>
              </a:pPr>
              <a:t>58</a:t>
            </a:fld>
            <a:endParaRPr lang="ja-JP" altLang="en-US" smtClean="0"/>
          </a:p>
        </p:txBody>
      </p:sp>
    </p:spTree>
    <p:extLst>
      <p:ext uri="{BB962C8B-B14F-4D97-AF65-F5344CB8AC3E}">
        <p14:creationId xmlns:p14="http://schemas.microsoft.com/office/powerpoint/2010/main" val="1969353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33E39FE-9A8D-4586-A5D9-4BA12AC902EC}" type="slidenum">
              <a:rPr lang="en-US" altLang="ja-JP">
                <a:latin typeface="Calibri" panose="020F0502020204030204" pitchFamily="34" charset="0"/>
              </a:rPr>
              <a:pPr/>
              <a:t>9</a:t>
            </a:fld>
            <a:endParaRPr lang="en-US" altLang="ja-JP">
              <a:latin typeface="Calibri" panose="020F0502020204030204" pitchFamily="34" charset="0"/>
            </a:endParaRPr>
          </a:p>
        </p:txBody>
      </p:sp>
      <p:sp>
        <p:nvSpPr>
          <p:cNvPr id="27651"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p>
        </p:txBody>
      </p:sp>
    </p:spTree>
    <p:extLst>
      <p:ext uri="{BB962C8B-B14F-4D97-AF65-F5344CB8AC3E}">
        <p14:creationId xmlns:p14="http://schemas.microsoft.com/office/powerpoint/2010/main" val="3312384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614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00ABCB18-E5D2-4BBD-8D2E-64AC7F0F7ECF}" type="slidenum">
              <a:rPr lang="ja-JP" altLang="en-US" smtClean="0"/>
              <a:pPr>
                <a:spcBef>
                  <a:spcPct val="0"/>
                </a:spcBef>
              </a:pPr>
              <a:t>59</a:t>
            </a:fld>
            <a:endParaRPr lang="ja-JP" altLang="en-US" smtClean="0"/>
          </a:p>
        </p:txBody>
      </p:sp>
    </p:spTree>
    <p:extLst>
      <p:ext uri="{BB962C8B-B14F-4D97-AF65-F5344CB8AC3E}">
        <p14:creationId xmlns:p14="http://schemas.microsoft.com/office/powerpoint/2010/main" val="3773559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9A49C64C-871F-435A-B189-81628467712C}" type="slidenum">
              <a:rPr lang="en-US" altLang="ja-JP" smtClean="0"/>
              <a:pPr>
                <a:spcBef>
                  <a:spcPct val="0"/>
                </a:spcBef>
              </a:pPr>
              <a:t>63</a:t>
            </a:fld>
            <a:endParaRPr lang="en-US" altLang="ja-JP" smtClean="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smtClean="0">
              <a:ea typeface="ＭＳ Ｐ明朝" panose="02020600040205080304" pitchFamily="18" charset="-128"/>
            </a:endParaRPr>
          </a:p>
        </p:txBody>
      </p:sp>
    </p:spTree>
    <p:extLst>
      <p:ext uri="{BB962C8B-B14F-4D97-AF65-F5344CB8AC3E}">
        <p14:creationId xmlns:p14="http://schemas.microsoft.com/office/powerpoint/2010/main" val="3822967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9pPr>
          </a:lstStyle>
          <a:p>
            <a:pPr>
              <a:spcBef>
                <a:spcPct val="0"/>
              </a:spcBef>
            </a:pPr>
            <a:fld id="{B2A01D13-4C26-4BC3-941E-BF6A568D41A3}" type="slidenum">
              <a:rPr lang="en-US" altLang="ja-JP" smtClean="0">
                <a:ea typeface="Osaka" charset="-128"/>
              </a:rPr>
              <a:pPr>
                <a:spcBef>
                  <a:spcPct val="0"/>
                </a:spcBef>
              </a:pPr>
              <a:t>64</a:t>
            </a:fld>
            <a:endParaRPr lang="en-US" altLang="ja-JP" smtClean="0">
              <a:ea typeface="Osaka"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ja-JP" smtClean="0"/>
          </a:p>
        </p:txBody>
      </p:sp>
    </p:spTree>
    <p:extLst>
      <p:ext uri="{BB962C8B-B14F-4D97-AF65-F5344CB8AC3E}">
        <p14:creationId xmlns:p14="http://schemas.microsoft.com/office/powerpoint/2010/main" val="3363465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9pPr>
          </a:lstStyle>
          <a:p>
            <a:pPr>
              <a:spcBef>
                <a:spcPct val="0"/>
              </a:spcBef>
            </a:pPr>
            <a:fld id="{4D2AADA1-77F4-4B36-B100-364F44D490C0}" type="slidenum">
              <a:rPr lang="en-US" altLang="ja-JP" smtClean="0">
                <a:ea typeface="Osaka" charset="-128"/>
              </a:rPr>
              <a:pPr>
                <a:spcBef>
                  <a:spcPct val="0"/>
                </a:spcBef>
              </a:pPr>
              <a:t>66</a:t>
            </a:fld>
            <a:endParaRPr lang="en-US" altLang="ja-JP" smtClean="0">
              <a:ea typeface="Osaka"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ja-JP" smtClean="0"/>
          </a:p>
        </p:txBody>
      </p:sp>
    </p:spTree>
    <p:extLst>
      <p:ext uri="{BB962C8B-B14F-4D97-AF65-F5344CB8AC3E}">
        <p14:creationId xmlns:p14="http://schemas.microsoft.com/office/powerpoint/2010/main" val="2033183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9pPr>
          </a:lstStyle>
          <a:p>
            <a:pPr>
              <a:spcBef>
                <a:spcPct val="0"/>
              </a:spcBef>
            </a:pPr>
            <a:fld id="{B2A01D13-4C26-4BC3-941E-BF6A568D41A3}" type="slidenum">
              <a:rPr lang="en-US" altLang="ja-JP" smtClean="0">
                <a:ea typeface="Osaka" charset="-128"/>
              </a:rPr>
              <a:pPr>
                <a:spcBef>
                  <a:spcPct val="0"/>
                </a:spcBef>
              </a:pPr>
              <a:t>67</a:t>
            </a:fld>
            <a:endParaRPr lang="en-US" altLang="ja-JP" smtClean="0">
              <a:ea typeface="Osaka"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ja-JP" smtClean="0"/>
          </a:p>
        </p:txBody>
      </p:sp>
    </p:spTree>
    <p:extLst>
      <p:ext uri="{BB962C8B-B14F-4D97-AF65-F5344CB8AC3E}">
        <p14:creationId xmlns:p14="http://schemas.microsoft.com/office/powerpoint/2010/main" val="1759292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9pPr>
          </a:lstStyle>
          <a:p>
            <a:pPr>
              <a:spcBef>
                <a:spcPct val="0"/>
              </a:spcBef>
            </a:pPr>
            <a:fld id="{D1E134AE-E76D-48EE-923B-806A3220509E}" type="slidenum">
              <a:rPr lang="en-US" altLang="ja-JP" smtClean="0">
                <a:ea typeface="Osaka" charset="-128"/>
              </a:rPr>
              <a:pPr>
                <a:spcBef>
                  <a:spcPct val="0"/>
                </a:spcBef>
              </a:pPr>
              <a:t>68</a:t>
            </a:fld>
            <a:endParaRPr lang="en-US" altLang="ja-JP" smtClean="0">
              <a:ea typeface="Osaka" charset="-128"/>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ja-JP" smtClean="0"/>
          </a:p>
        </p:txBody>
      </p:sp>
    </p:spTree>
    <p:extLst>
      <p:ext uri="{BB962C8B-B14F-4D97-AF65-F5344CB8AC3E}">
        <p14:creationId xmlns:p14="http://schemas.microsoft.com/office/powerpoint/2010/main" val="2549532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9pPr>
          </a:lstStyle>
          <a:p>
            <a:pPr>
              <a:spcBef>
                <a:spcPct val="0"/>
              </a:spcBef>
            </a:pPr>
            <a:fld id="{6BBFF28B-993F-4993-98A5-0FB69D690FBA}" type="slidenum">
              <a:rPr lang="en-US" altLang="ja-JP" smtClean="0">
                <a:ea typeface="Osaka" charset="-128"/>
              </a:rPr>
              <a:pPr>
                <a:spcBef>
                  <a:spcPct val="0"/>
                </a:spcBef>
              </a:pPr>
              <a:t>69</a:t>
            </a:fld>
            <a:endParaRPr lang="en-US" altLang="ja-JP" smtClean="0">
              <a:ea typeface="Osaka" charset="-128"/>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ja-JP" smtClean="0"/>
          </a:p>
        </p:txBody>
      </p:sp>
    </p:spTree>
    <p:extLst>
      <p:ext uri="{BB962C8B-B14F-4D97-AF65-F5344CB8AC3E}">
        <p14:creationId xmlns:p14="http://schemas.microsoft.com/office/powerpoint/2010/main" val="3174105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ＭＳ Ｐ明朝" panose="02020600040205080304" pitchFamily="18" charset="-128"/>
              </a:defRPr>
            </a:lvl9pPr>
          </a:lstStyle>
          <a:p>
            <a:pPr>
              <a:spcBef>
                <a:spcPct val="0"/>
              </a:spcBef>
            </a:pPr>
            <a:fld id="{03353670-5E16-4A0D-9105-F8D5F5BF98FC}" type="slidenum">
              <a:rPr lang="en-US" altLang="ja-JP" smtClean="0">
                <a:ea typeface="Osaka" charset="-128"/>
              </a:rPr>
              <a:pPr>
                <a:spcBef>
                  <a:spcPct val="0"/>
                </a:spcBef>
              </a:pPr>
              <a:t>70</a:t>
            </a:fld>
            <a:endParaRPr lang="en-US" altLang="ja-JP" smtClean="0">
              <a:ea typeface="Osaka" charset="-128"/>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extLst>
      <p:ext uri="{BB962C8B-B14F-4D97-AF65-F5344CB8AC3E}">
        <p14:creationId xmlns:p14="http://schemas.microsoft.com/office/powerpoint/2010/main" val="2149106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ja-JP" sz="1200" kern="1200" dirty="0" smtClean="0">
                <a:solidFill>
                  <a:schemeClr val="tx1"/>
                </a:solidFill>
                <a:latin typeface="+mn-lt"/>
                <a:ea typeface="+mn-ea"/>
                <a:cs typeface="+mn-cs"/>
              </a:rPr>
              <a:t>突然ですが、みなさん。折り紙とは何でしょう？</a:t>
            </a:r>
          </a:p>
          <a:p>
            <a:r>
              <a:rPr kumimoji="1" lang="ja-JP" altLang="ja-JP" sz="1200" kern="1200" dirty="0" smtClean="0">
                <a:solidFill>
                  <a:schemeClr val="tx1"/>
                </a:solidFill>
                <a:latin typeface="+mn-lt"/>
                <a:ea typeface="+mn-ea"/>
                <a:cs typeface="+mn-cs"/>
              </a:rPr>
              <a:t>子供の遊び？</a:t>
            </a:r>
          </a:p>
          <a:p>
            <a:r>
              <a:rPr kumimoji="1" lang="ja-JP" altLang="ja-JP" sz="1200" kern="1200" dirty="0" smtClean="0">
                <a:solidFill>
                  <a:schemeClr val="tx1"/>
                </a:solidFill>
                <a:latin typeface="+mn-lt"/>
                <a:ea typeface="+mn-ea"/>
                <a:cs typeface="+mn-cs"/>
              </a:rPr>
              <a:t>願かけのシンボル？</a:t>
            </a:r>
          </a:p>
          <a:p>
            <a:r>
              <a:rPr kumimoji="1" lang="ja-JP" altLang="ja-JP" sz="1200" kern="1200" dirty="0" smtClean="0">
                <a:solidFill>
                  <a:schemeClr val="tx1"/>
                </a:solidFill>
                <a:latin typeface="+mn-lt"/>
                <a:ea typeface="+mn-ea"/>
                <a:cs typeface="+mn-cs"/>
              </a:rPr>
              <a:t>確かに、そんな印象もある。</a:t>
            </a:r>
          </a:p>
          <a:p>
            <a:r>
              <a:rPr kumimoji="1" lang="ja-JP" altLang="ja-JP" sz="1200" kern="1200" dirty="0" smtClean="0">
                <a:solidFill>
                  <a:schemeClr val="tx1"/>
                </a:solidFill>
                <a:latin typeface="+mn-lt"/>
                <a:ea typeface="+mn-ea"/>
                <a:cs typeface="+mn-cs"/>
              </a:rPr>
              <a:t>三角飛行機とかツルとかの、単純なものを目にすることが多いので、見くびってしまいがちだが、世の中には、超絶折り紙という世界が有るのです。</a:t>
            </a:r>
          </a:p>
          <a:p>
            <a:r>
              <a:rPr kumimoji="1" lang="ja-JP" altLang="ja-JP" sz="1200" kern="1200" dirty="0" smtClean="0">
                <a:solidFill>
                  <a:schemeClr val="tx1"/>
                </a:solidFill>
                <a:latin typeface="+mn-lt"/>
                <a:ea typeface="+mn-ea"/>
                <a:cs typeface="+mn-cs"/>
              </a:rPr>
              <a:t>どんな世界かというと、こんな世界です。</a:t>
            </a:r>
          </a:p>
          <a:p>
            <a:endParaRPr kumimoji="1" lang="en-US" altLang="ja-JP" dirty="0" smtClean="0"/>
          </a:p>
          <a:p>
            <a:r>
              <a:rPr kumimoji="1" lang="ja-JP" altLang="ja-JP" sz="1200" kern="1200" dirty="0" smtClean="0">
                <a:solidFill>
                  <a:schemeClr val="tx1"/>
                </a:solidFill>
                <a:latin typeface="+mn-lt"/>
                <a:ea typeface="+mn-ea"/>
                <a:cs typeface="+mn-cs"/>
              </a:rPr>
              <a:t>どうです？</a:t>
            </a:r>
          </a:p>
          <a:p>
            <a:r>
              <a:rPr kumimoji="1" lang="ja-JP" altLang="ja-JP" sz="1200" kern="1200" dirty="0" smtClean="0">
                <a:solidFill>
                  <a:schemeClr val="tx1"/>
                </a:solidFill>
                <a:latin typeface="+mn-lt"/>
                <a:ea typeface="+mn-ea"/>
                <a:cs typeface="+mn-cs"/>
              </a:rPr>
              <a:t>ほんまに折り紙か？？</a:t>
            </a:r>
          </a:p>
          <a:p>
            <a:r>
              <a:rPr kumimoji="1" lang="ja-JP" altLang="ja-JP" sz="1200" kern="1200" dirty="0" smtClean="0">
                <a:solidFill>
                  <a:schemeClr val="tx1"/>
                </a:solidFill>
                <a:latin typeface="+mn-lt"/>
                <a:ea typeface="+mn-ea"/>
                <a:cs typeface="+mn-cs"/>
              </a:rPr>
              <a:t>もはや、呆れるしかないレベルでしょう。</a:t>
            </a:r>
          </a:p>
          <a:p>
            <a:r>
              <a:rPr kumimoji="1" lang="en-US" altLang="ja-JP" sz="1200" kern="1200" dirty="0" smtClean="0">
                <a:solidFill>
                  <a:schemeClr val="tx1"/>
                </a:solidFill>
                <a:latin typeface="+mn-lt"/>
                <a:ea typeface="+mn-ea"/>
                <a:cs typeface="+mn-cs"/>
              </a:rPr>
              <a:t> </a:t>
            </a:r>
            <a:endParaRPr kumimoji="1" lang="ja-JP" altLang="ja-JP" sz="1200"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どうやって折るのか教えてくれ</a:t>
            </a:r>
            <a:r>
              <a:rPr kumimoji="1" lang="ja-JP" altLang="ja-JP" sz="1200" kern="1200" dirty="0" err="1" smtClean="0">
                <a:solidFill>
                  <a:schemeClr val="tx1"/>
                </a:solidFill>
                <a:latin typeface="+mn-lt"/>
                <a:ea typeface="+mn-ea"/>
                <a:cs typeface="+mn-cs"/>
              </a:rPr>
              <a:t>っ、</a:t>
            </a:r>
            <a:r>
              <a:rPr kumimoji="1" lang="ja-JP" altLang="ja-JP" sz="1200" kern="1200" dirty="0" smtClean="0">
                <a:solidFill>
                  <a:schemeClr val="tx1"/>
                </a:solidFill>
                <a:latin typeface="+mn-lt"/>
                <a:ea typeface="+mn-ea"/>
                <a:cs typeface="+mn-cs"/>
              </a:rPr>
              <a:t>と言うひとにはこれをどうぞ。カマキリの展開図です。</a:t>
            </a:r>
          </a:p>
          <a:p>
            <a:endParaRPr kumimoji="1" lang="ja-JP" altLang="en-US" dirty="0"/>
          </a:p>
        </p:txBody>
      </p:sp>
      <p:sp>
        <p:nvSpPr>
          <p:cNvPr id="4" name="スライド番号プレースホルダ 3"/>
          <p:cNvSpPr>
            <a:spLocks noGrp="1"/>
          </p:cNvSpPr>
          <p:nvPr>
            <p:ph type="sldNum" sz="quarter" idx="10"/>
          </p:nvPr>
        </p:nvSpPr>
        <p:spPr/>
        <p:txBody>
          <a:bodyPr/>
          <a:lstStyle/>
          <a:p>
            <a:fld id="{48A287F2-79A5-4AA6-A46A-B00FE0F1BEB7}" type="slidenum">
              <a:rPr kumimoji="1" lang="ja-JP" altLang="en-US" smtClean="0"/>
              <a:pPr/>
              <a:t>100</a:t>
            </a:fld>
            <a:endParaRPr kumimoji="1" lang="ja-JP" altLang="en-US"/>
          </a:p>
        </p:txBody>
      </p:sp>
    </p:spTree>
    <p:extLst>
      <p:ext uri="{BB962C8B-B14F-4D97-AF65-F5344CB8AC3E}">
        <p14:creationId xmlns:p14="http://schemas.microsoft.com/office/powerpoint/2010/main" val="3419615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D075F42-163F-3D40-A12B-DFF2A551D53F}" type="slidenum">
              <a:rPr kumimoji="1" lang="ja-JP" altLang="en-US" smtClean="0"/>
              <a:t>102</a:t>
            </a:fld>
            <a:endParaRPr kumimoji="1" lang="ja-JP" altLang="en-US"/>
          </a:p>
        </p:txBody>
      </p:sp>
    </p:spTree>
    <p:extLst>
      <p:ext uri="{BB962C8B-B14F-4D97-AF65-F5344CB8AC3E}">
        <p14:creationId xmlns:p14="http://schemas.microsoft.com/office/powerpoint/2010/main" val="1478597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33E39FE-9A8D-4586-A5D9-4BA12AC902EC}" type="slidenum">
              <a:rPr lang="en-US" altLang="ja-JP">
                <a:latin typeface="Calibri" panose="020F0502020204030204" pitchFamily="34" charset="0"/>
              </a:rPr>
              <a:pPr/>
              <a:t>10</a:t>
            </a:fld>
            <a:endParaRPr lang="en-US" altLang="ja-JP">
              <a:latin typeface="Calibri" panose="020F0502020204030204" pitchFamily="34" charset="0"/>
            </a:endParaRPr>
          </a:p>
        </p:txBody>
      </p:sp>
      <p:sp>
        <p:nvSpPr>
          <p:cNvPr id="27651"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p>
        </p:txBody>
      </p:sp>
    </p:spTree>
    <p:extLst>
      <p:ext uri="{BB962C8B-B14F-4D97-AF65-F5344CB8AC3E}">
        <p14:creationId xmlns:p14="http://schemas.microsoft.com/office/powerpoint/2010/main" val="1957152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ja-JP" sz="1200" kern="1200" dirty="0" smtClean="0">
                <a:solidFill>
                  <a:schemeClr val="tx1"/>
                </a:solidFill>
                <a:latin typeface="+mn-lt"/>
                <a:ea typeface="+mn-ea"/>
                <a:cs typeface="+mn-cs"/>
              </a:rPr>
              <a:t>ば～～～ん。どーです？一見して、オーラを感じませんか？</a:t>
            </a:r>
          </a:p>
          <a:p>
            <a:r>
              <a:rPr kumimoji="1" lang="ja-JP" altLang="ja-JP" sz="1200" kern="1200" dirty="0" smtClean="0">
                <a:solidFill>
                  <a:schemeClr val="tx1"/>
                </a:solidFill>
                <a:latin typeface="+mn-lt"/>
                <a:ea typeface="+mn-ea"/>
                <a:cs typeface="+mn-cs"/>
              </a:rPr>
              <a:t>皺の数もすごければ、個々の皺も複雑に折れ曲がっていて、訳が解らない。</a:t>
            </a:r>
          </a:p>
          <a:p>
            <a:r>
              <a:rPr kumimoji="1" lang="ja-JP" altLang="ja-JP" sz="1200" kern="1200" dirty="0" smtClean="0">
                <a:solidFill>
                  <a:schemeClr val="tx1"/>
                </a:solidFill>
                <a:latin typeface="+mn-lt"/>
                <a:ea typeface="+mn-ea"/>
                <a:cs typeface="+mn-cs"/>
              </a:rPr>
              <a:t>で、これが伸びると、</a:t>
            </a:r>
          </a:p>
          <a:p>
            <a:endParaRPr kumimoji="1" lang="en-US" altLang="ja-JP" dirty="0" smtClean="0"/>
          </a:p>
          <a:p>
            <a:r>
              <a:rPr kumimoji="1" lang="ja-JP" altLang="ja-JP" sz="1200" kern="1200" dirty="0" smtClean="0">
                <a:solidFill>
                  <a:schemeClr val="tx1"/>
                </a:solidFill>
                <a:latin typeface="+mn-lt"/>
                <a:ea typeface="+mn-ea"/>
                <a:cs typeface="+mn-cs"/>
              </a:rPr>
              <a:t>こうなる。</a:t>
            </a:r>
          </a:p>
          <a:p>
            <a:r>
              <a:rPr kumimoji="1" lang="ja-JP" altLang="ja-JP" sz="1200" kern="1200" dirty="0" smtClean="0">
                <a:solidFill>
                  <a:schemeClr val="tx1"/>
                </a:solidFill>
                <a:latin typeface="+mn-lt"/>
                <a:ea typeface="+mn-ea"/>
                <a:cs typeface="+mn-cs"/>
              </a:rPr>
              <a:t>まず、こんな長いものが、</a:t>
            </a:r>
            <a:r>
              <a:rPr kumimoji="1" lang="ja-JP" altLang="ja-JP" sz="1200" kern="1200" dirty="0" err="1" smtClean="0">
                <a:solidFill>
                  <a:schemeClr val="tx1"/>
                </a:solidFill>
                <a:latin typeface="+mn-lt"/>
                <a:ea typeface="+mn-ea"/>
                <a:cs typeface="+mn-cs"/>
              </a:rPr>
              <a:t>ぎゅ</a:t>
            </a:r>
            <a:r>
              <a:rPr kumimoji="1" lang="ja-JP" altLang="ja-JP" sz="1200" kern="1200" dirty="0" smtClean="0">
                <a:solidFill>
                  <a:schemeClr val="tx1"/>
                </a:solidFill>
                <a:latin typeface="+mn-lt"/>
                <a:ea typeface="+mn-ea"/>
                <a:cs typeface="+mn-cs"/>
              </a:rPr>
              <a:t>～～～っと圧縮されて、幼虫の頭の中に納まっていることもすごいが、こんな変な折り方をしたものが伸びると、なぜ、こんなにもスムーズで優美な形になるのかが意味不明だ。</a:t>
            </a:r>
          </a:p>
          <a:p>
            <a:r>
              <a:rPr kumimoji="1" lang="ja-JP" altLang="ja-JP" sz="1200" kern="1200" dirty="0" smtClean="0">
                <a:solidFill>
                  <a:schemeClr val="tx1"/>
                </a:solidFill>
                <a:latin typeface="+mn-lt"/>
                <a:ea typeface="+mn-ea"/>
                <a:cs typeface="+mn-cs"/>
              </a:rPr>
              <a:t>この訳のわからなさ加減は、まさに超絶折り紙をほうふつとさせて素晴らしい。</a:t>
            </a:r>
            <a:endParaRPr kumimoji="1" lang="en-US" altLang="ja-JP" sz="1200" kern="1200" dirty="0" smtClean="0">
              <a:solidFill>
                <a:schemeClr val="tx1"/>
              </a:solidFill>
              <a:latin typeface="+mn-lt"/>
              <a:ea typeface="+mn-ea"/>
              <a:cs typeface="+mn-cs"/>
            </a:endParaRPr>
          </a:p>
          <a:p>
            <a:endParaRPr kumimoji="1" lang="en-US" altLang="ja-JP"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latin typeface="+mn-lt"/>
                <a:ea typeface="+mn-ea"/>
                <a:cs typeface="+mn-cs"/>
              </a:rPr>
              <a:t>このカブトムシの原基も、１枚の細胞シートの折り畳みである。</a:t>
            </a:r>
          </a:p>
          <a:p>
            <a:endParaRPr kumimoji="1" lang="ja-JP" altLang="ja-JP" sz="1200" kern="1200" dirty="0" smtClean="0">
              <a:solidFill>
                <a:schemeClr val="tx1"/>
              </a:solidFill>
              <a:latin typeface="+mn-lt"/>
              <a:ea typeface="+mn-ea"/>
              <a:cs typeface="+mn-cs"/>
            </a:endParaRPr>
          </a:p>
          <a:p>
            <a:endParaRPr kumimoji="1" lang="ja-JP" altLang="en-US" dirty="0"/>
          </a:p>
        </p:txBody>
      </p:sp>
      <p:sp>
        <p:nvSpPr>
          <p:cNvPr id="4" name="スライド番号プレースホルダ 3"/>
          <p:cNvSpPr>
            <a:spLocks noGrp="1"/>
          </p:cNvSpPr>
          <p:nvPr>
            <p:ph type="sldNum" sz="quarter" idx="10"/>
          </p:nvPr>
        </p:nvSpPr>
        <p:spPr/>
        <p:txBody>
          <a:bodyPr/>
          <a:lstStyle/>
          <a:p>
            <a:fld id="{48A287F2-79A5-4AA6-A46A-B00FE0F1BEB7}" type="slidenum">
              <a:rPr kumimoji="1" lang="ja-JP" altLang="en-US" smtClean="0"/>
              <a:pPr/>
              <a:t>103</a:t>
            </a:fld>
            <a:endParaRPr kumimoji="1" lang="ja-JP" altLang="en-US"/>
          </a:p>
        </p:txBody>
      </p:sp>
    </p:spTree>
    <p:extLst>
      <p:ext uri="{BB962C8B-B14F-4D97-AF65-F5344CB8AC3E}">
        <p14:creationId xmlns:p14="http://schemas.microsoft.com/office/powerpoint/2010/main" val="1298975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D075F42-163F-3D40-A12B-DFF2A551D53F}" type="slidenum">
              <a:rPr kumimoji="1" lang="ja-JP" altLang="en-US" smtClean="0"/>
              <a:t>108</a:t>
            </a:fld>
            <a:endParaRPr kumimoji="1" lang="ja-JP" altLang="en-US"/>
          </a:p>
        </p:txBody>
      </p:sp>
    </p:spTree>
    <p:extLst>
      <p:ext uri="{BB962C8B-B14F-4D97-AF65-F5344CB8AC3E}">
        <p14:creationId xmlns:p14="http://schemas.microsoft.com/office/powerpoint/2010/main" val="1090145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D075F42-163F-3D40-A12B-DFF2A551D53F}" type="slidenum">
              <a:rPr kumimoji="1" lang="ja-JP" altLang="en-US" smtClean="0"/>
              <a:t>112</a:t>
            </a:fld>
            <a:endParaRPr kumimoji="1" lang="ja-JP" altLang="en-US"/>
          </a:p>
        </p:txBody>
      </p:sp>
    </p:spTree>
    <p:extLst>
      <p:ext uri="{BB962C8B-B14F-4D97-AF65-F5344CB8AC3E}">
        <p14:creationId xmlns:p14="http://schemas.microsoft.com/office/powerpoint/2010/main" val="24857340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D075F42-163F-3D40-A12B-DFF2A551D53F}" type="slidenum">
              <a:rPr kumimoji="1" lang="ja-JP" altLang="en-US" smtClean="0"/>
              <a:t>115</a:t>
            </a:fld>
            <a:endParaRPr kumimoji="1" lang="ja-JP" altLang="en-US"/>
          </a:p>
        </p:txBody>
      </p:sp>
    </p:spTree>
    <p:extLst>
      <p:ext uri="{BB962C8B-B14F-4D97-AF65-F5344CB8AC3E}">
        <p14:creationId xmlns:p14="http://schemas.microsoft.com/office/powerpoint/2010/main" val="1689074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D075F42-163F-3D40-A12B-DFF2A551D53F}" type="slidenum">
              <a:rPr kumimoji="1" lang="ja-JP" altLang="en-US" smtClean="0"/>
              <a:t>116</a:t>
            </a:fld>
            <a:endParaRPr kumimoji="1" lang="ja-JP" altLang="en-US"/>
          </a:p>
        </p:txBody>
      </p:sp>
    </p:spTree>
    <p:extLst>
      <p:ext uri="{BB962C8B-B14F-4D97-AF65-F5344CB8AC3E}">
        <p14:creationId xmlns:p14="http://schemas.microsoft.com/office/powerpoint/2010/main" val="18823958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D075F42-163F-3D40-A12B-DFF2A551D53F}" type="slidenum">
              <a:rPr kumimoji="1" lang="ja-JP" altLang="en-US" smtClean="0"/>
              <a:t>117</a:t>
            </a:fld>
            <a:endParaRPr kumimoji="1" lang="ja-JP" altLang="en-US"/>
          </a:p>
        </p:txBody>
      </p:sp>
    </p:spTree>
    <p:extLst>
      <p:ext uri="{BB962C8B-B14F-4D97-AF65-F5344CB8AC3E}">
        <p14:creationId xmlns:p14="http://schemas.microsoft.com/office/powerpoint/2010/main" val="13559038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D075F42-163F-3D40-A12B-DFF2A551D53F}" type="slidenum">
              <a:rPr kumimoji="1" lang="ja-JP" altLang="en-US" smtClean="0"/>
              <a:t>119</a:t>
            </a:fld>
            <a:endParaRPr kumimoji="1" lang="ja-JP" altLang="en-US"/>
          </a:p>
        </p:txBody>
      </p:sp>
    </p:spTree>
    <p:extLst>
      <p:ext uri="{BB962C8B-B14F-4D97-AF65-F5344CB8AC3E}">
        <p14:creationId xmlns:p14="http://schemas.microsoft.com/office/powerpoint/2010/main" val="38838757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D075F42-163F-3D40-A12B-DFF2A551D53F}" type="slidenum">
              <a:rPr kumimoji="1" lang="ja-JP" altLang="en-US" smtClean="0"/>
              <a:t>120</a:t>
            </a:fld>
            <a:endParaRPr kumimoji="1" lang="ja-JP" altLang="en-US"/>
          </a:p>
        </p:txBody>
      </p:sp>
    </p:spTree>
    <p:extLst>
      <p:ext uri="{BB962C8B-B14F-4D97-AF65-F5344CB8AC3E}">
        <p14:creationId xmlns:p14="http://schemas.microsoft.com/office/powerpoint/2010/main" val="41140512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D075F42-163F-3D40-A12B-DFF2A551D53F}" type="slidenum">
              <a:rPr kumimoji="1" lang="ja-JP" altLang="en-US" smtClean="0"/>
              <a:t>122</a:t>
            </a:fld>
            <a:endParaRPr kumimoji="1" lang="ja-JP" altLang="en-US"/>
          </a:p>
        </p:txBody>
      </p:sp>
    </p:spTree>
    <p:extLst>
      <p:ext uri="{BB962C8B-B14F-4D97-AF65-F5344CB8AC3E}">
        <p14:creationId xmlns:p14="http://schemas.microsoft.com/office/powerpoint/2010/main" val="23700352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D075F42-163F-3D40-A12B-DFF2A551D53F}" type="slidenum">
              <a:rPr kumimoji="1" lang="ja-JP" altLang="en-US" smtClean="0"/>
              <a:t>123</a:t>
            </a:fld>
            <a:endParaRPr kumimoji="1" lang="ja-JP" altLang="en-US"/>
          </a:p>
        </p:txBody>
      </p:sp>
    </p:spTree>
    <p:extLst>
      <p:ext uri="{BB962C8B-B14F-4D97-AF65-F5344CB8AC3E}">
        <p14:creationId xmlns:p14="http://schemas.microsoft.com/office/powerpoint/2010/main" val="2583433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33E39FE-9A8D-4586-A5D9-4BA12AC902EC}" type="slidenum">
              <a:rPr lang="en-US" altLang="ja-JP">
                <a:latin typeface="Calibri" panose="020F0502020204030204" pitchFamily="34" charset="0"/>
              </a:rPr>
              <a:pPr/>
              <a:t>11</a:t>
            </a:fld>
            <a:endParaRPr lang="en-US" altLang="ja-JP">
              <a:latin typeface="Calibri" panose="020F0502020204030204" pitchFamily="34" charset="0"/>
            </a:endParaRPr>
          </a:p>
        </p:txBody>
      </p:sp>
      <p:sp>
        <p:nvSpPr>
          <p:cNvPr id="27651"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p>
        </p:txBody>
      </p:sp>
    </p:spTree>
    <p:extLst>
      <p:ext uri="{BB962C8B-B14F-4D97-AF65-F5344CB8AC3E}">
        <p14:creationId xmlns:p14="http://schemas.microsoft.com/office/powerpoint/2010/main" val="4172027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D075F42-163F-3D40-A12B-DFF2A551D53F}" type="slidenum">
              <a:rPr kumimoji="1" lang="ja-JP" altLang="en-US" smtClean="0"/>
              <a:t>124</a:t>
            </a:fld>
            <a:endParaRPr kumimoji="1" lang="ja-JP" altLang="en-US"/>
          </a:p>
        </p:txBody>
      </p:sp>
    </p:spTree>
    <p:extLst>
      <p:ext uri="{BB962C8B-B14F-4D97-AF65-F5344CB8AC3E}">
        <p14:creationId xmlns:p14="http://schemas.microsoft.com/office/powerpoint/2010/main" val="22661870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D075F42-163F-3D40-A12B-DFF2A551D53F}" type="slidenum">
              <a:rPr kumimoji="1" lang="ja-JP" altLang="en-US" smtClean="0"/>
              <a:t>129</a:t>
            </a:fld>
            <a:endParaRPr kumimoji="1" lang="ja-JP" altLang="en-US"/>
          </a:p>
        </p:txBody>
      </p:sp>
    </p:spTree>
    <p:extLst>
      <p:ext uri="{BB962C8B-B14F-4D97-AF65-F5344CB8AC3E}">
        <p14:creationId xmlns:p14="http://schemas.microsoft.com/office/powerpoint/2010/main" val="2514375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D075F42-163F-3D40-A12B-DFF2A551D53F}" type="slidenum">
              <a:rPr kumimoji="1" lang="ja-JP" altLang="en-US" smtClean="0"/>
              <a:t>130</a:t>
            </a:fld>
            <a:endParaRPr kumimoji="1" lang="ja-JP" altLang="en-US"/>
          </a:p>
        </p:txBody>
      </p:sp>
    </p:spTree>
    <p:extLst>
      <p:ext uri="{BB962C8B-B14F-4D97-AF65-F5344CB8AC3E}">
        <p14:creationId xmlns:p14="http://schemas.microsoft.com/office/powerpoint/2010/main" val="1567961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33E39FE-9A8D-4586-A5D9-4BA12AC902EC}" type="slidenum">
              <a:rPr lang="en-US" altLang="ja-JP">
                <a:latin typeface="Calibri" panose="020F0502020204030204" pitchFamily="34" charset="0"/>
              </a:rPr>
              <a:pPr/>
              <a:t>12</a:t>
            </a:fld>
            <a:endParaRPr lang="en-US" altLang="ja-JP">
              <a:latin typeface="Calibri" panose="020F0502020204030204" pitchFamily="34" charset="0"/>
            </a:endParaRPr>
          </a:p>
        </p:txBody>
      </p:sp>
      <p:sp>
        <p:nvSpPr>
          <p:cNvPr id="27651"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p>
        </p:txBody>
      </p:sp>
    </p:spTree>
    <p:extLst>
      <p:ext uri="{BB962C8B-B14F-4D97-AF65-F5344CB8AC3E}">
        <p14:creationId xmlns:p14="http://schemas.microsoft.com/office/powerpoint/2010/main" val="1642043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D4A195-17B2-49E0-96CC-48F1C0CA4BFC}" type="slidenum">
              <a:rPr lang="en-US" altLang="ja-JP"/>
              <a:pPr fontAlgn="base">
                <a:spcBef>
                  <a:spcPct val="0"/>
                </a:spcBef>
                <a:spcAft>
                  <a:spcPct val="0"/>
                </a:spcAft>
              </a:pPr>
              <a:t>13</a:t>
            </a:fld>
            <a:endParaRPr lang="en-US" altLang="ja-JP"/>
          </a:p>
        </p:txBody>
      </p:sp>
      <p:sp>
        <p:nvSpPr>
          <p:cNvPr id="44035"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4403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ja-JP" altLang="ja-JP" smtClean="0"/>
          </a:p>
        </p:txBody>
      </p:sp>
    </p:spTree>
    <p:extLst>
      <p:ext uri="{BB962C8B-B14F-4D97-AF65-F5344CB8AC3E}">
        <p14:creationId xmlns:p14="http://schemas.microsoft.com/office/powerpoint/2010/main" val="1427321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C3CFB5-88C5-41CC-852B-145B8EFF52C1}" type="slidenum">
              <a:rPr lang="en-US" altLang="ja-JP"/>
              <a:pPr fontAlgn="base">
                <a:spcBef>
                  <a:spcPct val="0"/>
                </a:spcBef>
                <a:spcAft>
                  <a:spcPct val="0"/>
                </a:spcAft>
              </a:pPr>
              <a:t>14</a:t>
            </a:fld>
            <a:endParaRPr lang="en-US" altLang="ja-JP"/>
          </a:p>
        </p:txBody>
      </p:sp>
      <p:sp>
        <p:nvSpPr>
          <p:cNvPr id="41987"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4198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ja-JP" altLang="ja-JP" smtClean="0"/>
          </a:p>
        </p:txBody>
      </p:sp>
    </p:spTree>
    <p:extLst>
      <p:ext uri="{BB962C8B-B14F-4D97-AF65-F5344CB8AC3E}">
        <p14:creationId xmlns:p14="http://schemas.microsoft.com/office/powerpoint/2010/main" val="3421619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B1AEEB-61E8-4A01-81AA-3D15470AF840}" type="slidenum">
              <a:rPr lang="en-US" altLang="ja-JP"/>
              <a:pPr fontAlgn="base">
                <a:spcBef>
                  <a:spcPct val="0"/>
                </a:spcBef>
                <a:spcAft>
                  <a:spcPct val="0"/>
                </a:spcAft>
              </a:pPr>
              <a:t>15</a:t>
            </a:fld>
            <a:endParaRPr lang="en-US" altLang="ja-JP"/>
          </a:p>
        </p:txBody>
      </p:sp>
      <p:sp>
        <p:nvSpPr>
          <p:cNvPr id="47107"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4710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ja-JP" altLang="ja-JP" smtClean="0"/>
          </a:p>
        </p:txBody>
      </p:sp>
    </p:spTree>
    <p:extLst>
      <p:ext uri="{BB962C8B-B14F-4D97-AF65-F5344CB8AC3E}">
        <p14:creationId xmlns:p14="http://schemas.microsoft.com/office/powerpoint/2010/main" val="374316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1A1D8D9-41E4-4F11-B72D-DCCE6DD93A3F}" type="datetimeFigureOut">
              <a:rPr kumimoji="1" lang="ja-JP" altLang="en-US" smtClean="0"/>
              <a:t>2019/5/7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15472B-BFDC-4F86-9CA7-47A2BE2B830C}" type="slidenum">
              <a:rPr kumimoji="1" lang="ja-JP" altLang="en-US" smtClean="0"/>
              <a:t>‹#›</a:t>
            </a:fld>
            <a:endParaRPr kumimoji="1" lang="ja-JP" altLang="en-US"/>
          </a:p>
        </p:txBody>
      </p:sp>
    </p:spTree>
    <p:extLst>
      <p:ext uri="{BB962C8B-B14F-4D97-AF65-F5344CB8AC3E}">
        <p14:creationId xmlns:p14="http://schemas.microsoft.com/office/powerpoint/2010/main" val="516616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1A1D8D9-41E4-4F11-B72D-DCCE6DD93A3F}" type="datetimeFigureOut">
              <a:rPr kumimoji="1" lang="ja-JP" altLang="en-US" smtClean="0"/>
              <a:t>2019/5/7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15472B-BFDC-4F86-9CA7-47A2BE2B830C}" type="slidenum">
              <a:rPr kumimoji="1" lang="ja-JP" altLang="en-US" smtClean="0"/>
              <a:t>‹#›</a:t>
            </a:fld>
            <a:endParaRPr kumimoji="1" lang="ja-JP" altLang="en-US"/>
          </a:p>
        </p:txBody>
      </p:sp>
    </p:spTree>
    <p:extLst>
      <p:ext uri="{BB962C8B-B14F-4D97-AF65-F5344CB8AC3E}">
        <p14:creationId xmlns:p14="http://schemas.microsoft.com/office/powerpoint/2010/main" val="2586158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1A1D8D9-41E4-4F11-B72D-DCCE6DD93A3F}" type="datetimeFigureOut">
              <a:rPr kumimoji="1" lang="ja-JP" altLang="en-US" smtClean="0"/>
              <a:t>2019/5/7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15472B-BFDC-4F86-9CA7-47A2BE2B830C}" type="slidenum">
              <a:rPr kumimoji="1" lang="ja-JP" altLang="en-US" smtClean="0"/>
              <a:t>‹#›</a:t>
            </a:fld>
            <a:endParaRPr kumimoji="1" lang="ja-JP" altLang="en-US"/>
          </a:p>
        </p:txBody>
      </p:sp>
    </p:spTree>
    <p:extLst>
      <p:ext uri="{BB962C8B-B14F-4D97-AF65-F5344CB8AC3E}">
        <p14:creationId xmlns:p14="http://schemas.microsoft.com/office/powerpoint/2010/main" val="914699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590"/>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590"/>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a:xfrm>
            <a:off x="457200" y="6245225"/>
            <a:ext cx="2133600" cy="476250"/>
          </a:xfrm>
        </p:spPr>
        <p:txBody>
          <a:bodyPr/>
          <a:lstStyle>
            <a:lvl1pPr>
              <a:defRPr/>
            </a:lvl1pPr>
          </a:lstStyle>
          <a:p>
            <a:pPr>
              <a:defRPr/>
            </a:pPr>
            <a:endParaRPr lang="en-US" altLang="ja-JP"/>
          </a:p>
        </p:txBody>
      </p:sp>
      <p:sp>
        <p:nvSpPr>
          <p:cNvPr id="8" name="フッター プレースホルダ 7"/>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9" name="スライド番号プレースホルダ 8"/>
          <p:cNvSpPr>
            <a:spLocks noGrp="1"/>
          </p:cNvSpPr>
          <p:nvPr>
            <p:ph type="sldNum" sz="quarter" idx="12"/>
          </p:nvPr>
        </p:nvSpPr>
        <p:spPr>
          <a:xfrm>
            <a:off x="6553200" y="6245225"/>
            <a:ext cx="2133600" cy="476250"/>
          </a:xfrm>
        </p:spPr>
        <p:txBody>
          <a:bodyPr/>
          <a:lstStyle>
            <a:lvl1pPr>
              <a:defRPr/>
            </a:lvl1pPr>
          </a:lstStyle>
          <a:p>
            <a:pPr>
              <a:defRPr/>
            </a:pPr>
            <a:fld id="{AA0C917B-D59A-4159-9AB6-9513A617A127}" type="slidenum">
              <a:rPr lang="en-US" altLang="ja-JP"/>
              <a:pPr>
                <a:defRPr/>
              </a:pPr>
              <a:t>‹#›</a:t>
            </a:fld>
            <a:endParaRPr lang="en-US" altLang="ja-JP"/>
          </a:p>
        </p:txBody>
      </p:sp>
    </p:spTree>
    <p:extLst>
      <p:ext uri="{BB962C8B-B14F-4D97-AF65-F5344CB8AC3E}">
        <p14:creationId xmlns:p14="http://schemas.microsoft.com/office/powerpoint/2010/main" val="412139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1A1D8D9-41E4-4F11-B72D-DCCE6DD93A3F}" type="datetimeFigureOut">
              <a:rPr kumimoji="1" lang="ja-JP" altLang="en-US" smtClean="0"/>
              <a:t>2019/5/7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15472B-BFDC-4F86-9CA7-47A2BE2B830C}" type="slidenum">
              <a:rPr kumimoji="1" lang="ja-JP" altLang="en-US" smtClean="0"/>
              <a:t>‹#›</a:t>
            </a:fld>
            <a:endParaRPr kumimoji="1" lang="ja-JP" altLang="en-US"/>
          </a:p>
        </p:txBody>
      </p:sp>
    </p:spTree>
    <p:extLst>
      <p:ext uri="{BB962C8B-B14F-4D97-AF65-F5344CB8AC3E}">
        <p14:creationId xmlns:p14="http://schemas.microsoft.com/office/powerpoint/2010/main" val="1049562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1A1D8D9-41E4-4F11-B72D-DCCE6DD93A3F}" type="datetimeFigureOut">
              <a:rPr kumimoji="1" lang="ja-JP" altLang="en-US" smtClean="0"/>
              <a:t>2019/5/7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15472B-BFDC-4F86-9CA7-47A2BE2B830C}" type="slidenum">
              <a:rPr kumimoji="1" lang="ja-JP" altLang="en-US" smtClean="0"/>
              <a:t>‹#›</a:t>
            </a:fld>
            <a:endParaRPr kumimoji="1" lang="ja-JP" altLang="en-US"/>
          </a:p>
        </p:txBody>
      </p:sp>
    </p:spTree>
    <p:extLst>
      <p:ext uri="{BB962C8B-B14F-4D97-AF65-F5344CB8AC3E}">
        <p14:creationId xmlns:p14="http://schemas.microsoft.com/office/powerpoint/2010/main" val="108372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1A1D8D9-41E4-4F11-B72D-DCCE6DD93A3F}" type="datetimeFigureOut">
              <a:rPr kumimoji="1" lang="ja-JP" altLang="en-US" smtClean="0"/>
              <a:t>2019/5/7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E15472B-BFDC-4F86-9CA7-47A2BE2B830C}" type="slidenum">
              <a:rPr kumimoji="1" lang="ja-JP" altLang="en-US" smtClean="0"/>
              <a:t>‹#›</a:t>
            </a:fld>
            <a:endParaRPr kumimoji="1" lang="ja-JP" altLang="en-US"/>
          </a:p>
        </p:txBody>
      </p:sp>
    </p:spTree>
    <p:extLst>
      <p:ext uri="{BB962C8B-B14F-4D97-AF65-F5344CB8AC3E}">
        <p14:creationId xmlns:p14="http://schemas.microsoft.com/office/powerpoint/2010/main" val="3785446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1A1D8D9-41E4-4F11-B72D-DCCE6DD93A3F}" type="datetimeFigureOut">
              <a:rPr kumimoji="1" lang="ja-JP" altLang="en-US" smtClean="0"/>
              <a:t>2019/5/7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E15472B-BFDC-4F86-9CA7-47A2BE2B830C}" type="slidenum">
              <a:rPr kumimoji="1" lang="ja-JP" altLang="en-US" smtClean="0"/>
              <a:t>‹#›</a:t>
            </a:fld>
            <a:endParaRPr kumimoji="1" lang="ja-JP" altLang="en-US"/>
          </a:p>
        </p:txBody>
      </p:sp>
    </p:spTree>
    <p:extLst>
      <p:ext uri="{BB962C8B-B14F-4D97-AF65-F5344CB8AC3E}">
        <p14:creationId xmlns:p14="http://schemas.microsoft.com/office/powerpoint/2010/main" val="2241274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1A1D8D9-41E4-4F11-B72D-DCCE6DD93A3F}" type="datetimeFigureOut">
              <a:rPr kumimoji="1" lang="ja-JP" altLang="en-US" smtClean="0"/>
              <a:t>2019/5/7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E15472B-BFDC-4F86-9CA7-47A2BE2B830C}" type="slidenum">
              <a:rPr kumimoji="1" lang="ja-JP" altLang="en-US" smtClean="0"/>
              <a:t>‹#›</a:t>
            </a:fld>
            <a:endParaRPr kumimoji="1" lang="ja-JP" altLang="en-US"/>
          </a:p>
        </p:txBody>
      </p:sp>
    </p:spTree>
    <p:extLst>
      <p:ext uri="{BB962C8B-B14F-4D97-AF65-F5344CB8AC3E}">
        <p14:creationId xmlns:p14="http://schemas.microsoft.com/office/powerpoint/2010/main" val="2609506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1D8D9-41E4-4F11-B72D-DCCE6DD93A3F}" type="datetimeFigureOut">
              <a:rPr kumimoji="1" lang="ja-JP" altLang="en-US" smtClean="0"/>
              <a:t>2019/5/7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E15472B-BFDC-4F86-9CA7-47A2BE2B830C}" type="slidenum">
              <a:rPr kumimoji="1" lang="ja-JP" altLang="en-US" smtClean="0"/>
              <a:t>‹#›</a:t>
            </a:fld>
            <a:endParaRPr kumimoji="1" lang="ja-JP" altLang="en-US"/>
          </a:p>
        </p:txBody>
      </p:sp>
    </p:spTree>
    <p:extLst>
      <p:ext uri="{BB962C8B-B14F-4D97-AF65-F5344CB8AC3E}">
        <p14:creationId xmlns:p14="http://schemas.microsoft.com/office/powerpoint/2010/main" val="2729317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1A1D8D9-41E4-4F11-B72D-DCCE6DD93A3F}" type="datetimeFigureOut">
              <a:rPr kumimoji="1" lang="ja-JP" altLang="en-US" smtClean="0"/>
              <a:t>2019/5/7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E15472B-BFDC-4F86-9CA7-47A2BE2B830C}" type="slidenum">
              <a:rPr kumimoji="1" lang="ja-JP" altLang="en-US" smtClean="0"/>
              <a:t>‹#›</a:t>
            </a:fld>
            <a:endParaRPr kumimoji="1" lang="ja-JP" altLang="en-US"/>
          </a:p>
        </p:txBody>
      </p:sp>
    </p:spTree>
    <p:extLst>
      <p:ext uri="{BB962C8B-B14F-4D97-AF65-F5344CB8AC3E}">
        <p14:creationId xmlns:p14="http://schemas.microsoft.com/office/powerpoint/2010/main" val="1434640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1A1D8D9-41E4-4F11-B72D-DCCE6DD93A3F}" type="datetimeFigureOut">
              <a:rPr kumimoji="1" lang="ja-JP" altLang="en-US" smtClean="0"/>
              <a:t>2019/5/7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E15472B-BFDC-4F86-9CA7-47A2BE2B830C}" type="slidenum">
              <a:rPr kumimoji="1" lang="ja-JP" altLang="en-US" smtClean="0"/>
              <a:t>‹#›</a:t>
            </a:fld>
            <a:endParaRPr kumimoji="1" lang="ja-JP" altLang="en-US"/>
          </a:p>
        </p:txBody>
      </p:sp>
    </p:spTree>
    <p:extLst>
      <p:ext uri="{BB962C8B-B14F-4D97-AF65-F5344CB8AC3E}">
        <p14:creationId xmlns:p14="http://schemas.microsoft.com/office/powerpoint/2010/main" val="428460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1D8D9-41E4-4F11-B72D-DCCE6DD93A3F}" type="datetimeFigureOut">
              <a:rPr kumimoji="1" lang="ja-JP" altLang="en-US" smtClean="0"/>
              <a:t>2019/5/7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5472B-BFDC-4F86-9CA7-47A2BE2B830C}" type="slidenum">
              <a:rPr kumimoji="1" lang="ja-JP" altLang="en-US" smtClean="0"/>
              <a:t>‹#›</a:t>
            </a:fld>
            <a:endParaRPr kumimoji="1" lang="ja-JP" altLang="en-US"/>
          </a:p>
        </p:txBody>
      </p:sp>
    </p:spTree>
    <p:extLst>
      <p:ext uri="{BB962C8B-B14F-4D97-AF65-F5344CB8AC3E}">
        <p14:creationId xmlns:p14="http://schemas.microsoft.com/office/powerpoint/2010/main" val="18986422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03.jpeg"/></Relationships>
</file>

<file path=ppt/slides/_rels/slide101.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image" Target="../media/image204.emf"/><Relationship Id="rId1" Type="http://schemas.openxmlformats.org/officeDocument/2006/relationships/slideLayout" Target="../slideLayouts/slideLayout6.xml"/><Relationship Id="rId5" Type="http://schemas.openxmlformats.org/officeDocument/2006/relationships/image" Target="../media/image207.emf"/><Relationship Id="rId4" Type="http://schemas.openxmlformats.org/officeDocument/2006/relationships/image" Target="../media/image206.emf"/></Relationships>
</file>

<file path=ppt/slides/_rels/slide102.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10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14.jpeg"/></Relationships>
</file>

<file path=ppt/slides/_rels/slide10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19.jpeg"/><Relationship Id="rId4" Type="http://schemas.openxmlformats.org/officeDocument/2006/relationships/image" Target="../media/image218.png"/></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220.png"/></Relationships>
</file>

<file path=ppt/slides/_rels/slide10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image" Target="../media/image222.png"/><Relationship Id="rId1" Type="http://schemas.openxmlformats.org/officeDocument/2006/relationships/slideLayout" Target="../slideLayouts/slideLayout6.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jpe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file:///C:\Users\owner\Desktop\movie%20files\smile%20mold\rp012405p2_14_0025S.avi" TargetMode="External"/><Relationship Id="rId7" Type="http://schemas.openxmlformats.org/officeDocument/2006/relationships/image" Target="../media/image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video" Target="file:///C:\Users\owner\Desktop\movie%20files\smile%20mold\rp012405p2_14_0025S.avi" TargetMode="External"/><Relationship Id="rId9"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6.xml"/><Relationship Id="rId5" Type="http://schemas.openxmlformats.org/officeDocument/2006/relationships/image" Target="../media/image227.png"/><Relationship Id="rId4" Type="http://schemas.openxmlformats.org/officeDocument/2006/relationships/image" Target="../media/image226.png"/></Relationships>
</file>

<file path=ppt/slides/_rels/slide111.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image" Target="../media/image224.jpeg"/><Relationship Id="rId1" Type="http://schemas.openxmlformats.org/officeDocument/2006/relationships/slideLayout" Target="../slideLayouts/slideLayout6.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 Id="rId9" Type="http://schemas.openxmlformats.org/officeDocument/2006/relationships/image" Target="../media/image231.png"/></Relationships>
</file>

<file path=ppt/slides/_rels/slide11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13.xml.rels><?xml version="1.0" encoding="UTF-8" standalone="yes"?>
<Relationships xmlns="http://schemas.openxmlformats.org/package/2006/relationships"><Relationship Id="rId3" Type="http://schemas.openxmlformats.org/officeDocument/2006/relationships/image" Target="../media/image237.tiff"/><Relationship Id="rId2" Type="http://schemas.openxmlformats.org/officeDocument/2006/relationships/image" Target="../media/image236.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3.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11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1.png"/></Relationships>
</file>

<file path=ppt/slides/_rels/slide117.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245.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244.png"/><Relationship Id="rId5" Type="http://schemas.openxmlformats.org/officeDocument/2006/relationships/image" Target="../media/image248.png"/><Relationship Id="rId4" Type="http://schemas.openxmlformats.org/officeDocument/2006/relationships/image" Target="../media/image247.png"/></Relationships>
</file>

<file path=ppt/slides/_rels/slide11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253.png"/><Relationship Id="rId4" Type="http://schemas.openxmlformats.org/officeDocument/2006/relationships/image" Target="../media/image25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254.png"/><Relationship Id="rId7" Type="http://schemas.openxmlformats.org/officeDocument/2006/relationships/image" Target="../media/image25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jpe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2.wmv"/><Relationship Id="rId1" Type="http://schemas.microsoft.com/office/2007/relationships/media" Target="../media/media12.wmv"/><Relationship Id="rId4" Type="http://schemas.openxmlformats.org/officeDocument/2006/relationships/image" Target="../media/image260.png"/></Relationships>
</file>

<file path=ppt/slides/_rels/slide122.xml.rels><?xml version="1.0" encoding="UTF-8" standalone="yes"?>
<Relationships xmlns="http://schemas.openxmlformats.org/package/2006/relationships"><Relationship Id="rId8" Type="http://schemas.openxmlformats.org/officeDocument/2006/relationships/image" Target="../media/image266.jpeg"/><Relationship Id="rId3" Type="http://schemas.openxmlformats.org/officeDocument/2006/relationships/image" Target="../media/image261.jpeg"/><Relationship Id="rId7" Type="http://schemas.openxmlformats.org/officeDocument/2006/relationships/image" Target="../media/image26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64.jpeg"/><Relationship Id="rId5" Type="http://schemas.openxmlformats.org/officeDocument/2006/relationships/image" Target="../media/image263.png"/><Relationship Id="rId10" Type="http://schemas.openxmlformats.org/officeDocument/2006/relationships/image" Target="../media/image268.jpeg"/><Relationship Id="rId4" Type="http://schemas.openxmlformats.org/officeDocument/2006/relationships/image" Target="../media/image262.jpeg"/><Relationship Id="rId9" Type="http://schemas.openxmlformats.org/officeDocument/2006/relationships/image" Target="../media/image267.jpeg"/></Relationships>
</file>

<file path=ppt/slides/_rels/slide123.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71.png"/><Relationship Id="rId4" Type="http://schemas.openxmlformats.org/officeDocument/2006/relationships/image" Target="../media/image270.jpeg"/></Relationships>
</file>

<file path=ppt/slides/_rels/slide124.xml.rels><?xml version="1.0" encoding="UTF-8" standalone="yes"?>
<Relationships xmlns="http://schemas.openxmlformats.org/package/2006/relationships"><Relationship Id="rId8" Type="http://schemas.openxmlformats.org/officeDocument/2006/relationships/image" Target="../media/image277.jpeg"/><Relationship Id="rId3" Type="http://schemas.openxmlformats.org/officeDocument/2006/relationships/image" Target="../media/image272.jpeg"/><Relationship Id="rId7" Type="http://schemas.openxmlformats.org/officeDocument/2006/relationships/image" Target="../media/image276.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75.jpeg"/><Relationship Id="rId5" Type="http://schemas.openxmlformats.org/officeDocument/2006/relationships/image" Target="../media/image274.jpeg"/><Relationship Id="rId4" Type="http://schemas.openxmlformats.org/officeDocument/2006/relationships/image" Target="../media/image273.jpeg"/><Relationship Id="rId9" Type="http://schemas.openxmlformats.org/officeDocument/2006/relationships/image" Target="../media/image278.jpeg"/></Relationships>
</file>

<file path=ppt/slides/_rels/slide125.xml.rels><?xml version="1.0" encoding="UTF-8" standalone="yes"?>
<Relationships xmlns="http://schemas.openxmlformats.org/package/2006/relationships"><Relationship Id="rId8" Type="http://schemas.openxmlformats.org/officeDocument/2006/relationships/image" Target="../media/image285.jpeg"/><Relationship Id="rId3" Type="http://schemas.openxmlformats.org/officeDocument/2006/relationships/image" Target="../media/image280.jpeg"/><Relationship Id="rId7" Type="http://schemas.openxmlformats.org/officeDocument/2006/relationships/image" Target="../media/image284.jpeg"/><Relationship Id="rId2" Type="http://schemas.openxmlformats.org/officeDocument/2006/relationships/image" Target="../media/image279.jpeg"/><Relationship Id="rId1" Type="http://schemas.openxmlformats.org/officeDocument/2006/relationships/slideLayout" Target="../slideLayouts/slideLayout6.xml"/><Relationship Id="rId6" Type="http://schemas.openxmlformats.org/officeDocument/2006/relationships/image" Target="../media/image283.jpeg"/><Relationship Id="rId11" Type="http://schemas.openxmlformats.org/officeDocument/2006/relationships/image" Target="../media/image288.tiff"/><Relationship Id="rId5" Type="http://schemas.openxmlformats.org/officeDocument/2006/relationships/image" Target="../media/image282.jpeg"/><Relationship Id="rId10" Type="http://schemas.openxmlformats.org/officeDocument/2006/relationships/image" Target="../media/image287.tiff"/><Relationship Id="rId4" Type="http://schemas.openxmlformats.org/officeDocument/2006/relationships/image" Target="../media/image281.jpeg"/><Relationship Id="rId9" Type="http://schemas.openxmlformats.org/officeDocument/2006/relationships/image" Target="../media/image286.tiff"/></Relationships>
</file>

<file path=ppt/slides/_rels/slide126.xml.rels><?xml version="1.0" encoding="UTF-8" standalone="yes"?>
<Relationships xmlns="http://schemas.openxmlformats.org/package/2006/relationships"><Relationship Id="rId8" Type="http://schemas.openxmlformats.org/officeDocument/2006/relationships/image" Target="../media/image285.jpeg"/><Relationship Id="rId3" Type="http://schemas.openxmlformats.org/officeDocument/2006/relationships/image" Target="../media/image280.jpeg"/><Relationship Id="rId7" Type="http://schemas.openxmlformats.org/officeDocument/2006/relationships/image" Target="../media/image284.jpeg"/><Relationship Id="rId2" Type="http://schemas.openxmlformats.org/officeDocument/2006/relationships/image" Target="../media/image279.jpeg"/><Relationship Id="rId1" Type="http://schemas.openxmlformats.org/officeDocument/2006/relationships/slideLayout" Target="../slideLayouts/slideLayout6.xml"/><Relationship Id="rId6" Type="http://schemas.openxmlformats.org/officeDocument/2006/relationships/image" Target="../media/image283.jpeg"/><Relationship Id="rId11" Type="http://schemas.openxmlformats.org/officeDocument/2006/relationships/image" Target="../media/image291.tiff"/><Relationship Id="rId5" Type="http://schemas.openxmlformats.org/officeDocument/2006/relationships/image" Target="../media/image282.jpeg"/><Relationship Id="rId10" Type="http://schemas.openxmlformats.org/officeDocument/2006/relationships/image" Target="../media/image290.tiff"/><Relationship Id="rId4" Type="http://schemas.openxmlformats.org/officeDocument/2006/relationships/image" Target="../media/image281.jpeg"/><Relationship Id="rId9" Type="http://schemas.openxmlformats.org/officeDocument/2006/relationships/image" Target="../media/image289.tiff"/></Relationships>
</file>

<file path=ppt/slides/_rels/slide127.xml.rels><?xml version="1.0" encoding="UTF-8" standalone="yes"?>
<Relationships xmlns="http://schemas.openxmlformats.org/package/2006/relationships"><Relationship Id="rId3" Type="http://schemas.openxmlformats.org/officeDocument/2006/relationships/image" Target="../media/image293.tiff"/><Relationship Id="rId2" Type="http://schemas.openxmlformats.org/officeDocument/2006/relationships/image" Target="../media/image292.png"/><Relationship Id="rId1" Type="http://schemas.openxmlformats.org/officeDocument/2006/relationships/slideLayout" Target="../slideLayouts/slideLayout6.xml"/><Relationship Id="rId5" Type="http://schemas.openxmlformats.org/officeDocument/2006/relationships/image" Target="../media/image295.jpeg"/><Relationship Id="rId4" Type="http://schemas.openxmlformats.org/officeDocument/2006/relationships/image" Target="../media/image294.tiff"/></Relationships>
</file>

<file path=ppt/slides/_rels/slide128.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6.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s>
</file>

<file path=ppt/slides/_rels/slide129.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03.tiff"/><Relationship Id="rId4" Type="http://schemas.openxmlformats.org/officeDocument/2006/relationships/image" Target="../media/image30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06.tiff"/><Relationship Id="rId4" Type="http://schemas.openxmlformats.org/officeDocument/2006/relationships/image" Target="../media/image305.tiff"/></Relationships>
</file>

<file path=ppt/slides/_rels/slide131.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19.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video" Target="../media/media7.mp4"/></Relationships>
</file>

<file path=ppt/slides/_rels/slide21.xml.rels><?xml version="1.0" encoding="UTF-8" standalone="yes"?>
<Relationships xmlns="http://schemas.openxmlformats.org/package/2006/relationships"><Relationship Id="rId3" Type="http://schemas.microsoft.com/office/2007/relationships/media" Target="../media/media9.mp4"/><Relationship Id="rId7" Type="http://schemas.openxmlformats.org/officeDocument/2006/relationships/image" Target="../media/image21.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0.png"/><Relationship Id="rId5" Type="http://schemas.openxmlformats.org/officeDocument/2006/relationships/slideLayout" Target="../slideLayouts/slideLayout12.xml"/><Relationship Id="rId4" Type="http://schemas.openxmlformats.org/officeDocument/2006/relationships/video" Target="../media/media9.mp4"/></Relationships>
</file>

<file path=ppt/slides/_rels/slide2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oleObject" Target="../embeddings/oleObject2.bin"/><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video" Target="file:///C:\Users\owner\Desktop\movie%20files\original%20simulation%20data\turing%20wave.avi" TargetMode="External"/><Relationship Id="rId2" Type="http://schemas.microsoft.com/office/2007/relationships/media" Target="file:///C:\Users\owner\Desktop\movie%20files\original%20simulation%20data\turing%20wave.avi" TargetMode="External"/><Relationship Id="rId1" Type="http://schemas.openxmlformats.org/officeDocument/2006/relationships/tags" Target="../tags/tag1.xml"/><Relationship Id="rId6" Type="http://schemas.openxmlformats.org/officeDocument/2006/relationships/image" Target="../media/image43.pn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jpeg"/><Relationship Id="rId3" Type="http://schemas.openxmlformats.org/officeDocument/2006/relationships/slideLayout" Target="../slideLayouts/slideLayout1.xml"/><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jpeg"/><Relationship Id="rId2" Type="http://schemas.openxmlformats.org/officeDocument/2006/relationships/video" Target="file:///C:\Users\owner\Desktop\movie%20files\original%20simulation%20data\stirpe.avi" TargetMode="External"/><Relationship Id="rId16" Type="http://schemas.openxmlformats.org/officeDocument/2006/relationships/image" Target="../media/image55.png"/><Relationship Id="rId1" Type="http://schemas.microsoft.com/office/2007/relationships/media" Target="file:///C:\Users\owner\Desktop\movie%20files\original%20simulation%20data\stirpe.avi" TargetMode="Externa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notesSlide" Target="../notesSlides/notesSlide16.xml"/><Relationship Id="rId9" Type="http://schemas.openxmlformats.org/officeDocument/2006/relationships/image" Target="../media/image48.png"/><Relationship Id="rId14"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video" Target="file:///C:\Users\owner\Desktop\movie%20files\original%20simulation%20data\zipper.avi" TargetMode="External"/><Relationship Id="rId7" Type="http://schemas.openxmlformats.org/officeDocument/2006/relationships/image" Target="../media/image59.jpeg"/><Relationship Id="rId2" Type="http://schemas.microsoft.com/office/2007/relationships/media" Target="file:///C:\Users\owner\Desktop\movie%20files\original%20simulation%20data\zipper.avi" TargetMode="External"/><Relationship Id="rId1" Type="http://schemas.openxmlformats.org/officeDocument/2006/relationships/tags" Target="../tags/tag2.xml"/><Relationship Id="rId6" Type="http://schemas.openxmlformats.org/officeDocument/2006/relationships/image" Target="../media/image58.jpeg"/><Relationship Id="rId5" Type="http://schemas.openxmlformats.org/officeDocument/2006/relationships/notesSlide" Target="../notesSlides/notesSlide17.xml"/><Relationship Id="rId4" Type="http://schemas.openxmlformats.org/officeDocument/2006/relationships/slideLayout" Target="../slideLayouts/slideLayout1.xml"/><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Users\owner\Desktop\movie%20files\original%20simulation%20data\zebra%20move.avi" TargetMode="External"/><Relationship Id="rId1" Type="http://schemas.microsoft.com/office/2007/relationships/media" Target="file:///C:\Users\owner\Desktop\movie%20files\original%20simulation%20data\zebra%20move.avi" TargetMode="Externa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media" Target="../media/media10.avi"/><Relationship Id="rId7" Type="http://schemas.openxmlformats.org/officeDocument/2006/relationships/image" Target="../media/image62.jpeg"/><Relationship Id="rId2" Type="http://schemas.openxmlformats.org/officeDocument/2006/relationships/video" Target="file:///C:\Users\owner\Desktop\movie%20files\original%20simulation%20data\zebra%20move.avi" TargetMode="External"/><Relationship Id="rId1" Type="http://schemas.microsoft.com/office/2007/relationships/media" Target="file:///C:\Users\owner\Desktop\movie%20files\original%20simulation%20data\zebra%20move.avi" TargetMode="External"/><Relationship Id="rId6" Type="http://schemas.openxmlformats.org/officeDocument/2006/relationships/notesSlide" Target="../notesSlides/notesSlide19.xml"/><Relationship Id="rId5" Type="http://schemas.openxmlformats.org/officeDocument/2006/relationships/slideLayout" Target="../slideLayouts/slideLayout12.xml"/><Relationship Id="rId4" Type="http://schemas.openxmlformats.org/officeDocument/2006/relationships/video" Target="../media/media10.avi"/><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5.wmf"/><Relationship Id="rId3" Type="http://schemas.openxmlformats.org/officeDocument/2006/relationships/slideLayout" Target="../slideLayouts/slideLayout1.xml"/><Relationship Id="rId7" Type="http://schemas.openxmlformats.org/officeDocument/2006/relationships/image" Target="../media/image68.png"/><Relationship Id="rId12" Type="http://schemas.openxmlformats.org/officeDocument/2006/relationships/oleObject" Target="../embeddings/oleObject4.bin"/><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notesSlide" Target="../notesSlides/notesSlide20.xml"/><Relationship Id="rId9" Type="http://schemas.openxmlformats.org/officeDocument/2006/relationships/image" Target="../media/image70.png"/><Relationship Id="rId1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80.jpeg"/><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24.xml"/><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video" Target="file:///C:\Users\owner\Desktop\movie%20files\yamanaka%20data\20101201_01_WT__recovering.avi" TargetMode="External"/><Relationship Id="rId2" Type="http://schemas.microsoft.com/office/2007/relationships/media" Target="file:///C:\Users\owner\Desktop\movie%20files\yamanaka%20data\20101201_01_WT__recovering.avi" TargetMode="External"/><Relationship Id="rId1" Type="http://schemas.openxmlformats.org/officeDocument/2006/relationships/tags" Target="../tags/tag9.xml"/><Relationship Id="rId5" Type="http://schemas.openxmlformats.org/officeDocument/2006/relationships/image" Target="../media/image87.png"/><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media" Target="file:///C:\Users\owner\Desktop\movie%20files\inaba%20data\WT_X_M.avi" TargetMode="External"/><Relationship Id="rId7" Type="http://schemas.openxmlformats.org/officeDocument/2006/relationships/image" Target="../media/image89.png"/><Relationship Id="rId2" Type="http://schemas.openxmlformats.org/officeDocument/2006/relationships/video" Target="file:///C:\Users\owner\Desktop\movie%20files\inaba%20data\WT_Contact.avi" TargetMode="External"/><Relationship Id="rId1" Type="http://schemas.microsoft.com/office/2007/relationships/media" Target="file:///C:\Users\owner\Desktop\movie%20files\inaba%20data\WT_Contact.avi" TargetMode="External"/><Relationship Id="rId6" Type="http://schemas.openxmlformats.org/officeDocument/2006/relationships/image" Target="../media/image88.png"/><Relationship Id="rId5" Type="http://schemas.openxmlformats.org/officeDocument/2006/relationships/slideLayout" Target="../slideLayouts/slideLayout2.xml"/><Relationship Id="rId4" Type="http://schemas.openxmlformats.org/officeDocument/2006/relationships/video" Target="file:///C:\Users\owner\Desktop\movie%20files\inaba%20data\WT_X_M.avi" TargetMode="External"/></Relationships>
</file>

<file path=ppt/slides/_rels/slide47.xml.rels><?xml version="1.0" encoding="UTF-8" standalone="yes"?>
<Relationships xmlns="http://schemas.openxmlformats.org/package/2006/relationships"><Relationship Id="rId3" Type="http://schemas.openxmlformats.org/officeDocument/2006/relationships/video" Target="file:///C:\Users\owner\Desktop\movie%20files\yamanaka%20data\20101117_07_Jag_movie-1.avi" TargetMode="External"/><Relationship Id="rId7" Type="http://schemas.openxmlformats.org/officeDocument/2006/relationships/image" Target="../media/image92.jpeg"/><Relationship Id="rId2" Type="http://schemas.microsoft.com/office/2007/relationships/media" Target="file:///C:\Users\owner\Desktop\movie%20files\yamanaka%20data\20101117_07_Jag_movie-1.avi" TargetMode="External"/><Relationship Id="rId1" Type="http://schemas.openxmlformats.org/officeDocument/2006/relationships/tags" Target="../tags/tag10.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owner\Desktop\movie%20files\yamanaka%20data\20101110_06_Leot1_movie-1.avi" TargetMode="External"/><Relationship Id="rId1" Type="http://schemas.microsoft.com/office/2007/relationships/media" Target="file:///C:\Users\owner\Desktop\movie%20files\yamanaka%20data\20101110_06_Leot1_movie-1.avi" TargetMode="External"/><Relationship Id="rId5" Type="http://schemas.openxmlformats.org/officeDocument/2006/relationships/image" Target="../media/image94.png"/><Relationship Id="rId4" Type="http://schemas.openxmlformats.org/officeDocument/2006/relationships/image" Target="../media/image9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02.png"/><Relationship Id="rId3" Type="http://schemas.openxmlformats.org/officeDocument/2006/relationships/notesSlide" Target="../notesSlides/notesSlide25.xml"/><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0.png"/><Relationship Id="rId2" Type="http://schemas.openxmlformats.org/officeDocument/2006/relationships/slideLayout" Target="../slideLayouts/slideLayout6.xml"/><Relationship Id="rId16" Type="http://schemas.openxmlformats.org/officeDocument/2006/relationships/oleObject" Target="../embeddings/oleObject10.bin"/><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98.png"/><Relationship Id="rId5" Type="http://schemas.openxmlformats.org/officeDocument/2006/relationships/image" Target="../media/image95.png"/><Relationship Id="rId15" Type="http://schemas.openxmlformats.org/officeDocument/2006/relationships/image" Target="../media/image99.png"/><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97.png"/><Relationship Id="rId14" Type="http://schemas.openxmlformats.org/officeDocument/2006/relationships/oleObject" Target="../embeddings/oleObject9.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jpe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5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20.png"/><Relationship Id="rId4" Type="http://schemas.openxmlformats.org/officeDocument/2006/relationships/image" Target="../media/image119.jpeg"/></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notesSlide" Target="../notesSlides/notesSlide30.xml"/><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slideLayout" Target="../slideLayouts/slideLayout7.xml"/><Relationship Id="rId1" Type="http://schemas.openxmlformats.org/officeDocument/2006/relationships/video" Target="file:///C:\Users\skondo\Desktop\movie\original%20simulation%20data\zipper.avi" TargetMode="Externa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1.xml"/><Relationship Id="rId7"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137.png"/></Relationships>
</file>

<file path=ppt/slides/_rels/slide6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jpeg"/><Relationship Id="rId7" Type="http://schemas.openxmlformats.org/officeDocument/2006/relationships/image" Target="../media/image137.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41.jpeg"/><Relationship Id="rId10" Type="http://schemas.openxmlformats.org/officeDocument/2006/relationships/image" Target="../media/image140.png"/><Relationship Id="rId4" Type="http://schemas.openxmlformats.org/officeDocument/2006/relationships/image" Target="../media/image135.png"/><Relationship Id="rId9" Type="http://schemas.openxmlformats.org/officeDocument/2006/relationships/image" Target="../media/image139.jpeg"/></Relationships>
</file>

<file path=ppt/slides/_rels/slide68.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png"/><Relationship Id="rId12" Type="http://schemas.openxmlformats.org/officeDocument/2006/relationships/image" Target="../media/image151.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69.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39.jpeg"/><Relationship Id="rId5" Type="http://schemas.openxmlformats.org/officeDocument/2006/relationships/image" Target="../media/image138.png"/><Relationship Id="rId10" Type="http://schemas.openxmlformats.org/officeDocument/2006/relationships/image" Target="../media/image141.jpeg"/><Relationship Id="rId4" Type="http://schemas.openxmlformats.org/officeDocument/2006/relationships/image" Target="../media/image137.png"/><Relationship Id="rId9" Type="http://schemas.openxmlformats.org/officeDocument/2006/relationships/image" Target="../media/image13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6.xml"/><Relationship Id="rId5" Type="http://schemas.openxmlformats.org/officeDocument/2006/relationships/image" Target="../media/image161.png"/><Relationship Id="rId4" Type="http://schemas.openxmlformats.org/officeDocument/2006/relationships/image" Target="../media/image160.jpeg"/></Relationships>
</file>

<file path=ppt/slides/_rels/slide7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4.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6.xml"/><Relationship Id="rId4" Type="http://schemas.openxmlformats.org/officeDocument/2006/relationships/image" Target="../media/image170.jpeg"/></Relationships>
</file>

<file path=ppt/slides/_rels/slide8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7.jpeg"/><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68.jpeg"/></Relationships>
</file>

<file path=ppt/slides/_rels/slide8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owner\Desktop\movie%20files\smile%20mold\rp012405_14_0025S.avi" TargetMode="External"/><Relationship Id="rId1" Type="http://schemas.microsoft.com/office/2007/relationships/media" Target="file:///C:\Users\owner\Desktop\movie%20files\smile%20mold\rp012405_14_0025S.avi" TargetMode="Externa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6.xml"/><Relationship Id="rId4" Type="http://schemas.openxmlformats.org/officeDocument/2006/relationships/image" Target="../media/image187.png"/></Relationships>
</file>

<file path=ppt/slides/_rels/slide9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6.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9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 Id="rId4" Type="http://schemas.openxmlformats.org/officeDocument/2006/relationships/image" Target="../media/image196.jpeg"/></Relationships>
</file>

<file path=ppt/slides/_rels/slide94.xml.rels><?xml version="1.0" encoding="UTF-8" standalone="yes"?>
<Relationships xmlns="http://schemas.openxmlformats.org/package/2006/relationships"><Relationship Id="rId3" Type="http://schemas.openxmlformats.org/officeDocument/2006/relationships/hyperlink" Target="&#12494;&#12473;&#12488;&#12475;&#12521;&#12473;&#31185;&#12398;&#12450;&#12531;&#12514;&#12490;&#12452;&#12488;2.mht" TargetMode="External"/><Relationship Id="rId2" Type="http://schemas.openxmlformats.org/officeDocument/2006/relationships/image" Target="../media/image197.jpeg"/><Relationship Id="rId1" Type="http://schemas.openxmlformats.org/officeDocument/2006/relationships/slideLayout" Target="../slideLayouts/slideLayout7.xml"/><Relationship Id="rId4" Type="http://schemas.openxmlformats.org/officeDocument/2006/relationships/hyperlink" Target="&#12487;&#12451;&#12503;&#12525;&#12514;&#12475;&#12521;&#12473;&#31185;&#12398;&#12450;&#12531;&#12514;&#12490;&#12452;&#12488;.mht"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hyperlink" Target="http://upload.wikimedia.org/wikipedia/commons/f/f2/Nipponites_Yezoceras.jpg"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hyperlink" Target="../../movies/&#12381;&#12398;&#20182;&#12398;movie/&#21205;&#29289;&#12398;&#34892;&#21205;/&#26032;&#27743;&#12494;&#23798;&#27700;&#26063;&#39208;&#12458;&#12454;&#12512;&#12460;&#12452;%20-%20FC2&#21205;&#30011;.flv"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en-US" altLang="ja-JP" sz="4050" dirty="0"/>
              <a:t>Developmental biology</a:t>
            </a:r>
            <a:r>
              <a:rPr kumimoji="1" lang="en-US" altLang="ja-JP" dirty="0" smtClean="0"/>
              <a:t/>
            </a:r>
            <a:br>
              <a:rPr kumimoji="1" lang="en-US" altLang="ja-JP" dirty="0" smtClean="0"/>
            </a:br>
            <a:r>
              <a:rPr lang="en-US" altLang="ja-JP" sz="2100" dirty="0"/>
              <a:t>Biological process in which a fertilized cell forms a complex structure of adult body</a:t>
            </a:r>
            <a:endParaRPr lang="ja-JP" altLang="en-US" sz="2025" dirty="0"/>
          </a:p>
        </p:txBody>
      </p:sp>
      <p:sp>
        <p:nvSpPr>
          <p:cNvPr id="5" name="コンテンツ プレースホルダー 4"/>
          <p:cNvSpPr>
            <a:spLocks noGrp="1"/>
          </p:cNvSpPr>
          <p:nvPr>
            <p:ph idx="1"/>
          </p:nvPr>
        </p:nvSpPr>
        <p:spPr>
          <a:xfrm>
            <a:off x="864296" y="1825625"/>
            <a:ext cx="7302674" cy="2846583"/>
          </a:xfrm>
        </p:spPr>
        <p:txBody>
          <a:bodyPr/>
          <a:lstStyle/>
          <a:p>
            <a:r>
              <a:rPr kumimoji="1" lang="en-US" altLang="ja-JP" dirty="0" smtClean="0"/>
              <a:t>How </a:t>
            </a:r>
            <a:r>
              <a:rPr lang="en-US" altLang="ja-JP" dirty="0" smtClean="0"/>
              <a:t>does </a:t>
            </a:r>
            <a:r>
              <a:rPr kumimoji="1" lang="en-US" altLang="ja-JP" dirty="0" smtClean="0"/>
              <a:t>the fertilized egg develop the complex adult body?</a:t>
            </a:r>
          </a:p>
          <a:p>
            <a:pPr lvl="1"/>
            <a:r>
              <a:rPr lang="en-US" altLang="ja-JP" dirty="0" smtClean="0"/>
              <a:t>How do the cells differentiate into various cell type?</a:t>
            </a:r>
          </a:p>
          <a:p>
            <a:pPr lvl="1"/>
            <a:r>
              <a:rPr kumimoji="1" lang="en-US" altLang="ja-JP" dirty="0" smtClean="0"/>
              <a:t>Which genes do involve in the process of development?</a:t>
            </a:r>
          </a:p>
          <a:p>
            <a:pPr lvl="1"/>
            <a:r>
              <a:rPr lang="en-US" altLang="ja-JP" dirty="0" smtClean="0"/>
              <a:t>What is the mechanism that determines the shape of adult body?</a:t>
            </a:r>
            <a:endParaRPr kumimoji="1" lang="en-US" altLang="ja-JP" dirty="0" smtClean="0"/>
          </a:p>
          <a:p>
            <a:pPr lvl="1"/>
            <a:endParaRPr kumimoji="1" lang="ja-JP" altLang="en-US" dirty="0"/>
          </a:p>
        </p:txBody>
      </p:sp>
      <p:pic>
        <p:nvPicPr>
          <p:cNvPr id="6" name="図 5"/>
          <p:cNvPicPr>
            <a:picLocks noChangeAspect="1"/>
          </p:cNvPicPr>
          <p:nvPr/>
        </p:nvPicPr>
        <p:blipFill>
          <a:blip r:embed="rId2"/>
          <a:stretch>
            <a:fillRect/>
          </a:stretch>
        </p:blipFill>
        <p:spPr>
          <a:xfrm>
            <a:off x="643610" y="4568656"/>
            <a:ext cx="3042802" cy="2057611"/>
          </a:xfrm>
          <a:prstGeom prst="rect">
            <a:avLst/>
          </a:prstGeom>
        </p:spPr>
      </p:pic>
      <p:pic>
        <p:nvPicPr>
          <p:cNvPr id="7" name="図 6"/>
          <p:cNvPicPr>
            <a:picLocks noChangeAspect="1"/>
          </p:cNvPicPr>
          <p:nvPr/>
        </p:nvPicPr>
        <p:blipFill>
          <a:blip r:embed="rId3"/>
          <a:stretch>
            <a:fillRect/>
          </a:stretch>
        </p:blipFill>
        <p:spPr>
          <a:xfrm>
            <a:off x="3829419" y="4568655"/>
            <a:ext cx="4695126" cy="2057611"/>
          </a:xfrm>
          <a:prstGeom prst="rect">
            <a:avLst/>
          </a:prstGeom>
        </p:spPr>
      </p:pic>
    </p:spTree>
    <p:extLst>
      <p:ext uri="{BB962C8B-B14F-4D97-AF65-F5344CB8AC3E}">
        <p14:creationId xmlns:p14="http://schemas.microsoft.com/office/powerpoint/2010/main" val="1573935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1543050" y="1085850"/>
            <a:ext cx="5829300" cy="857250"/>
          </a:xfrm>
        </p:spPr>
        <p:txBody>
          <a:bodyPr>
            <a:normAutofit fontScale="90000"/>
          </a:bodyPr>
          <a:lstStyle/>
          <a:p>
            <a:pPr eaLnBrk="1" hangingPunct="1"/>
            <a:r>
              <a:rPr lang="en-US" altLang="ja-JP" smtClean="0"/>
              <a:t>Cellular slime mold </a:t>
            </a:r>
            <a:endParaRPr lang="ja-JP" altLang="en-US" smtClean="0"/>
          </a:p>
        </p:txBody>
      </p:sp>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205" y="2250281"/>
            <a:ext cx="5679281" cy="325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x2_ring_Merg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87724" y="2618910"/>
            <a:ext cx="1944216" cy="1739562"/>
          </a:xfrm>
          <a:prstGeom prst="rect">
            <a:avLst/>
          </a:prstGeom>
        </p:spPr>
      </p:pic>
    </p:spTree>
    <p:extLst>
      <p:ext uri="{BB962C8B-B14F-4D97-AF65-F5344CB8AC3E}">
        <p14:creationId xmlns:p14="http://schemas.microsoft.com/office/powerpoint/2010/main" val="3207041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http://sociopouch.files.wordpress.com/2011/12/1o-kama1.jpg?w=58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048" y="-416838"/>
            <a:ext cx="9900592" cy="8116709"/>
          </a:xfrm>
          <a:prstGeom prst="rect">
            <a:avLst/>
          </a:prstGeom>
          <a:noFill/>
          <a:ln>
            <a:noFill/>
          </a:ln>
        </p:spPr>
      </p:pic>
      <p:pic>
        <p:nvPicPr>
          <p:cNvPr id="7" name="図 6" descr="http://blogimg.goo.ne.jp/user_image/33/a7/25a29133abe8b9fb8a314ea065146f4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1628800"/>
            <a:ext cx="4456011" cy="4471509"/>
          </a:xfrm>
          <a:prstGeom prst="rect">
            <a:avLst/>
          </a:prstGeom>
          <a:noFill/>
          <a:ln>
            <a:noFill/>
          </a:ln>
        </p:spPr>
      </p:pic>
    </p:spTree>
    <p:extLst>
      <p:ext uri="{BB962C8B-B14F-4D97-AF65-F5344CB8AC3E}">
        <p14:creationId xmlns:p14="http://schemas.microsoft.com/office/powerpoint/2010/main" val="36391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9208" y="476672"/>
            <a:ext cx="8229600" cy="850210"/>
          </a:xfrm>
        </p:spPr>
        <p:txBody>
          <a:bodyPr>
            <a:normAutofit fontScale="90000"/>
          </a:bodyPr>
          <a:lstStyle/>
          <a:p>
            <a:r>
              <a:rPr lang="en-US" altLang="ja-JP" dirty="0">
                <a:latin typeface="Helvetica" panose="020B0604020202020204" pitchFamily="34" charset="0"/>
                <a:cs typeface="Helvetica" panose="020B0604020202020204" pitchFamily="34" charset="0"/>
              </a:rPr>
              <a:t>Origami: </a:t>
            </a:r>
            <a:br>
              <a:rPr lang="en-US" altLang="ja-JP" dirty="0">
                <a:latin typeface="Helvetica" panose="020B0604020202020204" pitchFamily="34" charset="0"/>
                <a:cs typeface="Helvetica" panose="020B0604020202020204" pitchFamily="34" charset="0"/>
              </a:rPr>
            </a:br>
            <a:r>
              <a:rPr lang="en-US" altLang="ja-JP" sz="3100" dirty="0">
                <a:latin typeface="Helvetica" panose="020B0604020202020204" pitchFamily="34" charset="0"/>
                <a:cs typeface="Helvetica" panose="020B0604020202020204" pitchFamily="34" charset="0"/>
              </a:rPr>
              <a:t>a simple method to form 3D structure from 2D sheets</a:t>
            </a:r>
            <a:endParaRPr kumimoji="1" lang="ja-JP" altLang="en-US" sz="3100" dirty="0">
              <a:latin typeface="Helvetica" panose="020B0604020202020204" pitchFamily="34" charset="0"/>
              <a:cs typeface="Helvetica" panose="020B0604020202020204" pitchFamily="34" charset="0"/>
            </a:endParaRPr>
          </a:p>
        </p:txBody>
      </p:sp>
      <p:sp>
        <p:nvSpPr>
          <p:cNvPr id="16" name="スライド番号プレースホルダー 3"/>
          <p:cNvSpPr txBox="1">
            <a:spLocks/>
          </p:cNvSpPr>
          <p:nvPr/>
        </p:nvSpPr>
        <p:spPr>
          <a:xfrm>
            <a:off x="6457950" y="635635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F03FC14-B35B-4F9A-8C19-5295669F4EC1}" type="slidenum">
              <a:rPr lang="ja-JP" altLang="en-US" smtClean="0"/>
              <a:pPr/>
              <a:t>101</a:t>
            </a:fld>
            <a:endParaRPr lang="ja-JP" altLang="en-US"/>
          </a:p>
        </p:txBody>
      </p:sp>
      <p:pic>
        <p:nvPicPr>
          <p:cNvPr id="17" name="図 16"/>
          <p:cNvPicPr>
            <a:picLocks noChangeAspect="1"/>
          </p:cNvPicPr>
          <p:nvPr/>
        </p:nvPicPr>
        <p:blipFill>
          <a:blip r:embed="rId2"/>
          <a:stretch>
            <a:fillRect/>
          </a:stretch>
        </p:blipFill>
        <p:spPr>
          <a:xfrm>
            <a:off x="316638" y="2918769"/>
            <a:ext cx="2497070" cy="1687718"/>
          </a:xfrm>
          <a:prstGeom prst="rect">
            <a:avLst/>
          </a:prstGeom>
        </p:spPr>
      </p:pic>
      <p:pic>
        <p:nvPicPr>
          <p:cNvPr id="18" name="図 17"/>
          <p:cNvPicPr>
            <a:picLocks noChangeAspect="1"/>
          </p:cNvPicPr>
          <p:nvPr/>
        </p:nvPicPr>
        <p:blipFill>
          <a:blip r:embed="rId3"/>
          <a:stretch>
            <a:fillRect/>
          </a:stretch>
        </p:blipFill>
        <p:spPr>
          <a:xfrm>
            <a:off x="6457950" y="2722944"/>
            <a:ext cx="2539855" cy="1743970"/>
          </a:xfrm>
          <a:prstGeom prst="rect">
            <a:avLst/>
          </a:prstGeom>
        </p:spPr>
      </p:pic>
      <p:pic>
        <p:nvPicPr>
          <p:cNvPr id="19" name="図 18"/>
          <p:cNvPicPr>
            <a:picLocks noChangeAspect="1"/>
          </p:cNvPicPr>
          <p:nvPr/>
        </p:nvPicPr>
        <p:blipFill>
          <a:blip r:embed="rId4"/>
          <a:stretch>
            <a:fillRect/>
          </a:stretch>
        </p:blipFill>
        <p:spPr>
          <a:xfrm>
            <a:off x="3731315" y="1694856"/>
            <a:ext cx="1778310" cy="1840675"/>
          </a:xfrm>
          <a:prstGeom prst="rect">
            <a:avLst/>
          </a:prstGeom>
        </p:spPr>
      </p:pic>
      <p:sp>
        <p:nvSpPr>
          <p:cNvPr id="20" name="テキスト ボックス 19"/>
          <p:cNvSpPr txBox="1"/>
          <p:nvPr/>
        </p:nvSpPr>
        <p:spPr>
          <a:xfrm>
            <a:off x="3539885" y="3497644"/>
            <a:ext cx="2077813" cy="369332"/>
          </a:xfrm>
          <a:prstGeom prst="rect">
            <a:avLst/>
          </a:prstGeom>
          <a:noFill/>
        </p:spPr>
        <p:txBody>
          <a:bodyPr wrap="none" rtlCol="0">
            <a:spAutoFit/>
          </a:bodyPr>
          <a:lstStyle/>
          <a:p>
            <a:r>
              <a:rPr kumimoji="1" lang="en-US" altLang="ja-JP" dirty="0" smtClean="0"/>
              <a:t>adding a 2D pattern</a:t>
            </a:r>
            <a:endParaRPr kumimoji="1" lang="ja-JP" altLang="en-US" dirty="0"/>
          </a:p>
        </p:txBody>
      </p:sp>
      <p:sp>
        <p:nvSpPr>
          <p:cNvPr id="21" name="テキスト ボックス 20"/>
          <p:cNvSpPr txBox="1"/>
          <p:nvPr/>
        </p:nvSpPr>
        <p:spPr>
          <a:xfrm>
            <a:off x="1109759" y="4596136"/>
            <a:ext cx="1053494" cy="369332"/>
          </a:xfrm>
          <a:prstGeom prst="rect">
            <a:avLst/>
          </a:prstGeom>
          <a:noFill/>
        </p:spPr>
        <p:txBody>
          <a:bodyPr wrap="none" rtlCol="0">
            <a:spAutoFit/>
          </a:bodyPr>
          <a:lstStyle/>
          <a:p>
            <a:r>
              <a:rPr kumimoji="1" lang="en-US" altLang="ja-JP" dirty="0" smtClean="0"/>
              <a:t>2D sheet</a:t>
            </a:r>
            <a:endParaRPr kumimoji="1" lang="ja-JP" altLang="en-US" dirty="0"/>
          </a:p>
        </p:txBody>
      </p:sp>
      <p:sp>
        <p:nvSpPr>
          <p:cNvPr id="22" name="テキスト ボックス 21"/>
          <p:cNvSpPr txBox="1"/>
          <p:nvPr/>
        </p:nvSpPr>
        <p:spPr>
          <a:xfrm>
            <a:off x="6367570" y="4448361"/>
            <a:ext cx="2720617" cy="369332"/>
          </a:xfrm>
          <a:prstGeom prst="rect">
            <a:avLst/>
          </a:prstGeom>
          <a:noFill/>
        </p:spPr>
        <p:txBody>
          <a:bodyPr wrap="none" rtlCol="0">
            <a:spAutoFit/>
          </a:bodyPr>
          <a:lstStyle/>
          <a:p>
            <a:r>
              <a:rPr kumimoji="1" lang="en-US" altLang="ja-JP" dirty="0" smtClean="0"/>
              <a:t>Folding along the pattern  </a:t>
            </a:r>
            <a:endParaRPr kumimoji="1" lang="ja-JP" altLang="en-US" dirty="0"/>
          </a:p>
        </p:txBody>
      </p:sp>
      <p:sp>
        <p:nvSpPr>
          <p:cNvPr id="23" name="テキスト ボックス 22"/>
          <p:cNvSpPr txBox="1"/>
          <p:nvPr/>
        </p:nvSpPr>
        <p:spPr>
          <a:xfrm>
            <a:off x="3837903" y="6064432"/>
            <a:ext cx="1410964" cy="369332"/>
          </a:xfrm>
          <a:prstGeom prst="rect">
            <a:avLst/>
          </a:prstGeom>
          <a:noFill/>
        </p:spPr>
        <p:txBody>
          <a:bodyPr wrap="none" rtlCol="0">
            <a:spAutoFit/>
          </a:bodyPr>
          <a:lstStyle/>
          <a:p>
            <a:r>
              <a:rPr kumimoji="1" lang="en-US" altLang="ja-JP" dirty="0" smtClean="0"/>
              <a:t>3D structure</a:t>
            </a:r>
            <a:endParaRPr kumimoji="1" lang="ja-JP" altLang="en-US" dirty="0"/>
          </a:p>
        </p:txBody>
      </p:sp>
      <p:pic>
        <p:nvPicPr>
          <p:cNvPr id="24" name="図 23"/>
          <p:cNvPicPr>
            <a:picLocks noChangeAspect="1"/>
          </p:cNvPicPr>
          <p:nvPr/>
        </p:nvPicPr>
        <p:blipFill>
          <a:blip r:embed="rId5"/>
          <a:stretch>
            <a:fillRect/>
          </a:stretch>
        </p:blipFill>
        <p:spPr>
          <a:xfrm>
            <a:off x="3415663" y="4367530"/>
            <a:ext cx="2255445" cy="1743971"/>
          </a:xfrm>
          <a:prstGeom prst="rect">
            <a:avLst/>
          </a:prstGeom>
        </p:spPr>
      </p:pic>
      <p:sp>
        <p:nvSpPr>
          <p:cNvPr id="28" name="下矢印 27"/>
          <p:cNvSpPr/>
          <p:nvPr/>
        </p:nvSpPr>
        <p:spPr>
          <a:xfrm rot="14767183">
            <a:off x="2952823" y="2496696"/>
            <a:ext cx="432048" cy="643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p:cNvSpPr/>
          <p:nvPr/>
        </p:nvSpPr>
        <p:spPr>
          <a:xfrm rot="6832817" flipV="1">
            <a:off x="5836773" y="2542803"/>
            <a:ext cx="432048" cy="643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下矢印 31"/>
          <p:cNvSpPr/>
          <p:nvPr/>
        </p:nvSpPr>
        <p:spPr>
          <a:xfrm rot="14767183" flipH="1" flipV="1">
            <a:off x="5836772" y="4365961"/>
            <a:ext cx="432048" cy="643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497660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3251"/>
            <a:ext cx="8229600" cy="1143000"/>
          </a:xfrm>
        </p:spPr>
        <p:txBody>
          <a:bodyPr>
            <a:normAutofit/>
          </a:bodyPr>
          <a:lstStyle/>
          <a:p>
            <a:r>
              <a:rPr kumimoji="1" lang="en-US" altLang="ja-JP" sz="3600" dirty="0" smtClean="0">
                <a:latin typeface="Helvetica" panose="020B0604020202020204" pitchFamily="34" charset="0"/>
                <a:cs typeface="Helvetica" panose="020B0604020202020204" pitchFamily="34" charset="0"/>
              </a:rPr>
              <a:t>Similar phenomena in development</a:t>
            </a:r>
            <a:endParaRPr kumimoji="1" lang="ja-JP" altLang="en-US" sz="3600" dirty="0">
              <a:latin typeface="Helvetica" panose="020B0604020202020204" pitchFamily="34" charset="0"/>
              <a:cs typeface="Helvetica" panose="020B0604020202020204" pitchFamily="34" charset="0"/>
            </a:endParaRPr>
          </a:p>
        </p:txBody>
      </p:sp>
      <p:sp>
        <p:nvSpPr>
          <p:cNvPr id="4" name="スライド番号プレースホルダー 3"/>
          <p:cNvSpPr>
            <a:spLocks noGrp="1"/>
          </p:cNvSpPr>
          <p:nvPr>
            <p:ph type="sldNum" sz="quarter" idx="12"/>
          </p:nvPr>
        </p:nvSpPr>
        <p:spPr/>
        <p:txBody>
          <a:bodyPr/>
          <a:lstStyle/>
          <a:p>
            <a:fld id="{0F03FC14-B35B-4F9A-8C19-5295669F4EC1}" type="slidenum">
              <a:rPr kumimoji="1" lang="ja-JP" altLang="en-US" smtClean="0"/>
              <a:pPr/>
              <a:t>102</a:t>
            </a:fld>
            <a:endParaRPr kumimoji="1" lang="ja-JP" altLang="en-US" dirty="0"/>
          </a:p>
        </p:txBody>
      </p:sp>
      <p:grpSp>
        <p:nvGrpSpPr>
          <p:cNvPr id="5" name="Group 2"/>
          <p:cNvGrpSpPr>
            <a:grpSpLocks/>
          </p:cNvGrpSpPr>
          <p:nvPr/>
        </p:nvGrpSpPr>
        <p:grpSpPr bwMode="auto">
          <a:xfrm>
            <a:off x="971600" y="1811448"/>
            <a:ext cx="7200800" cy="2974520"/>
            <a:chOff x="-1305" y="-5865"/>
            <a:chExt cx="93236" cy="38503"/>
          </a:xfrm>
        </p:grpSpPr>
        <p:sp>
          <p:nvSpPr>
            <p:cNvPr id="6" name="右矢印 11"/>
            <p:cNvSpPr>
              <a:spLocks noChangeArrowheads="1"/>
            </p:cNvSpPr>
            <p:nvPr/>
          </p:nvSpPr>
          <p:spPr bwMode="auto">
            <a:xfrm>
              <a:off x="25332" y="16157"/>
              <a:ext cx="2921" cy="3048"/>
            </a:xfrm>
            <a:prstGeom prst="rightArrow">
              <a:avLst>
                <a:gd name="adj1" fmla="val 50000"/>
                <a:gd name="adj2" fmla="val 50000"/>
              </a:avLst>
            </a:prstGeom>
            <a:solidFill>
              <a:srgbClr val="000000"/>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7" name="右矢印 12"/>
            <p:cNvSpPr>
              <a:spLocks noChangeArrowheads="1"/>
            </p:cNvSpPr>
            <p:nvPr/>
          </p:nvSpPr>
          <p:spPr bwMode="auto">
            <a:xfrm>
              <a:off x="50823" y="15890"/>
              <a:ext cx="2921" cy="3048"/>
            </a:xfrm>
            <a:prstGeom prst="rightArrow">
              <a:avLst>
                <a:gd name="adj1" fmla="val 50000"/>
                <a:gd name="adj2" fmla="val 50000"/>
              </a:avLst>
            </a:prstGeom>
            <a:solidFill>
              <a:srgbClr val="000000"/>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8" name="TextBox 20"/>
            <p:cNvSpPr txBox="1">
              <a:spLocks noChangeArrowheads="1"/>
            </p:cNvSpPr>
            <p:nvPr/>
          </p:nvSpPr>
          <p:spPr bwMode="auto">
            <a:xfrm>
              <a:off x="822" y="-5865"/>
              <a:ext cx="19568" cy="78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spcBef>
                  <a:spcPts val="500"/>
                </a:spcBef>
                <a:spcAft>
                  <a:spcPts val="500"/>
                </a:spcAft>
                <a:buClrTx/>
                <a:buSzTx/>
                <a:buFontTx/>
                <a:buNone/>
                <a:tabLst/>
              </a:pPr>
              <a:r>
                <a:rPr kumimoji="1" lang="en-US" altLang="ja-JP" b="0" i="0" u="none" strike="noStrike" cap="none" normalizeH="0" baseline="0" dirty="0" smtClean="0">
                  <a:ln>
                    <a:noFill/>
                  </a:ln>
                  <a:effectLst/>
                  <a:ea typeface="ＭＳ Ｐゴシック" panose="020B0600070205080204" pitchFamily="50" charset="-128"/>
                  <a:cs typeface="ＭＳ Ｐゴシック" pitchFamily="50" charset="-128"/>
                </a:rPr>
                <a:t>Folding</a:t>
              </a:r>
              <a:r>
                <a:rPr kumimoji="1" lang="en-US" altLang="ja-JP" b="0" i="0" u="none" strike="noStrike" cap="none" normalizeH="0" dirty="0" smtClean="0">
                  <a:ln>
                    <a:noFill/>
                  </a:ln>
                  <a:effectLst/>
                  <a:ea typeface="ＭＳ Ｐゴシック" panose="020B0600070205080204" pitchFamily="50" charset="-128"/>
                  <a:cs typeface="ＭＳ Ｐゴシック" pitchFamily="50" charset="-128"/>
                </a:rPr>
                <a:t> of cell sheet</a:t>
              </a:r>
              <a:endParaRPr kumimoji="1" lang="ja-JP" b="0" i="0" u="none" strike="noStrike" cap="none" normalizeH="0" baseline="0" dirty="0" smtClean="0">
                <a:ln>
                  <a:noFill/>
                </a:ln>
                <a:effectLst/>
                <a:ea typeface="ＭＳ Ｐゴシック" panose="020B0600070205080204" pitchFamily="50" charset="-128"/>
                <a:cs typeface="ＭＳ Ｐゴシック" pitchFamily="50" charset="-128"/>
              </a:endParaRPr>
            </a:p>
          </p:txBody>
        </p:sp>
        <p:pic>
          <p:nvPicPr>
            <p:cNvPr id="9" name="図 14" descr="肢.png"/>
            <p:cNvPicPr>
              <a:picLocks noChangeAspect="1"/>
            </p:cNvPicPr>
            <p:nvPr/>
          </p:nvPicPr>
          <p:blipFill>
            <a:blip r:embed="rId3" cstate="print"/>
            <a:srcRect/>
            <a:stretch>
              <a:fillRect/>
            </a:stretch>
          </p:blipFill>
          <p:spPr bwMode="auto">
            <a:xfrm rot="430743">
              <a:off x="81616" y="-323"/>
              <a:ext cx="10315" cy="32961"/>
            </a:xfrm>
            <a:prstGeom prst="rect">
              <a:avLst/>
            </a:prstGeom>
            <a:noFill/>
          </p:spPr>
        </p:pic>
        <p:pic>
          <p:nvPicPr>
            <p:cNvPr id="10" name="図 15" descr="肢原基.png"/>
            <p:cNvPicPr>
              <a:picLocks noChangeAspect="1"/>
            </p:cNvPicPr>
            <p:nvPr/>
          </p:nvPicPr>
          <p:blipFill>
            <a:blip r:embed="rId4" cstate="print"/>
            <a:srcRect/>
            <a:stretch>
              <a:fillRect/>
            </a:stretch>
          </p:blipFill>
          <p:spPr bwMode="auto">
            <a:xfrm>
              <a:off x="-1305" y="8757"/>
              <a:ext cx="12926" cy="19062"/>
            </a:xfrm>
            <a:prstGeom prst="rect">
              <a:avLst/>
            </a:prstGeom>
            <a:noFill/>
          </p:spPr>
        </p:pic>
        <p:pic>
          <p:nvPicPr>
            <p:cNvPr id="11" name="図 26" descr="肢原基2.png"/>
            <p:cNvPicPr>
              <a:picLocks noChangeAspect="1"/>
            </p:cNvPicPr>
            <p:nvPr/>
          </p:nvPicPr>
          <p:blipFill>
            <a:blip r:embed="rId5" cstate="print"/>
            <a:srcRect/>
            <a:stretch>
              <a:fillRect/>
            </a:stretch>
          </p:blipFill>
          <p:spPr bwMode="auto">
            <a:xfrm>
              <a:off x="28969" y="12645"/>
              <a:ext cx="21926" cy="12172"/>
            </a:xfrm>
            <a:prstGeom prst="rect">
              <a:avLst/>
            </a:prstGeom>
            <a:noFill/>
          </p:spPr>
        </p:pic>
        <p:pic>
          <p:nvPicPr>
            <p:cNvPr id="12" name="図 27" descr="肢原基1.png"/>
            <p:cNvPicPr>
              <a:picLocks noChangeAspect="1"/>
            </p:cNvPicPr>
            <p:nvPr/>
          </p:nvPicPr>
          <p:blipFill>
            <a:blip r:embed="rId6" cstate="print"/>
            <a:srcRect/>
            <a:stretch>
              <a:fillRect/>
            </a:stretch>
          </p:blipFill>
          <p:spPr bwMode="auto">
            <a:xfrm>
              <a:off x="11738" y="8546"/>
              <a:ext cx="11704" cy="19273"/>
            </a:xfrm>
            <a:prstGeom prst="rect">
              <a:avLst/>
            </a:prstGeom>
            <a:noFill/>
          </p:spPr>
        </p:pic>
        <p:pic>
          <p:nvPicPr>
            <p:cNvPr id="13" name="図 28" descr="肢原基3.png"/>
            <p:cNvPicPr>
              <a:picLocks noChangeAspect="1"/>
            </p:cNvPicPr>
            <p:nvPr/>
          </p:nvPicPr>
          <p:blipFill>
            <a:blip r:embed="rId7" cstate="print"/>
            <a:srcRect/>
            <a:stretch>
              <a:fillRect/>
            </a:stretch>
          </p:blipFill>
          <p:spPr bwMode="auto">
            <a:xfrm>
              <a:off x="53744" y="11868"/>
              <a:ext cx="24033" cy="11626"/>
            </a:xfrm>
            <a:prstGeom prst="rect">
              <a:avLst/>
            </a:prstGeom>
            <a:noFill/>
          </p:spPr>
        </p:pic>
      </p:grpSp>
      <p:sp>
        <p:nvSpPr>
          <p:cNvPr id="14" name="TextBox 20"/>
          <p:cNvSpPr txBox="1">
            <a:spLocks noChangeArrowheads="1"/>
          </p:cNvSpPr>
          <p:nvPr/>
        </p:nvSpPr>
        <p:spPr bwMode="auto">
          <a:xfrm>
            <a:off x="3844524" y="1755392"/>
            <a:ext cx="1511275"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spcBef>
                <a:spcPts val="500"/>
              </a:spcBef>
              <a:spcAft>
                <a:spcPts val="500"/>
              </a:spcAft>
              <a:buClrTx/>
              <a:buSzTx/>
              <a:buFontTx/>
              <a:buNone/>
              <a:tabLst/>
            </a:pPr>
            <a:r>
              <a:rPr kumimoji="1" lang="en-US" altLang="ja-JP" b="0" i="0" u="none" strike="noStrike" cap="none" normalizeH="0" baseline="0" dirty="0" smtClean="0">
                <a:ln>
                  <a:noFill/>
                </a:ln>
                <a:effectLst/>
                <a:ea typeface="ＭＳ Ｐゴシック" panose="020B0600070205080204" pitchFamily="50" charset="-128"/>
                <a:cs typeface="ＭＳ Ｐゴシック" pitchFamily="50" charset="-128"/>
              </a:rPr>
              <a:t>Unfolding</a:t>
            </a:r>
            <a:r>
              <a:rPr kumimoji="1" lang="en-US" altLang="ja-JP" b="0" i="0" u="none" strike="noStrike" cap="none" normalizeH="0" dirty="0" smtClean="0">
                <a:ln>
                  <a:noFill/>
                </a:ln>
                <a:effectLst/>
                <a:ea typeface="ＭＳ Ｐゴシック" panose="020B0600070205080204" pitchFamily="50" charset="-128"/>
                <a:cs typeface="ＭＳ Ｐゴシック" pitchFamily="50" charset="-128"/>
              </a:rPr>
              <a:t> of cell sheet</a:t>
            </a:r>
            <a:endParaRPr kumimoji="1" lang="ja-JP" b="0" i="0" u="none" strike="noStrike" cap="none" normalizeH="0" baseline="0" dirty="0" smtClean="0">
              <a:ln>
                <a:noFill/>
              </a:ln>
              <a:effectLst/>
              <a:ea typeface="ＭＳ Ｐゴシック" panose="020B0600070205080204" pitchFamily="50" charset="-128"/>
              <a:cs typeface="ＭＳ Ｐゴシック" pitchFamily="50" charset="-128"/>
            </a:endParaRPr>
          </a:p>
        </p:txBody>
      </p:sp>
      <p:sp>
        <p:nvSpPr>
          <p:cNvPr id="15" name="右大かっこ 14"/>
          <p:cNvSpPr/>
          <p:nvPr/>
        </p:nvSpPr>
        <p:spPr>
          <a:xfrm rot="16200000">
            <a:off x="4490623" y="807746"/>
            <a:ext cx="198870" cy="3926285"/>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テキスト ボックス 17"/>
          <p:cNvSpPr txBox="1"/>
          <p:nvPr/>
        </p:nvSpPr>
        <p:spPr>
          <a:xfrm>
            <a:off x="1304997" y="4968062"/>
            <a:ext cx="6469079" cy="400110"/>
          </a:xfrm>
          <a:prstGeom prst="rect">
            <a:avLst/>
          </a:prstGeom>
          <a:noFill/>
        </p:spPr>
        <p:txBody>
          <a:bodyPr wrap="none" rtlCol="0">
            <a:spAutoFit/>
          </a:bodyPr>
          <a:lstStyle/>
          <a:p>
            <a:r>
              <a:rPr kumimoji="1" lang="en-US" altLang="ja-JP" sz="2000" dirty="0" smtClean="0"/>
              <a:t>Unfolding the folded cell sheet generates 3D morphogenesis</a:t>
            </a:r>
            <a:endParaRPr kumimoji="1" lang="ja-JP" altLang="en-US" sz="2000" dirty="0"/>
          </a:p>
        </p:txBody>
      </p:sp>
      <p:sp>
        <p:nvSpPr>
          <p:cNvPr id="16" name="TextBox 20"/>
          <p:cNvSpPr txBox="1">
            <a:spLocks noChangeArrowheads="1"/>
          </p:cNvSpPr>
          <p:nvPr/>
        </p:nvSpPr>
        <p:spPr bwMode="auto">
          <a:xfrm>
            <a:off x="208626" y="6143137"/>
            <a:ext cx="8726748"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spcBef>
                <a:spcPts val="500"/>
              </a:spcBef>
              <a:spcAft>
                <a:spcPts val="500"/>
              </a:spcAft>
              <a:buClrTx/>
              <a:buSzTx/>
              <a:buFontTx/>
              <a:buNone/>
              <a:tabLst/>
            </a:pPr>
            <a:r>
              <a:rPr lang="en-US" altLang="ja-JP" sz="2000" dirty="0" smtClean="0">
                <a:ea typeface="ＭＳ Ｐゴシック" panose="020B0600070205080204" pitchFamily="50" charset="-128"/>
                <a:cs typeface="ＭＳ Ｐゴシック" pitchFamily="50" charset="-128"/>
              </a:rPr>
              <a:t>Proliferation, cell death, change of cell shape and convergent extension also contribute,,,</a:t>
            </a:r>
            <a:endParaRPr kumimoji="1" lang="ja-JP" sz="2000" b="0" i="0" u="none" strike="noStrike" cap="none" normalizeH="0" baseline="0" dirty="0" smtClean="0">
              <a:ln>
                <a:noFill/>
              </a:ln>
              <a:effectLst/>
              <a:ea typeface="ＭＳ Ｐゴシック" panose="020B0600070205080204" pitchFamily="50" charset="-128"/>
              <a:cs typeface="ＭＳ Ｐゴシック" pitchFamily="50" charset="-128"/>
            </a:endParaRPr>
          </a:p>
        </p:txBody>
      </p:sp>
      <p:sp>
        <p:nvSpPr>
          <p:cNvPr id="3" name="テキスト ボックス 2"/>
          <p:cNvSpPr txBox="1"/>
          <p:nvPr/>
        </p:nvSpPr>
        <p:spPr>
          <a:xfrm>
            <a:off x="2786492" y="5380859"/>
            <a:ext cx="3506088" cy="461665"/>
          </a:xfrm>
          <a:prstGeom prst="rect">
            <a:avLst/>
          </a:prstGeom>
          <a:noFill/>
        </p:spPr>
        <p:txBody>
          <a:bodyPr wrap="none" rtlCol="0">
            <a:spAutoFit/>
          </a:bodyPr>
          <a:lstStyle/>
          <a:p>
            <a:r>
              <a:rPr kumimoji="1" lang="en-US" altLang="ja-JP" sz="2400" dirty="0" smtClean="0"/>
              <a:t>Reversed Origami Method</a:t>
            </a:r>
            <a:endParaRPr kumimoji="1" lang="ja-JP" altLang="en-US" sz="2400" dirty="0"/>
          </a:p>
        </p:txBody>
      </p:sp>
      <p:sp>
        <p:nvSpPr>
          <p:cNvPr id="19" name="TextBox 20"/>
          <p:cNvSpPr txBox="1">
            <a:spLocks noChangeArrowheads="1"/>
          </p:cNvSpPr>
          <p:nvPr/>
        </p:nvSpPr>
        <p:spPr bwMode="auto">
          <a:xfrm>
            <a:off x="6666372" y="1839581"/>
            <a:ext cx="1907256"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spcBef>
                <a:spcPts val="500"/>
              </a:spcBef>
              <a:spcAft>
                <a:spcPts val="500"/>
              </a:spcAft>
              <a:buClrTx/>
              <a:buSzTx/>
              <a:buFontTx/>
              <a:buNone/>
              <a:tabLst/>
            </a:pPr>
            <a:r>
              <a:rPr kumimoji="1" lang="en-US" altLang="ja-JP" b="0" i="0" u="none" strike="noStrike" cap="none" normalizeH="0" baseline="0" dirty="0" smtClean="0">
                <a:ln>
                  <a:noFill/>
                </a:ln>
                <a:effectLst/>
                <a:ea typeface="ＭＳ Ｐゴシック" panose="020B0600070205080204" pitchFamily="50" charset="-128"/>
                <a:cs typeface="ＭＳ Ｐゴシック" pitchFamily="50" charset="-128"/>
              </a:rPr>
              <a:t>A </a:t>
            </a:r>
            <a:r>
              <a:rPr kumimoji="1" lang="en-US" altLang="ja-JP" b="0" i="0" u="none" strike="noStrike" cap="none" normalizeH="0" dirty="0" smtClean="0">
                <a:ln>
                  <a:noFill/>
                </a:ln>
                <a:effectLst/>
                <a:ea typeface="ＭＳ Ｐゴシック" panose="020B0600070205080204" pitchFamily="50" charset="-128"/>
                <a:cs typeface="ＭＳ Ｐゴシック" pitchFamily="50" charset="-128"/>
              </a:rPr>
              <a:t>3D structure</a:t>
            </a:r>
            <a:endParaRPr kumimoji="1" lang="ja-JP" b="0" i="0" u="none" strike="noStrike" cap="none" normalizeH="0" baseline="0" dirty="0" smtClean="0">
              <a:ln>
                <a:noFill/>
              </a:ln>
              <a:effectLst/>
              <a:ea typeface="ＭＳ Ｐゴシック" panose="020B0600070205080204" pitchFamily="50" charset="-128"/>
              <a:cs typeface="ＭＳ Ｐゴシック" pitchFamily="50" charset="-128"/>
            </a:endParaRPr>
          </a:p>
        </p:txBody>
      </p:sp>
    </p:spTree>
    <p:extLst>
      <p:ext uri="{BB962C8B-B14F-4D97-AF65-F5344CB8AC3E}">
        <p14:creationId xmlns:p14="http://schemas.microsoft.com/office/powerpoint/2010/main" val="38291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latin typeface="Helvetica" panose="020B0604020202020204" pitchFamily="34" charset="0"/>
              <a:cs typeface="Helvetica" panose="020B0604020202020204" pitchFamily="34" charset="0"/>
            </a:endParaRPr>
          </a:p>
        </p:txBody>
      </p:sp>
      <p:pic>
        <p:nvPicPr>
          <p:cNvPr id="3" name="図 2"/>
          <p:cNvPicPr/>
          <p:nvPr/>
        </p:nvPicPr>
        <p:blipFill>
          <a:blip r:embed="rId3" cstate="print"/>
          <a:stretch>
            <a:fillRect/>
          </a:stretch>
        </p:blipFill>
        <p:spPr>
          <a:xfrm flipV="1">
            <a:off x="0" y="-1"/>
            <a:ext cx="9144000" cy="6858000"/>
          </a:xfrm>
          <a:prstGeom prst="rect">
            <a:avLst/>
          </a:prstGeom>
        </p:spPr>
      </p:pic>
      <p:sp>
        <p:nvSpPr>
          <p:cNvPr id="5" name="テキスト ボックス 4"/>
          <p:cNvSpPr txBox="1"/>
          <p:nvPr/>
        </p:nvSpPr>
        <p:spPr>
          <a:xfrm>
            <a:off x="1763378" y="430495"/>
            <a:ext cx="5344733" cy="523220"/>
          </a:xfrm>
          <a:prstGeom prst="rect">
            <a:avLst/>
          </a:prstGeom>
          <a:noFill/>
        </p:spPr>
        <p:txBody>
          <a:bodyPr wrap="none" rtlCol="0">
            <a:spAutoFit/>
          </a:bodyPr>
          <a:lstStyle/>
          <a:p>
            <a:r>
              <a:rPr lang="en-US" altLang="ja-JP" sz="2800" dirty="0" smtClean="0">
                <a:solidFill>
                  <a:schemeClr val="bg1"/>
                </a:solidFill>
              </a:rPr>
              <a:t>Horn primordia </a:t>
            </a:r>
            <a:r>
              <a:rPr kumimoji="1" lang="en-US" altLang="ja-JP" sz="2800" dirty="0" smtClean="0">
                <a:solidFill>
                  <a:schemeClr val="bg1"/>
                </a:solidFill>
              </a:rPr>
              <a:t>of Japanese beetle</a:t>
            </a:r>
            <a:endParaRPr kumimoji="1" lang="ja-JP" altLang="en-US" sz="2800" dirty="0">
              <a:solidFill>
                <a:schemeClr val="bg1"/>
              </a:solidFill>
            </a:endParaRPr>
          </a:p>
        </p:txBody>
      </p:sp>
      <p:pic>
        <p:nvPicPr>
          <p:cNvPr id="11266" name="Picture 2" descr="「カブトムシ」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563" y="3176706"/>
            <a:ext cx="4762872" cy="317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808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0086" y="305759"/>
            <a:ext cx="8229600" cy="624254"/>
          </a:xfrm>
        </p:spPr>
        <p:txBody>
          <a:bodyPr>
            <a:noAutofit/>
          </a:bodyPr>
          <a:lstStyle/>
          <a:p>
            <a:r>
              <a:rPr kumimoji="1" lang="en-US" altLang="ja-JP" sz="3200" dirty="0" smtClean="0">
                <a:latin typeface="Helvetica" panose="020B0604020202020204" pitchFamily="34" charset="0"/>
                <a:cs typeface="Helvetica" panose="020B0604020202020204" pitchFamily="34" charset="0"/>
              </a:rPr>
              <a:t>Development of beetle horn</a:t>
            </a:r>
            <a:endParaRPr kumimoji="1" lang="ja-JP" altLang="en-US" sz="3200" dirty="0">
              <a:latin typeface="Helvetica" panose="020B0604020202020204" pitchFamily="34" charset="0"/>
              <a:cs typeface="Helvetica" panose="020B0604020202020204" pitchFamily="34" charset="0"/>
            </a:endParaRPr>
          </a:p>
        </p:txBody>
      </p:sp>
      <p:sp>
        <p:nvSpPr>
          <p:cNvPr id="4" name="スライド番号プレースホルダー 3"/>
          <p:cNvSpPr>
            <a:spLocks noGrp="1"/>
          </p:cNvSpPr>
          <p:nvPr>
            <p:ph type="sldNum" sz="quarter" idx="12"/>
          </p:nvPr>
        </p:nvSpPr>
        <p:spPr/>
        <p:txBody>
          <a:bodyPr/>
          <a:lstStyle/>
          <a:p>
            <a:fld id="{0F03FC14-B35B-4F9A-8C19-5295669F4EC1}" type="slidenum">
              <a:rPr kumimoji="1" lang="ja-JP" altLang="en-US" smtClean="0"/>
              <a:pPr/>
              <a:t>104</a:t>
            </a:fld>
            <a:endParaRPr kumimoji="1" lang="ja-JP" altLang="en-US" dirty="0"/>
          </a:p>
        </p:txBody>
      </p:sp>
      <p:pic>
        <p:nvPicPr>
          <p:cNvPr id="18" name="図 17"/>
          <p:cNvPicPr>
            <a:picLocks noChangeAspect="1"/>
          </p:cNvPicPr>
          <p:nvPr/>
        </p:nvPicPr>
        <p:blipFill>
          <a:blip r:embed="rId2"/>
          <a:stretch>
            <a:fillRect/>
          </a:stretch>
        </p:blipFill>
        <p:spPr>
          <a:xfrm>
            <a:off x="1187623" y="1129010"/>
            <a:ext cx="6768752" cy="2403267"/>
          </a:xfrm>
          <a:prstGeom prst="rect">
            <a:avLst/>
          </a:prstGeom>
        </p:spPr>
      </p:pic>
      <p:pic>
        <p:nvPicPr>
          <p:cNvPr id="19" name="図 18"/>
          <p:cNvPicPr>
            <a:picLocks noChangeAspect="1"/>
          </p:cNvPicPr>
          <p:nvPr/>
        </p:nvPicPr>
        <p:blipFill>
          <a:blip r:embed="rId3"/>
          <a:stretch>
            <a:fillRect/>
          </a:stretch>
        </p:blipFill>
        <p:spPr>
          <a:xfrm>
            <a:off x="1187623" y="4087139"/>
            <a:ext cx="6514527" cy="1714349"/>
          </a:xfrm>
          <a:prstGeom prst="rect">
            <a:avLst/>
          </a:prstGeom>
        </p:spPr>
      </p:pic>
      <p:sp>
        <p:nvSpPr>
          <p:cNvPr id="20" name="右矢印 19"/>
          <p:cNvSpPr/>
          <p:nvPr/>
        </p:nvSpPr>
        <p:spPr>
          <a:xfrm rot="20335448">
            <a:off x="3587228" y="1826820"/>
            <a:ext cx="1969538" cy="4890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158886" y="6061176"/>
            <a:ext cx="4572000" cy="646331"/>
          </a:xfrm>
          <a:prstGeom prst="rect">
            <a:avLst/>
          </a:prstGeom>
        </p:spPr>
        <p:txBody>
          <a:bodyPr>
            <a:spAutoFit/>
          </a:bodyPr>
          <a:lstStyle/>
          <a:p>
            <a:r>
              <a:rPr lang="en-US" altLang="ja-JP" dirty="0">
                <a:latin typeface="Helvetica" panose="020B0604020202020204" pitchFamily="34" charset="0"/>
                <a:cs typeface="Helvetica" panose="020B0604020202020204" pitchFamily="34" charset="0"/>
              </a:rPr>
              <a:t>Metamorphosis from the primordium to the pupa horn occur within 100 minutes</a:t>
            </a:r>
            <a:endParaRPr lang="ja-JP" altLang="en-US" dirty="0"/>
          </a:p>
        </p:txBody>
      </p:sp>
    </p:spTree>
    <p:extLst>
      <p:ext uri="{BB962C8B-B14F-4D97-AF65-F5344CB8AC3E}">
        <p14:creationId xmlns:p14="http://schemas.microsoft.com/office/powerpoint/2010/main" val="360319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5214" y="681938"/>
            <a:ext cx="8229600" cy="587464"/>
          </a:xfrm>
        </p:spPr>
        <p:txBody>
          <a:bodyPr>
            <a:normAutofit/>
          </a:bodyPr>
          <a:lstStyle/>
          <a:p>
            <a:r>
              <a:rPr kumimoji="1" lang="en-US" altLang="ja-JP" sz="3200" i="1" dirty="0" smtClean="0">
                <a:latin typeface="Times New Roman" panose="02020603050405020304" pitchFamily="18" charset="0"/>
                <a:cs typeface="Times New Roman" panose="02020603050405020304" pitchFamily="18" charset="0"/>
              </a:rPr>
              <a:t>Inside of the primordium is empty</a:t>
            </a:r>
            <a:endParaRPr kumimoji="1" lang="ja-JP" altLang="en-US" sz="3200" i="1" dirty="0">
              <a:latin typeface="Times New Roman" panose="02020603050405020304" pitchFamily="18" charset="0"/>
              <a:cs typeface="Times New Roman" panose="02020603050405020304" pitchFamily="18" charset="0"/>
            </a:endParaRPr>
          </a:p>
        </p:txBody>
      </p:sp>
      <p:pic>
        <p:nvPicPr>
          <p:cNvPr id="5" name="図 4"/>
          <p:cNvPicPr>
            <a:picLocks noChangeAspect="1"/>
          </p:cNvPicPr>
          <p:nvPr/>
        </p:nvPicPr>
        <p:blipFill>
          <a:blip r:embed="rId2"/>
          <a:stretch>
            <a:fillRect/>
          </a:stretch>
        </p:blipFill>
        <p:spPr>
          <a:xfrm>
            <a:off x="1187624" y="2204864"/>
            <a:ext cx="6694866" cy="2592288"/>
          </a:xfrm>
          <a:prstGeom prst="rect">
            <a:avLst/>
          </a:prstGeom>
        </p:spPr>
      </p:pic>
      <p:sp>
        <p:nvSpPr>
          <p:cNvPr id="3" name="テキスト ボックス 2"/>
          <p:cNvSpPr txBox="1"/>
          <p:nvPr/>
        </p:nvSpPr>
        <p:spPr>
          <a:xfrm>
            <a:off x="695080" y="4911312"/>
            <a:ext cx="7641836" cy="369332"/>
          </a:xfrm>
          <a:prstGeom prst="rect">
            <a:avLst/>
          </a:prstGeom>
          <a:noFill/>
        </p:spPr>
        <p:txBody>
          <a:bodyPr wrap="none" rtlCol="0">
            <a:spAutoFit/>
          </a:bodyPr>
          <a:lstStyle/>
          <a:p>
            <a:r>
              <a:rPr kumimoji="1" lang="en-US" altLang="ja-JP" dirty="0" smtClean="0"/>
              <a:t>The horn primordia were dissected and inside of them were washed by water </a:t>
            </a:r>
            <a:endParaRPr kumimoji="1" lang="ja-JP" altLang="en-US" dirty="0"/>
          </a:p>
        </p:txBody>
      </p:sp>
    </p:spTree>
    <p:extLst>
      <p:ext uri="{BB962C8B-B14F-4D97-AF65-F5344CB8AC3E}">
        <p14:creationId xmlns:p14="http://schemas.microsoft.com/office/powerpoint/2010/main" val="19389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orn_expansion_f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5736" y="1658845"/>
            <a:ext cx="9144000" cy="4556125"/>
          </a:xfrm>
          <a:prstGeom prst="rect">
            <a:avLst/>
          </a:prstGeom>
        </p:spPr>
      </p:pic>
      <p:pic>
        <p:nvPicPr>
          <p:cNvPr id="4" name="Picture 2" descr="C:\Users\lab\Desktop\3D_Morph_paper_161025\Fig_S1_1703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85" y="1628800"/>
            <a:ext cx="4104456" cy="461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タイトル 7"/>
          <p:cNvSpPr>
            <a:spLocks noGrp="1"/>
          </p:cNvSpPr>
          <p:nvPr>
            <p:ph type="title"/>
          </p:nvPr>
        </p:nvSpPr>
        <p:spPr>
          <a:xfrm>
            <a:off x="0" y="274638"/>
            <a:ext cx="9144000" cy="788618"/>
          </a:xfrm>
        </p:spPr>
        <p:txBody>
          <a:bodyPr>
            <a:normAutofit/>
          </a:bodyPr>
          <a:lstStyle/>
          <a:p>
            <a:r>
              <a:rPr kumimoji="1" lang="en-US" altLang="ja-JP" sz="3200" i="1" dirty="0" smtClean="0">
                <a:latin typeface="Times New Roman" panose="02020603050405020304" pitchFamily="18" charset="0"/>
                <a:cs typeface="Times New Roman" panose="02020603050405020304" pitchFamily="18" charset="0"/>
              </a:rPr>
              <a:t>Expansion of the </a:t>
            </a:r>
            <a:r>
              <a:rPr lang="en-US" altLang="ja-JP" sz="3200" i="1" dirty="0" smtClean="0">
                <a:latin typeface="Times New Roman" panose="02020603050405020304" pitchFamily="18" charset="0"/>
                <a:cs typeface="Times New Roman" panose="02020603050405020304" pitchFamily="18" charset="0"/>
              </a:rPr>
              <a:t>primordia</a:t>
            </a:r>
            <a:r>
              <a:rPr kumimoji="1" lang="en-US" altLang="ja-JP" sz="3200" i="1" dirty="0" smtClean="0">
                <a:latin typeface="Times New Roman" panose="02020603050405020304" pitchFamily="18" charset="0"/>
                <a:cs typeface="Times New Roman" panose="02020603050405020304" pitchFamily="18" charset="0"/>
              </a:rPr>
              <a:t> in the computer</a:t>
            </a:r>
            <a:endParaRPr kumimoji="1" lang="ja-JP" altLang="en-US" sz="3200" i="1" dirty="0">
              <a:latin typeface="Times New Roman" panose="02020603050405020304" pitchFamily="18" charset="0"/>
              <a:cs typeface="Times New Roman" panose="02020603050405020304" pitchFamily="18" charset="0"/>
            </a:endParaRPr>
          </a:p>
        </p:txBody>
      </p:sp>
      <p:sp>
        <p:nvSpPr>
          <p:cNvPr id="2" name="テキスト ボックス 1"/>
          <p:cNvSpPr txBox="1"/>
          <p:nvPr/>
        </p:nvSpPr>
        <p:spPr>
          <a:xfrm>
            <a:off x="4369246" y="1908953"/>
            <a:ext cx="5147563" cy="369332"/>
          </a:xfrm>
          <a:prstGeom prst="rect">
            <a:avLst/>
          </a:prstGeom>
          <a:noFill/>
        </p:spPr>
        <p:txBody>
          <a:bodyPr wrap="none" rtlCol="0">
            <a:spAutoFit/>
          </a:bodyPr>
          <a:lstStyle/>
          <a:p>
            <a:r>
              <a:rPr kumimoji="1" lang="en-US" altLang="ja-JP" dirty="0" smtClean="0">
                <a:solidFill>
                  <a:schemeClr val="bg1"/>
                </a:solidFill>
              </a:rPr>
              <a:t>3D furrow pattern is reconstructed in the computer</a:t>
            </a:r>
            <a:endParaRPr kumimoji="1" lang="ja-JP" altLang="en-US" dirty="0">
              <a:solidFill>
                <a:schemeClr val="bg1"/>
              </a:solidFill>
            </a:endParaRPr>
          </a:p>
        </p:txBody>
      </p:sp>
    </p:spTree>
    <p:extLst>
      <p:ext uri="{BB962C8B-B14F-4D97-AF65-F5344CB8AC3E}">
        <p14:creationId xmlns:p14="http://schemas.microsoft.com/office/powerpoint/2010/main" val="3012676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459019"/>
            <a:ext cx="9144000" cy="1143000"/>
          </a:xfrm>
        </p:spPr>
        <p:txBody>
          <a:bodyPr>
            <a:normAutofit/>
          </a:bodyPr>
          <a:lstStyle/>
          <a:p>
            <a:r>
              <a:rPr kumimoji="1" lang="en-US" altLang="ja-JP" sz="3200" dirty="0" smtClean="0">
                <a:latin typeface="Helvetica" panose="020B0604020202020204" pitchFamily="34" charset="0"/>
                <a:cs typeface="Helvetica" panose="020B0604020202020204" pitchFamily="34" charset="0"/>
              </a:rPr>
              <a:t>3D folding of the cell sheet codes </a:t>
            </a:r>
            <a:br>
              <a:rPr kumimoji="1" lang="en-US" altLang="ja-JP" sz="3200" dirty="0" smtClean="0">
                <a:latin typeface="Helvetica" panose="020B0604020202020204" pitchFamily="34" charset="0"/>
                <a:cs typeface="Helvetica" panose="020B0604020202020204" pitchFamily="34" charset="0"/>
              </a:rPr>
            </a:br>
            <a:r>
              <a:rPr kumimoji="1" lang="en-US" altLang="ja-JP" sz="3200" dirty="0" smtClean="0">
                <a:latin typeface="Helvetica" panose="020B0604020202020204" pitchFamily="34" charset="0"/>
                <a:cs typeface="Helvetica" panose="020B0604020202020204" pitchFamily="34" charset="0"/>
              </a:rPr>
              <a:t>the 3D structure of beetle horn</a:t>
            </a:r>
            <a:endParaRPr kumimoji="1" lang="ja-JP" altLang="en-US" sz="3200" dirty="0">
              <a:latin typeface="Helvetica" panose="020B0604020202020204" pitchFamily="34" charset="0"/>
              <a:cs typeface="Helvetica" panose="020B0604020202020204" pitchFamily="34" charset="0"/>
            </a:endParaRPr>
          </a:p>
        </p:txBody>
      </p:sp>
      <p:graphicFrame>
        <p:nvGraphicFramePr>
          <p:cNvPr id="4" name="オブジェクト 3"/>
          <p:cNvGraphicFramePr>
            <a:graphicFrameLocks noChangeAspect="1"/>
          </p:cNvGraphicFramePr>
          <p:nvPr>
            <p:extLst/>
          </p:nvPr>
        </p:nvGraphicFramePr>
        <p:xfrm>
          <a:off x="479163" y="2199322"/>
          <a:ext cx="8185673" cy="3943293"/>
        </p:xfrm>
        <a:graphic>
          <a:graphicData uri="http://schemas.openxmlformats.org/presentationml/2006/ole">
            <mc:AlternateContent xmlns:mc="http://schemas.openxmlformats.org/markup-compatibility/2006">
              <mc:Choice xmlns:v="urn:schemas-microsoft-com:vml" Requires="v">
                <p:oleObj spid="_x0000_s6150" name="ビットマップ イメージ" r:id="rId3" imgW="8333333" imgH="4019048" progId="Paint.Picture">
                  <p:embed/>
                </p:oleObj>
              </mc:Choice>
              <mc:Fallback>
                <p:oleObj name="ビットマップ イメージ" r:id="rId3" imgW="8333333" imgH="4019048"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63" y="2199322"/>
                        <a:ext cx="8185673" cy="3943293"/>
                      </a:xfrm>
                      <a:prstGeom prst="rect">
                        <a:avLst/>
                      </a:prstGeom>
                      <a:noFill/>
                    </p:spPr>
                  </p:pic>
                </p:oleObj>
              </mc:Fallback>
            </mc:AlternateContent>
          </a:graphicData>
        </a:graphic>
      </p:graphicFrame>
    </p:spTree>
    <p:extLst>
      <p:ext uri="{BB962C8B-B14F-4D97-AF65-F5344CB8AC3E}">
        <p14:creationId xmlns:p14="http://schemas.microsoft.com/office/powerpoint/2010/main" val="207267867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947477"/>
          </a:xfrm>
        </p:spPr>
        <p:txBody>
          <a:bodyPr>
            <a:normAutofit/>
          </a:bodyPr>
          <a:lstStyle/>
          <a:p>
            <a:r>
              <a:rPr kumimoji="1" lang="en-US" altLang="ja-JP" sz="3600" dirty="0" smtClean="0">
                <a:latin typeface="Helvetica" panose="020B0604020202020204" pitchFamily="34" charset="0"/>
                <a:cs typeface="Helvetica" panose="020B0604020202020204" pitchFamily="34" charset="0"/>
              </a:rPr>
              <a:t>Furrow formation of the horn primordia</a:t>
            </a:r>
            <a:endParaRPr kumimoji="1" lang="ja-JP" altLang="en-US" sz="3600" dirty="0">
              <a:latin typeface="Helvetica" panose="020B0604020202020204" pitchFamily="34" charset="0"/>
              <a:cs typeface="Helvetica" panose="020B0604020202020204" pitchFamily="34" charset="0"/>
            </a:endParaRPr>
          </a:p>
        </p:txBody>
      </p:sp>
      <p:pic>
        <p:nvPicPr>
          <p:cNvPr id="3" name="Picture 2" descr="C:\Users\lab\Desktop\3D_Morph_paper_161025\3D_paper_sent_Kondo\Fig_5_170309.jpg"/>
          <p:cNvPicPr>
            <a:picLocks noChangeAspect="1" noChangeArrowheads="1"/>
          </p:cNvPicPr>
          <p:nvPr/>
        </p:nvPicPr>
        <p:blipFill>
          <a:blip r:embed="rId3">
            <a:extLst>
              <a:ext uri="{28A0092B-C50C-407E-A947-70E740481C1C}">
                <a14:useLocalDpi xmlns:a14="http://schemas.microsoft.com/office/drawing/2010/main" val="0"/>
              </a:ext>
            </a:extLst>
          </a:blip>
          <a:srcRect l="1587"/>
          <a:stretch>
            <a:fillRect/>
          </a:stretch>
        </p:blipFill>
        <p:spPr bwMode="auto">
          <a:xfrm>
            <a:off x="798745" y="1303596"/>
            <a:ext cx="7672039" cy="5426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テキスト ボックス 3"/>
          <p:cNvSpPr txBox="1"/>
          <p:nvPr/>
        </p:nvSpPr>
        <p:spPr>
          <a:xfrm rot="1656667">
            <a:off x="2614284" y="5781719"/>
            <a:ext cx="1609736" cy="369332"/>
          </a:xfrm>
          <a:prstGeom prst="rect">
            <a:avLst/>
          </a:prstGeom>
          <a:noFill/>
        </p:spPr>
        <p:txBody>
          <a:bodyPr wrap="none" rtlCol="0">
            <a:spAutoFit/>
          </a:bodyPr>
          <a:lstStyle/>
          <a:p>
            <a:r>
              <a:rPr kumimoji="1" lang="en-US" altLang="ja-JP" dirty="0" smtClean="0"/>
              <a:t>Primary furrow</a:t>
            </a:r>
            <a:endParaRPr kumimoji="1" lang="ja-JP" altLang="en-US" dirty="0"/>
          </a:p>
        </p:txBody>
      </p:sp>
      <p:sp>
        <p:nvSpPr>
          <p:cNvPr id="5" name="テキスト ボックス 4"/>
          <p:cNvSpPr txBox="1"/>
          <p:nvPr/>
        </p:nvSpPr>
        <p:spPr>
          <a:xfrm rot="1188721">
            <a:off x="6479087" y="5781719"/>
            <a:ext cx="1885453" cy="369332"/>
          </a:xfrm>
          <a:prstGeom prst="rect">
            <a:avLst/>
          </a:prstGeom>
          <a:noFill/>
        </p:spPr>
        <p:txBody>
          <a:bodyPr wrap="none" rtlCol="0">
            <a:spAutoFit/>
          </a:bodyPr>
          <a:lstStyle/>
          <a:p>
            <a:r>
              <a:rPr kumimoji="1" lang="en-US" altLang="ja-JP" dirty="0" smtClean="0"/>
              <a:t>Secondary furrow</a:t>
            </a:r>
            <a:endParaRPr kumimoji="1" lang="ja-JP" altLang="en-US" dirty="0"/>
          </a:p>
        </p:txBody>
      </p:sp>
      <p:sp>
        <p:nvSpPr>
          <p:cNvPr id="6" name="テキスト ボックス 5"/>
          <p:cNvSpPr txBox="1"/>
          <p:nvPr/>
        </p:nvSpPr>
        <p:spPr>
          <a:xfrm>
            <a:off x="0" y="4597110"/>
            <a:ext cx="2079415" cy="369332"/>
          </a:xfrm>
          <a:prstGeom prst="rect">
            <a:avLst/>
          </a:prstGeom>
          <a:noFill/>
        </p:spPr>
        <p:txBody>
          <a:bodyPr wrap="none" rtlCol="0">
            <a:spAutoFit/>
          </a:bodyPr>
          <a:lstStyle/>
          <a:p>
            <a:r>
              <a:rPr kumimoji="1" lang="en-US" altLang="ja-JP" dirty="0" smtClean="0"/>
              <a:t>Epithelial cell sheet</a:t>
            </a:r>
            <a:endParaRPr kumimoji="1" lang="ja-JP" altLang="en-US" dirty="0"/>
          </a:p>
        </p:txBody>
      </p:sp>
      <p:cxnSp>
        <p:nvCxnSpPr>
          <p:cNvPr id="8" name="直線矢印コネクタ 7"/>
          <p:cNvCxnSpPr/>
          <p:nvPr/>
        </p:nvCxnSpPr>
        <p:spPr>
          <a:xfrm>
            <a:off x="1624405" y="5056281"/>
            <a:ext cx="150607" cy="466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flipV="1">
            <a:off x="1613648" y="4044875"/>
            <a:ext cx="301213" cy="5522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p:nvSpPr>
        <p:spPr>
          <a:xfrm>
            <a:off x="2771800" y="5857363"/>
            <a:ext cx="1615635" cy="646331"/>
          </a:xfrm>
          <a:prstGeom prst="rect">
            <a:avLst/>
          </a:prstGeom>
          <a:noFill/>
        </p:spPr>
        <p:txBody>
          <a:bodyPr wrap="none" rtlCol="0">
            <a:spAutoFit/>
          </a:bodyPr>
          <a:lstStyle/>
          <a:p>
            <a:r>
              <a:rPr kumimoji="1" lang="en-US" altLang="ja-JP" dirty="0" smtClean="0">
                <a:solidFill>
                  <a:schemeClr val="bg1"/>
                </a:solidFill>
              </a:rPr>
              <a:t>Primary folding</a:t>
            </a:r>
          </a:p>
          <a:p>
            <a:r>
              <a:rPr kumimoji="1" lang="en-US" altLang="ja-JP" dirty="0" smtClean="0">
                <a:solidFill>
                  <a:schemeClr val="bg1"/>
                </a:solidFill>
              </a:rPr>
              <a:t> (macro)</a:t>
            </a:r>
            <a:endParaRPr kumimoji="1" lang="ja-JP" altLang="en-US" dirty="0">
              <a:solidFill>
                <a:schemeClr val="bg1"/>
              </a:solidFill>
            </a:endParaRPr>
          </a:p>
        </p:txBody>
      </p:sp>
      <p:sp>
        <p:nvSpPr>
          <p:cNvPr id="10" name="テキスト ボックス 9"/>
          <p:cNvSpPr txBox="1"/>
          <p:nvPr/>
        </p:nvSpPr>
        <p:spPr>
          <a:xfrm>
            <a:off x="6470006" y="5427078"/>
            <a:ext cx="1846146" cy="646331"/>
          </a:xfrm>
          <a:prstGeom prst="rect">
            <a:avLst/>
          </a:prstGeom>
          <a:noFill/>
        </p:spPr>
        <p:txBody>
          <a:bodyPr wrap="none" rtlCol="0">
            <a:spAutoFit/>
          </a:bodyPr>
          <a:lstStyle/>
          <a:p>
            <a:r>
              <a:rPr kumimoji="1" lang="en-US" altLang="ja-JP" dirty="0" smtClean="0">
                <a:solidFill>
                  <a:schemeClr val="bg1"/>
                </a:solidFill>
              </a:rPr>
              <a:t>secondary folding</a:t>
            </a:r>
          </a:p>
          <a:p>
            <a:r>
              <a:rPr kumimoji="1" lang="en-US" altLang="ja-JP" dirty="0" smtClean="0">
                <a:solidFill>
                  <a:schemeClr val="bg1"/>
                </a:solidFill>
              </a:rPr>
              <a:t> (micro)</a:t>
            </a:r>
            <a:endParaRPr kumimoji="1" lang="ja-JP" altLang="en-US" dirty="0">
              <a:solidFill>
                <a:schemeClr val="bg1"/>
              </a:solidFill>
            </a:endParaRPr>
          </a:p>
        </p:txBody>
      </p:sp>
    </p:spTree>
    <p:extLst>
      <p:ext uri="{BB962C8B-B14F-4D97-AF65-F5344CB8AC3E}">
        <p14:creationId xmlns:p14="http://schemas.microsoft.com/office/powerpoint/2010/main" val="30310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800" dirty="0" smtClean="0">
                <a:latin typeface="Helvetica" panose="020B0604020202020204" pitchFamily="34" charset="0"/>
                <a:cs typeface="Helvetica" panose="020B0604020202020204" pitchFamily="34" charset="0"/>
              </a:rPr>
              <a:t>Furrow pattern varies for each region</a:t>
            </a:r>
            <a:endParaRPr kumimoji="1" lang="ja-JP" altLang="en-US" sz="2800" dirty="0">
              <a:latin typeface="Helvetica" panose="020B0604020202020204" pitchFamily="34" charset="0"/>
              <a:cs typeface="Helvetica" panose="020B0604020202020204" pitchFamily="34" charset="0"/>
            </a:endParaRPr>
          </a:p>
        </p:txBody>
      </p:sp>
      <p:sp>
        <p:nvSpPr>
          <p:cNvPr id="4" name="スライド番号プレースホルダー 3"/>
          <p:cNvSpPr>
            <a:spLocks noGrp="1"/>
          </p:cNvSpPr>
          <p:nvPr>
            <p:ph type="sldNum" sz="quarter" idx="12"/>
          </p:nvPr>
        </p:nvSpPr>
        <p:spPr>
          <a:xfrm>
            <a:off x="6553200" y="6173787"/>
            <a:ext cx="2133600" cy="365125"/>
          </a:xfrm>
        </p:spPr>
        <p:txBody>
          <a:bodyPr/>
          <a:lstStyle/>
          <a:p>
            <a:fld id="{0F03FC14-B35B-4F9A-8C19-5295669F4EC1}" type="slidenum">
              <a:rPr kumimoji="1" lang="ja-JP" altLang="en-US" smtClean="0"/>
              <a:pPr/>
              <a:t>109</a:t>
            </a:fld>
            <a:endParaRPr kumimoji="1" lang="ja-JP" altLang="en-US"/>
          </a:p>
        </p:txBody>
      </p:sp>
      <p:pic>
        <p:nvPicPr>
          <p:cNvPr id="6" name="図 5"/>
          <p:cNvPicPr>
            <a:picLocks noChangeAspect="1"/>
          </p:cNvPicPr>
          <p:nvPr/>
        </p:nvPicPr>
        <p:blipFill>
          <a:blip r:embed="rId2"/>
          <a:stretch>
            <a:fillRect/>
          </a:stretch>
        </p:blipFill>
        <p:spPr>
          <a:xfrm>
            <a:off x="4709971" y="2055452"/>
            <a:ext cx="3387200" cy="1964286"/>
          </a:xfrm>
          <a:prstGeom prst="rect">
            <a:avLst/>
          </a:prstGeom>
        </p:spPr>
      </p:pic>
      <p:pic>
        <p:nvPicPr>
          <p:cNvPr id="7" name="図 6"/>
          <p:cNvPicPr>
            <a:picLocks noChangeAspect="1"/>
          </p:cNvPicPr>
          <p:nvPr/>
        </p:nvPicPr>
        <p:blipFill>
          <a:blip r:embed="rId3"/>
          <a:stretch>
            <a:fillRect/>
          </a:stretch>
        </p:blipFill>
        <p:spPr>
          <a:xfrm>
            <a:off x="913517" y="2043110"/>
            <a:ext cx="3381409" cy="1976628"/>
          </a:xfrm>
          <a:prstGeom prst="rect">
            <a:avLst/>
          </a:prstGeom>
        </p:spPr>
      </p:pic>
      <p:pic>
        <p:nvPicPr>
          <p:cNvPr id="8" name="図 168"/>
          <p:cNvPicPr>
            <a:picLocks noChangeAspect="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6645130" y="4439921"/>
            <a:ext cx="1452041" cy="134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169"/>
          <p:cNvPicPr>
            <a:picLocks noChangeAspect="1"/>
          </p:cNvPicPr>
          <p:nvPr/>
        </p:nvPicPr>
        <p:blipFill>
          <a:blip r:embed="rId5">
            <a:lum bright="20000" contrast="16000"/>
            <a:extLst>
              <a:ext uri="{28A0092B-C50C-407E-A947-70E740481C1C}">
                <a14:useLocalDpi xmlns:a14="http://schemas.microsoft.com/office/drawing/2010/main" val="0"/>
              </a:ext>
            </a:extLst>
          </a:blip>
          <a:srcRect/>
          <a:stretch>
            <a:fillRect/>
          </a:stretch>
        </p:blipFill>
        <p:spPr bwMode="auto">
          <a:xfrm rot="5400000">
            <a:off x="907348" y="4418211"/>
            <a:ext cx="1341433" cy="138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p:cNvPicPr>
            <a:picLocks noChangeAspect="1"/>
          </p:cNvPicPr>
          <p:nvPr/>
        </p:nvPicPr>
        <p:blipFill>
          <a:blip r:embed="rId6"/>
          <a:stretch>
            <a:fillRect/>
          </a:stretch>
        </p:blipFill>
        <p:spPr>
          <a:xfrm>
            <a:off x="2780087" y="4439921"/>
            <a:ext cx="1430148" cy="1314580"/>
          </a:xfrm>
          <a:prstGeom prst="rect">
            <a:avLst/>
          </a:prstGeom>
        </p:spPr>
      </p:pic>
      <p:pic>
        <p:nvPicPr>
          <p:cNvPr id="19" name="図 18"/>
          <p:cNvPicPr>
            <a:picLocks noChangeAspect="1"/>
          </p:cNvPicPr>
          <p:nvPr/>
        </p:nvPicPr>
        <p:blipFill>
          <a:blip r:embed="rId7"/>
          <a:stretch>
            <a:fillRect/>
          </a:stretch>
        </p:blipFill>
        <p:spPr>
          <a:xfrm>
            <a:off x="4719831" y="4439921"/>
            <a:ext cx="1415702" cy="1300134"/>
          </a:xfrm>
          <a:prstGeom prst="rect">
            <a:avLst/>
          </a:prstGeom>
        </p:spPr>
      </p:pic>
      <p:cxnSp>
        <p:nvCxnSpPr>
          <p:cNvPr id="24" name="直線矢印コネクタ 23"/>
          <p:cNvCxnSpPr/>
          <p:nvPr/>
        </p:nvCxnSpPr>
        <p:spPr>
          <a:xfrm flipH="1">
            <a:off x="1578064" y="2507570"/>
            <a:ext cx="904822" cy="21602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2667912" y="3118368"/>
            <a:ext cx="900100" cy="15494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3627253" y="3066577"/>
            <a:ext cx="1756182" cy="16012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7276306" y="3092472"/>
            <a:ext cx="41291" cy="15753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1081742" y="5872028"/>
            <a:ext cx="877228" cy="369332"/>
          </a:xfrm>
          <a:prstGeom prst="rect">
            <a:avLst/>
          </a:prstGeom>
          <a:noFill/>
        </p:spPr>
        <p:txBody>
          <a:bodyPr wrap="none" rtlCol="0">
            <a:spAutoFit/>
          </a:bodyPr>
          <a:lstStyle/>
          <a:p>
            <a:r>
              <a:rPr lang="en-US" altLang="ja-JP" dirty="0" smtClean="0"/>
              <a:t>parallel</a:t>
            </a:r>
            <a:endParaRPr kumimoji="1" lang="ja-JP" altLang="en-US" dirty="0"/>
          </a:p>
        </p:txBody>
      </p:sp>
      <p:sp>
        <p:nvSpPr>
          <p:cNvPr id="32" name="テキスト ボックス 31"/>
          <p:cNvSpPr txBox="1"/>
          <p:nvPr/>
        </p:nvSpPr>
        <p:spPr>
          <a:xfrm>
            <a:off x="3109392" y="5895857"/>
            <a:ext cx="917239" cy="369332"/>
          </a:xfrm>
          <a:prstGeom prst="rect">
            <a:avLst/>
          </a:prstGeom>
          <a:noFill/>
        </p:spPr>
        <p:txBody>
          <a:bodyPr wrap="none" rtlCol="0">
            <a:spAutoFit/>
          </a:bodyPr>
          <a:lstStyle/>
          <a:p>
            <a:r>
              <a:rPr kumimoji="1" lang="en-US" altLang="ja-JP" dirty="0" smtClean="0"/>
              <a:t>X shape</a:t>
            </a:r>
            <a:endParaRPr kumimoji="1" lang="ja-JP" altLang="en-US" dirty="0"/>
          </a:p>
        </p:txBody>
      </p:sp>
      <p:sp>
        <p:nvSpPr>
          <p:cNvPr id="35" name="テキスト ボックス 34"/>
          <p:cNvSpPr txBox="1"/>
          <p:nvPr/>
        </p:nvSpPr>
        <p:spPr>
          <a:xfrm>
            <a:off x="5272691" y="5903571"/>
            <a:ext cx="399468" cy="369332"/>
          </a:xfrm>
          <a:prstGeom prst="rect">
            <a:avLst/>
          </a:prstGeom>
          <a:noFill/>
        </p:spPr>
        <p:txBody>
          <a:bodyPr wrap="none" rtlCol="0">
            <a:spAutoFit/>
          </a:bodyPr>
          <a:lstStyle/>
          <a:p>
            <a:r>
              <a:rPr lang="en-US" altLang="ja-JP" dirty="0" smtClean="0"/>
              <a:t>??</a:t>
            </a:r>
            <a:endParaRPr kumimoji="1" lang="ja-JP" altLang="en-US" dirty="0"/>
          </a:p>
        </p:txBody>
      </p:sp>
      <p:sp>
        <p:nvSpPr>
          <p:cNvPr id="36" name="テキスト ボックス 35"/>
          <p:cNvSpPr txBox="1"/>
          <p:nvPr/>
        </p:nvSpPr>
        <p:spPr>
          <a:xfrm>
            <a:off x="7018058" y="5903571"/>
            <a:ext cx="868507" cy="369332"/>
          </a:xfrm>
          <a:prstGeom prst="rect">
            <a:avLst/>
          </a:prstGeom>
          <a:noFill/>
        </p:spPr>
        <p:txBody>
          <a:bodyPr wrap="none" rtlCol="0">
            <a:spAutoFit/>
          </a:bodyPr>
          <a:lstStyle/>
          <a:p>
            <a:r>
              <a:rPr kumimoji="1" lang="en-US" altLang="ja-JP" dirty="0" smtClean="0"/>
              <a:t>Zigzag?</a:t>
            </a:r>
            <a:endParaRPr kumimoji="1" lang="ja-JP" altLang="en-US" dirty="0"/>
          </a:p>
        </p:txBody>
      </p:sp>
    </p:spTree>
    <p:extLst>
      <p:ext uri="{BB962C8B-B14F-4D97-AF65-F5344CB8AC3E}">
        <p14:creationId xmlns:p14="http://schemas.microsoft.com/office/powerpoint/2010/main" val="8660163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1543050" y="1085850"/>
            <a:ext cx="5829300" cy="857250"/>
          </a:xfrm>
        </p:spPr>
        <p:txBody>
          <a:bodyPr>
            <a:normAutofit fontScale="90000"/>
          </a:bodyPr>
          <a:lstStyle/>
          <a:p>
            <a:pPr eaLnBrk="1" hangingPunct="1"/>
            <a:r>
              <a:rPr lang="en-US" altLang="ja-JP" smtClean="0"/>
              <a:t>Cellular slime mold </a:t>
            </a:r>
            <a:endParaRPr lang="ja-JP" altLang="en-US" smtClean="0"/>
          </a:p>
        </p:txBody>
      </p:sp>
      <p:pic>
        <p:nvPicPr>
          <p:cNvPr id="266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5205" y="2250281"/>
            <a:ext cx="5679281" cy="325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Dd_slug_2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4247" y="1422482"/>
            <a:ext cx="3672408" cy="918102"/>
          </a:xfrm>
          <a:prstGeom prst="rect">
            <a:avLst/>
          </a:prstGeom>
        </p:spPr>
      </p:pic>
      <p:pic>
        <p:nvPicPr>
          <p:cNvPr id="5" name="rp012405p2_14_0025S.avi">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3612675" y="3413889"/>
            <a:ext cx="2880122" cy="215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330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3200" dirty="0" smtClean="0">
                <a:latin typeface="Helvetica" panose="020B0604020202020204" pitchFamily="34" charset="0"/>
                <a:cs typeface="Helvetica" panose="020B0604020202020204" pitchFamily="34" charset="0"/>
              </a:rPr>
              <a:t>Relationship between the furrow pattern and the resulting 3D shape</a:t>
            </a:r>
            <a:endParaRPr kumimoji="1" lang="ja-JP" altLang="en-US" sz="3200" dirty="0">
              <a:latin typeface="Helvetica" panose="020B0604020202020204" pitchFamily="34" charset="0"/>
              <a:cs typeface="Helvetica" panose="020B0604020202020204" pitchFamily="34" charset="0"/>
            </a:endParaRPr>
          </a:p>
        </p:txBody>
      </p:sp>
      <p:sp>
        <p:nvSpPr>
          <p:cNvPr id="4" name="スライド番号プレースホルダー 3"/>
          <p:cNvSpPr>
            <a:spLocks noGrp="1"/>
          </p:cNvSpPr>
          <p:nvPr>
            <p:ph type="sldNum" sz="quarter" idx="12"/>
          </p:nvPr>
        </p:nvSpPr>
        <p:spPr>
          <a:xfrm>
            <a:off x="6553200" y="6173787"/>
            <a:ext cx="2133600" cy="365125"/>
          </a:xfrm>
        </p:spPr>
        <p:txBody>
          <a:bodyPr/>
          <a:lstStyle/>
          <a:p>
            <a:fld id="{0F03FC14-B35B-4F9A-8C19-5295669F4EC1}" type="slidenum">
              <a:rPr kumimoji="1" lang="ja-JP" altLang="en-US" smtClean="0"/>
              <a:pPr/>
              <a:t>110</a:t>
            </a:fld>
            <a:endParaRPr kumimoji="1" lang="ja-JP" altLang="en-US"/>
          </a:p>
        </p:txBody>
      </p:sp>
      <p:pic>
        <p:nvPicPr>
          <p:cNvPr id="8" name="図 168"/>
          <p:cNvPicPr>
            <a:picLocks noChangeAspect="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6645130" y="4439921"/>
            <a:ext cx="1452041" cy="134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169"/>
          <p:cNvPicPr>
            <a:picLocks noChangeAspect="1"/>
          </p:cNvPicPr>
          <p:nvPr/>
        </p:nvPicPr>
        <p:blipFill>
          <a:blip r:embed="rId3">
            <a:lum bright="20000" contrast="16000"/>
            <a:extLst>
              <a:ext uri="{28A0092B-C50C-407E-A947-70E740481C1C}">
                <a14:useLocalDpi xmlns:a14="http://schemas.microsoft.com/office/drawing/2010/main" val="0"/>
              </a:ext>
            </a:extLst>
          </a:blip>
          <a:srcRect/>
          <a:stretch>
            <a:fillRect/>
          </a:stretch>
        </p:blipFill>
        <p:spPr bwMode="auto">
          <a:xfrm rot="5400000">
            <a:off x="907348" y="4418211"/>
            <a:ext cx="1341433" cy="138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p:cNvPicPr>
            <a:picLocks noChangeAspect="1"/>
          </p:cNvPicPr>
          <p:nvPr/>
        </p:nvPicPr>
        <p:blipFill>
          <a:blip r:embed="rId4"/>
          <a:stretch>
            <a:fillRect/>
          </a:stretch>
        </p:blipFill>
        <p:spPr>
          <a:xfrm>
            <a:off x="2780087" y="4439921"/>
            <a:ext cx="1430148" cy="1314580"/>
          </a:xfrm>
          <a:prstGeom prst="rect">
            <a:avLst/>
          </a:prstGeom>
        </p:spPr>
      </p:pic>
      <p:pic>
        <p:nvPicPr>
          <p:cNvPr id="19" name="図 18"/>
          <p:cNvPicPr>
            <a:picLocks noChangeAspect="1"/>
          </p:cNvPicPr>
          <p:nvPr/>
        </p:nvPicPr>
        <p:blipFill>
          <a:blip r:embed="rId5"/>
          <a:stretch>
            <a:fillRect/>
          </a:stretch>
        </p:blipFill>
        <p:spPr>
          <a:xfrm>
            <a:off x="4719831" y="4439921"/>
            <a:ext cx="1415702" cy="1300134"/>
          </a:xfrm>
          <a:prstGeom prst="rect">
            <a:avLst/>
          </a:prstGeom>
        </p:spPr>
      </p:pic>
      <p:sp>
        <p:nvSpPr>
          <p:cNvPr id="31" name="テキスト ボックス 30"/>
          <p:cNvSpPr txBox="1"/>
          <p:nvPr/>
        </p:nvSpPr>
        <p:spPr>
          <a:xfrm>
            <a:off x="1081742" y="5872028"/>
            <a:ext cx="877228" cy="369332"/>
          </a:xfrm>
          <a:prstGeom prst="rect">
            <a:avLst/>
          </a:prstGeom>
          <a:noFill/>
        </p:spPr>
        <p:txBody>
          <a:bodyPr wrap="none" rtlCol="0">
            <a:spAutoFit/>
          </a:bodyPr>
          <a:lstStyle/>
          <a:p>
            <a:r>
              <a:rPr lang="en-US" altLang="ja-JP" dirty="0" smtClean="0"/>
              <a:t>parallel</a:t>
            </a:r>
            <a:endParaRPr kumimoji="1" lang="ja-JP" altLang="en-US" dirty="0"/>
          </a:p>
        </p:txBody>
      </p:sp>
      <p:sp>
        <p:nvSpPr>
          <p:cNvPr id="32" name="テキスト ボックス 31"/>
          <p:cNvSpPr txBox="1"/>
          <p:nvPr/>
        </p:nvSpPr>
        <p:spPr>
          <a:xfrm>
            <a:off x="3109392" y="5895857"/>
            <a:ext cx="917239" cy="369332"/>
          </a:xfrm>
          <a:prstGeom prst="rect">
            <a:avLst/>
          </a:prstGeom>
          <a:noFill/>
        </p:spPr>
        <p:txBody>
          <a:bodyPr wrap="none" rtlCol="0">
            <a:spAutoFit/>
          </a:bodyPr>
          <a:lstStyle/>
          <a:p>
            <a:r>
              <a:rPr kumimoji="1" lang="en-US" altLang="ja-JP" dirty="0" smtClean="0"/>
              <a:t>X shape</a:t>
            </a:r>
            <a:endParaRPr kumimoji="1" lang="ja-JP" altLang="en-US" dirty="0"/>
          </a:p>
        </p:txBody>
      </p:sp>
      <p:sp>
        <p:nvSpPr>
          <p:cNvPr id="35" name="テキスト ボックス 34"/>
          <p:cNvSpPr txBox="1"/>
          <p:nvPr/>
        </p:nvSpPr>
        <p:spPr>
          <a:xfrm>
            <a:off x="5272691" y="5903571"/>
            <a:ext cx="399468" cy="369332"/>
          </a:xfrm>
          <a:prstGeom prst="rect">
            <a:avLst/>
          </a:prstGeom>
          <a:noFill/>
        </p:spPr>
        <p:txBody>
          <a:bodyPr wrap="none" rtlCol="0">
            <a:spAutoFit/>
          </a:bodyPr>
          <a:lstStyle/>
          <a:p>
            <a:r>
              <a:rPr lang="en-US" altLang="ja-JP" dirty="0" smtClean="0"/>
              <a:t>??</a:t>
            </a:r>
            <a:endParaRPr kumimoji="1" lang="ja-JP" altLang="en-US" dirty="0"/>
          </a:p>
        </p:txBody>
      </p:sp>
      <p:sp>
        <p:nvSpPr>
          <p:cNvPr id="36" name="テキスト ボックス 35"/>
          <p:cNvSpPr txBox="1"/>
          <p:nvPr/>
        </p:nvSpPr>
        <p:spPr>
          <a:xfrm>
            <a:off x="7018058" y="5903571"/>
            <a:ext cx="868507" cy="369332"/>
          </a:xfrm>
          <a:prstGeom prst="rect">
            <a:avLst/>
          </a:prstGeom>
          <a:noFill/>
        </p:spPr>
        <p:txBody>
          <a:bodyPr wrap="none" rtlCol="0">
            <a:spAutoFit/>
          </a:bodyPr>
          <a:lstStyle/>
          <a:p>
            <a:r>
              <a:rPr kumimoji="1" lang="en-US" altLang="ja-JP" dirty="0" smtClean="0"/>
              <a:t>Zigzag?</a:t>
            </a:r>
            <a:endParaRPr kumimoji="1" lang="ja-JP" altLang="en-US" dirty="0"/>
          </a:p>
        </p:txBody>
      </p:sp>
      <p:sp>
        <p:nvSpPr>
          <p:cNvPr id="34" name="正方形/長方形 33"/>
          <p:cNvSpPr/>
          <p:nvPr/>
        </p:nvSpPr>
        <p:spPr>
          <a:xfrm>
            <a:off x="6645130" y="2229230"/>
            <a:ext cx="1384853" cy="1399099"/>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870641" y="2237854"/>
            <a:ext cx="1384853" cy="1399099"/>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870641" y="1885665"/>
            <a:ext cx="1384853" cy="2023872"/>
            <a:chOff x="885637" y="1901952"/>
            <a:chExt cx="1384853" cy="2023872"/>
          </a:xfrm>
        </p:grpSpPr>
        <p:sp>
          <p:nvSpPr>
            <p:cNvPr id="3" name="正方形/長方形 2"/>
            <p:cNvSpPr/>
            <p:nvPr/>
          </p:nvSpPr>
          <p:spPr>
            <a:xfrm>
              <a:off x="885637" y="1901952"/>
              <a:ext cx="1384853" cy="2023872"/>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上下矢印 4"/>
            <p:cNvSpPr/>
            <p:nvPr/>
          </p:nvSpPr>
          <p:spPr>
            <a:xfrm>
              <a:off x="1389087" y="2513553"/>
              <a:ext cx="377952" cy="76809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3" name="グループ化 12"/>
          <p:cNvGrpSpPr/>
          <p:nvPr/>
        </p:nvGrpSpPr>
        <p:grpSpPr>
          <a:xfrm>
            <a:off x="6388608" y="1999489"/>
            <a:ext cx="1865376" cy="1796224"/>
            <a:chOff x="6388608" y="1999489"/>
            <a:chExt cx="1865376" cy="1796224"/>
          </a:xfrm>
        </p:grpSpPr>
        <p:sp>
          <p:nvSpPr>
            <p:cNvPr id="20" name="正方形/長方形 19"/>
            <p:cNvSpPr/>
            <p:nvPr/>
          </p:nvSpPr>
          <p:spPr>
            <a:xfrm>
              <a:off x="6388608" y="1999489"/>
              <a:ext cx="1865376" cy="179622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四方向矢印 9"/>
            <p:cNvSpPr/>
            <p:nvPr/>
          </p:nvSpPr>
          <p:spPr>
            <a:xfrm>
              <a:off x="7070179" y="2614183"/>
              <a:ext cx="601942" cy="599409"/>
            </a:xfrm>
            <a:prstGeom prst="quad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89683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3200" dirty="0" smtClean="0">
                <a:latin typeface="Helvetica" panose="020B0604020202020204" pitchFamily="34" charset="0"/>
                <a:cs typeface="Helvetica" panose="020B0604020202020204" pitchFamily="34" charset="0"/>
              </a:rPr>
              <a:t>Relationship between the furrow pattern and the resulting 3D shape</a:t>
            </a:r>
            <a:endParaRPr kumimoji="1" lang="ja-JP" altLang="en-US" sz="3200" dirty="0">
              <a:latin typeface="Helvetica" panose="020B0604020202020204" pitchFamily="34" charset="0"/>
              <a:cs typeface="Helvetica" panose="020B0604020202020204" pitchFamily="34" charset="0"/>
            </a:endParaRPr>
          </a:p>
        </p:txBody>
      </p:sp>
      <p:sp>
        <p:nvSpPr>
          <p:cNvPr id="4" name="スライド番号プレースホルダー 3"/>
          <p:cNvSpPr>
            <a:spLocks noGrp="1"/>
          </p:cNvSpPr>
          <p:nvPr>
            <p:ph type="sldNum" sz="quarter" idx="12"/>
          </p:nvPr>
        </p:nvSpPr>
        <p:spPr>
          <a:xfrm>
            <a:off x="6553200" y="6173787"/>
            <a:ext cx="2133600" cy="365125"/>
          </a:xfrm>
        </p:spPr>
        <p:txBody>
          <a:bodyPr/>
          <a:lstStyle/>
          <a:p>
            <a:fld id="{0F03FC14-B35B-4F9A-8C19-5295669F4EC1}" type="slidenum">
              <a:rPr kumimoji="1" lang="ja-JP" altLang="en-US" smtClean="0"/>
              <a:pPr/>
              <a:t>111</a:t>
            </a:fld>
            <a:endParaRPr kumimoji="1" lang="ja-JP" altLang="en-US"/>
          </a:p>
        </p:txBody>
      </p:sp>
      <p:pic>
        <p:nvPicPr>
          <p:cNvPr id="8" name="図 168"/>
          <p:cNvPicPr>
            <a:picLocks noChangeAspect="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6645130" y="4439921"/>
            <a:ext cx="1452041" cy="134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169"/>
          <p:cNvPicPr>
            <a:picLocks noChangeAspect="1"/>
          </p:cNvPicPr>
          <p:nvPr/>
        </p:nvPicPr>
        <p:blipFill>
          <a:blip r:embed="rId3">
            <a:lum bright="20000" contrast="16000"/>
            <a:extLst>
              <a:ext uri="{28A0092B-C50C-407E-A947-70E740481C1C}">
                <a14:useLocalDpi xmlns:a14="http://schemas.microsoft.com/office/drawing/2010/main" val="0"/>
              </a:ext>
            </a:extLst>
          </a:blip>
          <a:srcRect/>
          <a:stretch>
            <a:fillRect/>
          </a:stretch>
        </p:blipFill>
        <p:spPr bwMode="auto">
          <a:xfrm rot="5400000">
            <a:off x="907348" y="4418211"/>
            <a:ext cx="1341433" cy="138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p:cNvPicPr>
            <a:picLocks noChangeAspect="1"/>
          </p:cNvPicPr>
          <p:nvPr/>
        </p:nvPicPr>
        <p:blipFill>
          <a:blip r:embed="rId4"/>
          <a:stretch>
            <a:fillRect/>
          </a:stretch>
        </p:blipFill>
        <p:spPr>
          <a:xfrm>
            <a:off x="2780087" y="4439921"/>
            <a:ext cx="1430148" cy="1314580"/>
          </a:xfrm>
          <a:prstGeom prst="rect">
            <a:avLst/>
          </a:prstGeom>
        </p:spPr>
      </p:pic>
      <p:pic>
        <p:nvPicPr>
          <p:cNvPr id="19" name="図 18"/>
          <p:cNvPicPr>
            <a:picLocks noChangeAspect="1"/>
          </p:cNvPicPr>
          <p:nvPr/>
        </p:nvPicPr>
        <p:blipFill>
          <a:blip r:embed="rId5"/>
          <a:stretch>
            <a:fillRect/>
          </a:stretch>
        </p:blipFill>
        <p:spPr>
          <a:xfrm>
            <a:off x="4719831" y="4439921"/>
            <a:ext cx="1415702" cy="1300134"/>
          </a:xfrm>
          <a:prstGeom prst="rect">
            <a:avLst/>
          </a:prstGeom>
        </p:spPr>
      </p:pic>
      <p:sp>
        <p:nvSpPr>
          <p:cNvPr id="31" name="テキスト ボックス 30"/>
          <p:cNvSpPr txBox="1"/>
          <p:nvPr/>
        </p:nvSpPr>
        <p:spPr>
          <a:xfrm>
            <a:off x="1081742" y="5872028"/>
            <a:ext cx="877228" cy="369332"/>
          </a:xfrm>
          <a:prstGeom prst="rect">
            <a:avLst/>
          </a:prstGeom>
          <a:noFill/>
        </p:spPr>
        <p:txBody>
          <a:bodyPr wrap="none" rtlCol="0">
            <a:spAutoFit/>
          </a:bodyPr>
          <a:lstStyle/>
          <a:p>
            <a:r>
              <a:rPr lang="en-US" altLang="ja-JP" dirty="0" smtClean="0"/>
              <a:t>parallel</a:t>
            </a:r>
            <a:endParaRPr kumimoji="1" lang="ja-JP" altLang="en-US" dirty="0"/>
          </a:p>
        </p:txBody>
      </p:sp>
      <p:sp>
        <p:nvSpPr>
          <p:cNvPr id="32" name="テキスト ボックス 31"/>
          <p:cNvSpPr txBox="1"/>
          <p:nvPr/>
        </p:nvSpPr>
        <p:spPr>
          <a:xfrm>
            <a:off x="3109392" y="5895857"/>
            <a:ext cx="917239" cy="369332"/>
          </a:xfrm>
          <a:prstGeom prst="rect">
            <a:avLst/>
          </a:prstGeom>
          <a:noFill/>
        </p:spPr>
        <p:txBody>
          <a:bodyPr wrap="none" rtlCol="0">
            <a:spAutoFit/>
          </a:bodyPr>
          <a:lstStyle/>
          <a:p>
            <a:r>
              <a:rPr kumimoji="1" lang="en-US" altLang="ja-JP" dirty="0" smtClean="0"/>
              <a:t>X shape</a:t>
            </a:r>
            <a:endParaRPr kumimoji="1" lang="ja-JP" altLang="en-US" dirty="0"/>
          </a:p>
        </p:txBody>
      </p:sp>
      <p:sp>
        <p:nvSpPr>
          <p:cNvPr id="35" name="テキスト ボックス 34"/>
          <p:cNvSpPr txBox="1"/>
          <p:nvPr/>
        </p:nvSpPr>
        <p:spPr>
          <a:xfrm>
            <a:off x="5272691" y="5903571"/>
            <a:ext cx="399468" cy="369332"/>
          </a:xfrm>
          <a:prstGeom prst="rect">
            <a:avLst/>
          </a:prstGeom>
          <a:noFill/>
        </p:spPr>
        <p:txBody>
          <a:bodyPr wrap="none" rtlCol="0">
            <a:spAutoFit/>
          </a:bodyPr>
          <a:lstStyle/>
          <a:p>
            <a:r>
              <a:rPr lang="en-US" altLang="ja-JP" dirty="0" smtClean="0"/>
              <a:t>??</a:t>
            </a:r>
            <a:endParaRPr kumimoji="1" lang="ja-JP" altLang="en-US" dirty="0"/>
          </a:p>
        </p:txBody>
      </p:sp>
      <p:sp>
        <p:nvSpPr>
          <p:cNvPr id="36" name="テキスト ボックス 35"/>
          <p:cNvSpPr txBox="1"/>
          <p:nvPr/>
        </p:nvSpPr>
        <p:spPr>
          <a:xfrm>
            <a:off x="7018058" y="5903571"/>
            <a:ext cx="868507" cy="369332"/>
          </a:xfrm>
          <a:prstGeom prst="rect">
            <a:avLst/>
          </a:prstGeom>
          <a:noFill/>
        </p:spPr>
        <p:txBody>
          <a:bodyPr wrap="none" rtlCol="0">
            <a:spAutoFit/>
          </a:bodyPr>
          <a:lstStyle/>
          <a:p>
            <a:r>
              <a:rPr kumimoji="1" lang="en-US" altLang="ja-JP" dirty="0" smtClean="0"/>
              <a:t>Zigzag?</a:t>
            </a:r>
            <a:endParaRPr kumimoji="1" lang="ja-JP" altLang="en-US" dirty="0"/>
          </a:p>
        </p:txBody>
      </p:sp>
      <p:pic>
        <p:nvPicPr>
          <p:cNvPr id="22" name="図 21"/>
          <p:cNvPicPr>
            <a:picLocks noChangeAspect="1"/>
          </p:cNvPicPr>
          <p:nvPr/>
        </p:nvPicPr>
        <p:blipFill>
          <a:blip r:embed="rId6"/>
          <a:stretch>
            <a:fillRect/>
          </a:stretch>
        </p:blipFill>
        <p:spPr>
          <a:xfrm>
            <a:off x="2675885" y="2520763"/>
            <a:ext cx="1638086" cy="1117884"/>
          </a:xfrm>
          <a:prstGeom prst="rect">
            <a:avLst/>
          </a:prstGeom>
        </p:spPr>
      </p:pic>
      <p:pic>
        <p:nvPicPr>
          <p:cNvPr id="23" name="図 22"/>
          <p:cNvPicPr>
            <a:picLocks noChangeAspect="1"/>
          </p:cNvPicPr>
          <p:nvPr/>
        </p:nvPicPr>
        <p:blipFill>
          <a:blip r:embed="rId7"/>
          <a:stretch>
            <a:fillRect/>
          </a:stretch>
        </p:blipFill>
        <p:spPr>
          <a:xfrm>
            <a:off x="2190192" y="2395463"/>
            <a:ext cx="2375020" cy="1492159"/>
          </a:xfrm>
          <a:prstGeom prst="rect">
            <a:avLst/>
          </a:prstGeom>
        </p:spPr>
      </p:pic>
      <p:pic>
        <p:nvPicPr>
          <p:cNvPr id="26" name="図 25"/>
          <p:cNvPicPr>
            <a:picLocks noChangeAspect="1"/>
          </p:cNvPicPr>
          <p:nvPr/>
        </p:nvPicPr>
        <p:blipFill>
          <a:blip r:embed="rId8"/>
          <a:stretch>
            <a:fillRect/>
          </a:stretch>
        </p:blipFill>
        <p:spPr>
          <a:xfrm>
            <a:off x="4600311" y="2520764"/>
            <a:ext cx="1645774" cy="1117884"/>
          </a:xfrm>
          <a:prstGeom prst="rect">
            <a:avLst/>
          </a:prstGeom>
        </p:spPr>
      </p:pic>
      <p:pic>
        <p:nvPicPr>
          <p:cNvPr id="28" name="図 27"/>
          <p:cNvPicPr>
            <a:picLocks noChangeAspect="1"/>
          </p:cNvPicPr>
          <p:nvPr/>
        </p:nvPicPr>
        <p:blipFill>
          <a:blip r:embed="rId9"/>
          <a:stretch>
            <a:fillRect/>
          </a:stretch>
        </p:blipFill>
        <p:spPr>
          <a:xfrm>
            <a:off x="4565212" y="2392435"/>
            <a:ext cx="2342254" cy="1490526"/>
          </a:xfrm>
          <a:prstGeom prst="rect">
            <a:avLst/>
          </a:prstGeom>
        </p:spPr>
      </p:pic>
      <p:sp>
        <p:nvSpPr>
          <p:cNvPr id="30" name="テキスト ボックス 29"/>
          <p:cNvSpPr txBox="1"/>
          <p:nvPr/>
        </p:nvSpPr>
        <p:spPr>
          <a:xfrm>
            <a:off x="2784845" y="1947548"/>
            <a:ext cx="1425390" cy="369332"/>
          </a:xfrm>
          <a:prstGeom prst="rect">
            <a:avLst/>
          </a:prstGeom>
          <a:noFill/>
        </p:spPr>
        <p:txBody>
          <a:bodyPr wrap="none" rtlCol="0">
            <a:spAutoFit/>
          </a:bodyPr>
          <a:lstStyle/>
          <a:p>
            <a:r>
              <a:rPr kumimoji="1" lang="en-US" altLang="ja-JP" dirty="0" smtClean="0"/>
              <a:t>Saddle shape</a:t>
            </a:r>
            <a:endParaRPr kumimoji="1" lang="ja-JP" altLang="en-US" dirty="0"/>
          </a:p>
        </p:txBody>
      </p:sp>
      <p:sp>
        <p:nvSpPr>
          <p:cNvPr id="33" name="テキスト ボックス 32"/>
          <p:cNvSpPr txBox="1"/>
          <p:nvPr/>
        </p:nvSpPr>
        <p:spPr>
          <a:xfrm>
            <a:off x="4734902" y="1947548"/>
            <a:ext cx="1572866" cy="369332"/>
          </a:xfrm>
          <a:prstGeom prst="rect">
            <a:avLst/>
          </a:prstGeom>
          <a:noFill/>
        </p:spPr>
        <p:txBody>
          <a:bodyPr wrap="none" rtlCol="0">
            <a:spAutoFit/>
          </a:bodyPr>
          <a:lstStyle/>
          <a:p>
            <a:r>
              <a:rPr lang="en-US" altLang="ja-JP" dirty="0" smtClean="0"/>
              <a:t>Leaned d</a:t>
            </a:r>
            <a:r>
              <a:rPr kumimoji="1" lang="en-US" altLang="ja-JP" dirty="0" smtClean="0"/>
              <a:t>oom?</a:t>
            </a:r>
            <a:endParaRPr kumimoji="1" lang="ja-JP" altLang="en-US" dirty="0"/>
          </a:p>
        </p:txBody>
      </p:sp>
    </p:spTree>
    <p:extLst>
      <p:ext uri="{BB962C8B-B14F-4D97-AF65-F5344CB8AC3E}">
        <p14:creationId xmlns:p14="http://schemas.microsoft.com/office/powerpoint/2010/main" val="3856333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リーフォーム 7"/>
          <p:cNvSpPr/>
          <p:nvPr/>
        </p:nvSpPr>
        <p:spPr>
          <a:xfrm>
            <a:off x="3688190" y="2580118"/>
            <a:ext cx="2066330" cy="1275347"/>
          </a:xfrm>
          <a:custGeom>
            <a:avLst/>
            <a:gdLst>
              <a:gd name="connsiteX0" fmla="*/ 144379 w 2066330"/>
              <a:gd name="connsiteY0" fmla="*/ 1275347 h 1275347"/>
              <a:gd name="connsiteX1" fmla="*/ 156411 w 2066330"/>
              <a:gd name="connsiteY1" fmla="*/ 1155032 h 1275347"/>
              <a:gd name="connsiteX2" fmla="*/ 180474 w 2066330"/>
              <a:gd name="connsiteY2" fmla="*/ 1082842 h 1275347"/>
              <a:gd name="connsiteX3" fmla="*/ 252663 w 2066330"/>
              <a:gd name="connsiteY3" fmla="*/ 1034716 h 1275347"/>
              <a:gd name="connsiteX4" fmla="*/ 288758 w 2066330"/>
              <a:gd name="connsiteY4" fmla="*/ 1022684 h 1275347"/>
              <a:gd name="connsiteX5" fmla="*/ 324853 w 2066330"/>
              <a:gd name="connsiteY5" fmla="*/ 998621 h 1275347"/>
              <a:gd name="connsiteX6" fmla="*/ 360948 w 2066330"/>
              <a:gd name="connsiteY6" fmla="*/ 986590 h 1275347"/>
              <a:gd name="connsiteX7" fmla="*/ 505327 w 2066330"/>
              <a:gd name="connsiteY7" fmla="*/ 962526 h 1275347"/>
              <a:gd name="connsiteX8" fmla="*/ 577516 w 2066330"/>
              <a:gd name="connsiteY8" fmla="*/ 938463 h 1275347"/>
              <a:gd name="connsiteX9" fmla="*/ 613611 w 2066330"/>
              <a:gd name="connsiteY9" fmla="*/ 914400 h 1275347"/>
              <a:gd name="connsiteX10" fmla="*/ 721895 w 2066330"/>
              <a:gd name="connsiteY10" fmla="*/ 866274 h 1275347"/>
              <a:gd name="connsiteX11" fmla="*/ 770021 w 2066330"/>
              <a:gd name="connsiteY11" fmla="*/ 794084 h 1275347"/>
              <a:gd name="connsiteX12" fmla="*/ 782053 w 2066330"/>
              <a:gd name="connsiteY12" fmla="*/ 757990 h 1275347"/>
              <a:gd name="connsiteX13" fmla="*/ 806116 w 2066330"/>
              <a:gd name="connsiteY13" fmla="*/ 721895 h 1275347"/>
              <a:gd name="connsiteX14" fmla="*/ 830179 w 2066330"/>
              <a:gd name="connsiteY14" fmla="*/ 637674 h 1275347"/>
              <a:gd name="connsiteX15" fmla="*/ 818148 w 2066330"/>
              <a:gd name="connsiteY15" fmla="*/ 505326 h 1275347"/>
              <a:gd name="connsiteX16" fmla="*/ 745958 w 2066330"/>
              <a:gd name="connsiteY16" fmla="*/ 481263 h 1275347"/>
              <a:gd name="connsiteX17" fmla="*/ 553453 w 2066330"/>
              <a:gd name="connsiteY17" fmla="*/ 517358 h 1275347"/>
              <a:gd name="connsiteX18" fmla="*/ 505327 w 2066330"/>
              <a:gd name="connsiteY18" fmla="*/ 541421 h 1275347"/>
              <a:gd name="connsiteX19" fmla="*/ 433137 w 2066330"/>
              <a:gd name="connsiteY19" fmla="*/ 589547 h 1275347"/>
              <a:gd name="connsiteX20" fmla="*/ 397042 w 2066330"/>
              <a:gd name="connsiteY20" fmla="*/ 661737 h 1275347"/>
              <a:gd name="connsiteX21" fmla="*/ 360948 w 2066330"/>
              <a:gd name="connsiteY21" fmla="*/ 685800 h 1275347"/>
              <a:gd name="connsiteX22" fmla="*/ 336884 w 2066330"/>
              <a:gd name="connsiteY22" fmla="*/ 709863 h 1275347"/>
              <a:gd name="connsiteX23" fmla="*/ 324853 w 2066330"/>
              <a:gd name="connsiteY23" fmla="*/ 745958 h 1275347"/>
              <a:gd name="connsiteX24" fmla="*/ 288758 w 2066330"/>
              <a:gd name="connsiteY24" fmla="*/ 770021 h 1275347"/>
              <a:gd name="connsiteX25" fmla="*/ 216569 w 2066330"/>
              <a:gd name="connsiteY25" fmla="*/ 818147 h 1275347"/>
              <a:gd name="connsiteX26" fmla="*/ 192505 w 2066330"/>
              <a:gd name="connsiteY26" fmla="*/ 842211 h 1275347"/>
              <a:gd name="connsiteX27" fmla="*/ 120316 w 2066330"/>
              <a:gd name="connsiteY27" fmla="*/ 866274 h 1275347"/>
              <a:gd name="connsiteX28" fmla="*/ 48127 w 2066330"/>
              <a:gd name="connsiteY28" fmla="*/ 854242 h 1275347"/>
              <a:gd name="connsiteX29" fmla="*/ 36095 w 2066330"/>
              <a:gd name="connsiteY29" fmla="*/ 818147 h 1275347"/>
              <a:gd name="connsiteX30" fmla="*/ 0 w 2066330"/>
              <a:gd name="connsiteY30" fmla="*/ 745958 h 1275347"/>
              <a:gd name="connsiteX31" fmla="*/ 24063 w 2066330"/>
              <a:gd name="connsiteY31" fmla="*/ 565484 h 1275347"/>
              <a:gd name="connsiteX32" fmla="*/ 48127 w 2066330"/>
              <a:gd name="connsiteY32" fmla="*/ 529390 h 1275347"/>
              <a:gd name="connsiteX33" fmla="*/ 60158 w 2066330"/>
              <a:gd name="connsiteY33" fmla="*/ 493295 h 1275347"/>
              <a:gd name="connsiteX34" fmla="*/ 132348 w 2066330"/>
              <a:gd name="connsiteY34" fmla="*/ 397042 h 1275347"/>
              <a:gd name="connsiteX35" fmla="*/ 156411 w 2066330"/>
              <a:gd name="connsiteY35" fmla="*/ 360947 h 1275347"/>
              <a:gd name="connsiteX36" fmla="*/ 168442 w 2066330"/>
              <a:gd name="connsiteY36" fmla="*/ 324853 h 1275347"/>
              <a:gd name="connsiteX37" fmla="*/ 204537 w 2066330"/>
              <a:gd name="connsiteY37" fmla="*/ 300790 h 1275347"/>
              <a:gd name="connsiteX38" fmla="*/ 228600 w 2066330"/>
              <a:gd name="connsiteY38" fmla="*/ 276726 h 1275347"/>
              <a:gd name="connsiteX39" fmla="*/ 300790 w 2066330"/>
              <a:gd name="connsiteY39" fmla="*/ 228600 h 1275347"/>
              <a:gd name="connsiteX40" fmla="*/ 372979 w 2066330"/>
              <a:gd name="connsiteY40" fmla="*/ 180474 h 1275347"/>
              <a:gd name="connsiteX41" fmla="*/ 469232 w 2066330"/>
              <a:gd name="connsiteY41" fmla="*/ 132347 h 1275347"/>
              <a:gd name="connsiteX42" fmla="*/ 505327 w 2066330"/>
              <a:gd name="connsiteY42" fmla="*/ 108284 h 1275347"/>
              <a:gd name="connsiteX43" fmla="*/ 601579 w 2066330"/>
              <a:gd name="connsiteY43" fmla="*/ 72190 h 1275347"/>
              <a:gd name="connsiteX44" fmla="*/ 649705 w 2066330"/>
              <a:gd name="connsiteY44" fmla="*/ 60158 h 1275347"/>
              <a:gd name="connsiteX45" fmla="*/ 685800 w 2066330"/>
              <a:gd name="connsiteY45" fmla="*/ 36095 h 1275347"/>
              <a:gd name="connsiteX46" fmla="*/ 733927 w 2066330"/>
              <a:gd name="connsiteY46" fmla="*/ 24063 h 1275347"/>
              <a:gd name="connsiteX47" fmla="*/ 854242 w 2066330"/>
              <a:gd name="connsiteY47" fmla="*/ 0 h 1275347"/>
              <a:gd name="connsiteX48" fmla="*/ 1179095 w 2066330"/>
              <a:gd name="connsiteY48" fmla="*/ 12032 h 1275347"/>
              <a:gd name="connsiteX49" fmla="*/ 1215190 w 2066330"/>
              <a:gd name="connsiteY49" fmla="*/ 24063 h 1275347"/>
              <a:gd name="connsiteX50" fmla="*/ 1371600 w 2066330"/>
              <a:gd name="connsiteY50" fmla="*/ 72190 h 1275347"/>
              <a:gd name="connsiteX51" fmla="*/ 1467853 w 2066330"/>
              <a:gd name="connsiteY51" fmla="*/ 108284 h 1275347"/>
              <a:gd name="connsiteX52" fmla="*/ 1564105 w 2066330"/>
              <a:gd name="connsiteY52" fmla="*/ 132347 h 1275347"/>
              <a:gd name="connsiteX53" fmla="*/ 1672390 w 2066330"/>
              <a:gd name="connsiteY53" fmla="*/ 192505 h 1275347"/>
              <a:gd name="connsiteX54" fmla="*/ 1696453 w 2066330"/>
              <a:gd name="connsiteY54" fmla="*/ 228600 h 1275347"/>
              <a:gd name="connsiteX55" fmla="*/ 1816769 w 2066330"/>
              <a:gd name="connsiteY55" fmla="*/ 300790 h 1275347"/>
              <a:gd name="connsiteX56" fmla="*/ 1888958 w 2066330"/>
              <a:gd name="connsiteY56" fmla="*/ 360947 h 1275347"/>
              <a:gd name="connsiteX57" fmla="*/ 1937084 w 2066330"/>
              <a:gd name="connsiteY57" fmla="*/ 421105 h 1275347"/>
              <a:gd name="connsiteX58" fmla="*/ 1961148 w 2066330"/>
              <a:gd name="connsiteY58" fmla="*/ 445169 h 1275347"/>
              <a:gd name="connsiteX59" fmla="*/ 1985211 w 2066330"/>
              <a:gd name="connsiteY59" fmla="*/ 493295 h 1275347"/>
              <a:gd name="connsiteX60" fmla="*/ 2045369 w 2066330"/>
              <a:gd name="connsiteY60" fmla="*/ 565484 h 1275347"/>
              <a:gd name="connsiteX61" fmla="*/ 2045369 w 2066330"/>
              <a:gd name="connsiteY61" fmla="*/ 830179 h 1275347"/>
              <a:gd name="connsiteX62" fmla="*/ 2033337 w 2066330"/>
              <a:gd name="connsiteY62" fmla="*/ 866274 h 1275347"/>
              <a:gd name="connsiteX63" fmla="*/ 1949116 w 2066330"/>
              <a:gd name="connsiteY63" fmla="*/ 902369 h 1275347"/>
              <a:gd name="connsiteX64" fmla="*/ 1876927 w 2066330"/>
              <a:gd name="connsiteY64" fmla="*/ 878305 h 1275347"/>
              <a:gd name="connsiteX65" fmla="*/ 1816769 w 2066330"/>
              <a:gd name="connsiteY65" fmla="*/ 830179 h 1275347"/>
              <a:gd name="connsiteX66" fmla="*/ 1768642 w 2066330"/>
              <a:gd name="connsiteY66" fmla="*/ 770021 h 1275347"/>
              <a:gd name="connsiteX67" fmla="*/ 1732548 w 2066330"/>
              <a:gd name="connsiteY67" fmla="*/ 745958 h 1275347"/>
              <a:gd name="connsiteX68" fmla="*/ 1708484 w 2066330"/>
              <a:gd name="connsiteY68" fmla="*/ 709863 h 1275347"/>
              <a:gd name="connsiteX69" fmla="*/ 1636295 w 2066330"/>
              <a:gd name="connsiteY69" fmla="*/ 661737 h 1275347"/>
              <a:gd name="connsiteX70" fmla="*/ 1600200 w 2066330"/>
              <a:gd name="connsiteY70" fmla="*/ 637674 h 1275347"/>
              <a:gd name="connsiteX71" fmla="*/ 1528011 w 2066330"/>
              <a:gd name="connsiteY71" fmla="*/ 577516 h 1275347"/>
              <a:gd name="connsiteX72" fmla="*/ 1491916 w 2066330"/>
              <a:gd name="connsiteY72" fmla="*/ 565484 h 1275347"/>
              <a:gd name="connsiteX73" fmla="*/ 1455821 w 2066330"/>
              <a:gd name="connsiteY73" fmla="*/ 541421 h 1275347"/>
              <a:gd name="connsiteX74" fmla="*/ 1383632 w 2066330"/>
              <a:gd name="connsiteY74" fmla="*/ 517358 h 1275347"/>
              <a:gd name="connsiteX75" fmla="*/ 1347537 w 2066330"/>
              <a:gd name="connsiteY75" fmla="*/ 505326 h 1275347"/>
              <a:gd name="connsiteX76" fmla="*/ 1191127 w 2066330"/>
              <a:gd name="connsiteY76" fmla="*/ 553453 h 1275347"/>
              <a:gd name="connsiteX77" fmla="*/ 1167063 w 2066330"/>
              <a:gd name="connsiteY77" fmla="*/ 577516 h 1275347"/>
              <a:gd name="connsiteX78" fmla="*/ 1203158 w 2066330"/>
              <a:gd name="connsiteY78" fmla="*/ 770021 h 1275347"/>
              <a:gd name="connsiteX79" fmla="*/ 1275348 w 2066330"/>
              <a:gd name="connsiteY79" fmla="*/ 842211 h 1275347"/>
              <a:gd name="connsiteX80" fmla="*/ 1323474 w 2066330"/>
              <a:gd name="connsiteY80" fmla="*/ 854242 h 1275347"/>
              <a:gd name="connsiteX81" fmla="*/ 1359569 w 2066330"/>
              <a:gd name="connsiteY81" fmla="*/ 866274 h 1275347"/>
              <a:gd name="connsiteX82" fmla="*/ 1419727 w 2066330"/>
              <a:gd name="connsiteY82" fmla="*/ 878305 h 1275347"/>
              <a:gd name="connsiteX83" fmla="*/ 1455821 w 2066330"/>
              <a:gd name="connsiteY83" fmla="*/ 890337 h 1275347"/>
              <a:gd name="connsiteX84" fmla="*/ 1540042 w 2066330"/>
              <a:gd name="connsiteY84" fmla="*/ 902369 h 1275347"/>
              <a:gd name="connsiteX85" fmla="*/ 1612232 w 2066330"/>
              <a:gd name="connsiteY85" fmla="*/ 950495 h 1275347"/>
              <a:gd name="connsiteX86" fmla="*/ 1648327 w 2066330"/>
              <a:gd name="connsiteY86" fmla="*/ 974558 h 1275347"/>
              <a:gd name="connsiteX87" fmla="*/ 1672390 w 2066330"/>
              <a:gd name="connsiteY87" fmla="*/ 1010653 h 1275347"/>
              <a:gd name="connsiteX88" fmla="*/ 1708484 w 2066330"/>
              <a:gd name="connsiteY88" fmla="*/ 1046747 h 1275347"/>
              <a:gd name="connsiteX89" fmla="*/ 1720516 w 2066330"/>
              <a:gd name="connsiteY89" fmla="*/ 1082842 h 1275347"/>
              <a:gd name="connsiteX90" fmla="*/ 1768642 w 2066330"/>
              <a:gd name="connsiteY90" fmla="*/ 1155032 h 1275347"/>
              <a:gd name="connsiteX91" fmla="*/ 1756611 w 2066330"/>
              <a:gd name="connsiteY91" fmla="*/ 1191126 h 127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066330" h="1275347">
                <a:moveTo>
                  <a:pt x="144379" y="1275347"/>
                </a:moveTo>
                <a:cubicBezTo>
                  <a:pt x="148390" y="1235242"/>
                  <a:pt x="148983" y="1194647"/>
                  <a:pt x="156411" y="1155032"/>
                </a:cubicBezTo>
                <a:cubicBezTo>
                  <a:pt x="161086" y="1130102"/>
                  <a:pt x="159369" y="1096912"/>
                  <a:pt x="180474" y="1082842"/>
                </a:cubicBezTo>
                <a:cubicBezTo>
                  <a:pt x="204537" y="1066800"/>
                  <a:pt x="225227" y="1043862"/>
                  <a:pt x="252663" y="1034716"/>
                </a:cubicBezTo>
                <a:cubicBezTo>
                  <a:pt x="264695" y="1030705"/>
                  <a:pt x="277414" y="1028356"/>
                  <a:pt x="288758" y="1022684"/>
                </a:cubicBezTo>
                <a:cubicBezTo>
                  <a:pt x="301692" y="1016217"/>
                  <a:pt x="311919" y="1005088"/>
                  <a:pt x="324853" y="998621"/>
                </a:cubicBezTo>
                <a:cubicBezTo>
                  <a:pt x="336197" y="992949"/>
                  <a:pt x="348644" y="989666"/>
                  <a:pt x="360948" y="986590"/>
                </a:cubicBezTo>
                <a:cubicBezTo>
                  <a:pt x="407870" y="974860"/>
                  <a:pt x="457780" y="969319"/>
                  <a:pt x="505327" y="962526"/>
                </a:cubicBezTo>
                <a:cubicBezTo>
                  <a:pt x="529390" y="954505"/>
                  <a:pt x="556411" y="952533"/>
                  <a:pt x="577516" y="938463"/>
                </a:cubicBezTo>
                <a:cubicBezTo>
                  <a:pt x="589548" y="930442"/>
                  <a:pt x="600397" y="920273"/>
                  <a:pt x="613611" y="914400"/>
                </a:cubicBezTo>
                <a:cubicBezTo>
                  <a:pt x="742472" y="857129"/>
                  <a:pt x="640207" y="920732"/>
                  <a:pt x="721895" y="866274"/>
                </a:cubicBezTo>
                <a:cubicBezTo>
                  <a:pt x="737937" y="842211"/>
                  <a:pt x="760875" y="821520"/>
                  <a:pt x="770021" y="794084"/>
                </a:cubicBezTo>
                <a:cubicBezTo>
                  <a:pt x="774032" y="782053"/>
                  <a:pt x="776381" y="769333"/>
                  <a:pt x="782053" y="757990"/>
                </a:cubicBezTo>
                <a:cubicBezTo>
                  <a:pt x="788520" y="745056"/>
                  <a:pt x="799649" y="734829"/>
                  <a:pt x="806116" y="721895"/>
                </a:cubicBezTo>
                <a:cubicBezTo>
                  <a:pt x="814748" y="704631"/>
                  <a:pt x="826323" y="653099"/>
                  <a:pt x="830179" y="637674"/>
                </a:cubicBezTo>
                <a:cubicBezTo>
                  <a:pt x="826169" y="593558"/>
                  <a:pt x="839150" y="544329"/>
                  <a:pt x="818148" y="505326"/>
                </a:cubicBezTo>
                <a:cubicBezTo>
                  <a:pt x="806123" y="482993"/>
                  <a:pt x="745958" y="481263"/>
                  <a:pt x="745958" y="481263"/>
                </a:cubicBezTo>
                <a:cubicBezTo>
                  <a:pt x="519693" y="498669"/>
                  <a:pt x="648387" y="463110"/>
                  <a:pt x="553453" y="517358"/>
                </a:cubicBezTo>
                <a:cubicBezTo>
                  <a:pt x="537881" y="526256"/>
                  <a:pt x="520707" y="532193"/>
                  <a:pt x="505327" y="541421"/>
                </a:cubicBezTo>
                <a:cubicBezTo>
                  <a:pt x="480528" y="556300"/>
                  <a:pt x="433137" y="589547"/>
                  <a:pt x="433137" y="589547"/>
                </a:cubicBezTo>
                <a:cubicBezTo>
                  <a:pt x="423351" y="618903"/>
                  <a:pt x="420365" y="638414"/>
                  <a:pt x="397042" y="661737"/>
                </a:cubicBezTo>
                <a:cubicBezTo>
                  <a:pt x="386817" y="671962"/>
                  <a:pt x="372239" y="676767"/>
                  <a:pt x="360948" y="685800"/>
                </a:cubicBezTo>
                <a:cubicBezTo>
                  <a:pt x="352090" y="692886"/>
                  <a:pt x="344905" y="701842"/>
                  <a:pt x="336884" y="709863"/>
                </a:cubicBezTo>
                <a:cubicBezTo>
                  <a:pt x="332874" y="721895"/>
                  <a:pt x="332776" y="736055"/>
                  <a:pt x="324853" y="745958"/>
                </a:cubicBezTo>
                <a:cubicBezTo>
                  <a:pt x="315820" y="757250"/>
                  <a:pt x="299867" y="760764"/>
                  <a:pt x="288758" y="770021"/>
                </a:cubicBezTo>
                <a:cubicBezTo>
                  <a:pt x="228674" y="820091"/>
                  <a:pt x="280001" y="797004"/>
                  <a:pt x="216569" y="818147"/>
                </a:cubicBezTo>
                <a:cubicBezTo>
                  <a:pt x="208548" y="826168"/>
                  <a:pt x="202651" y="837138"/>
                  <a:pt x="192505" y="842211"/>
                </a:cubicBezTo>
                <a:cubicBezTo>
                  <a:pt x="169818" y="853555"/>
                  <a:pt x="120316" y="866274"/>
                  <a:pt x="120316" y="866274"/>
                </a:cubicBezTo>
                <a:cubicBezTo>
                  <a:pt x="96253" y="862263"/>
                  <a:pt x="69308" y="866345"/>
                  <a:pt x="48127" y="854242"/>
                </a:cubicBezTo>
                <a:cubicBezTo>
                  <a:pt x="37116" y="847950"/>
                  <a:pt x="41767" y="829491"/>
                  <a:pt x="36095" y="818147"/>
                </a:cubicBezTo>
                <a:cubicBezTo>
                  <a:pt x="-10553" y="724853"/>
                  <a:pt x="30243" y="836685"/>
                  <a:pt x="0" y="745958"/>
                </a:cubicBezTo>
                <a:cubicBezTo>
                  <a:pt x="2687" y="713720"/>
                  <a:pt x="-508" y="614625"/>
                  <a:pt x="24063" y="565484"/>
                </a:cubicBezTo>
                <a:cubicBezTo>
                  <a:pt x="30530" y="552551"/>
                  <a:pt x="40106" y="541421"/>
                  <a:pt x="48127" y="529390"/>
                </a:cubicBezTo>
                <a:cubicBezTo>
                  <a:pt x="52137" y="517358"/>
                  <a:pt x="53999" y="504381"/>
                  <a:pt x="60158" y="493295"/>
                </a:cubicBezTo>
                <a:cubicBezTo>
                  <a:pt x="136480" y="355912"/>
                  <a:pt x="79242" y="463423"/>
                  <a:pt x="132348" y="397042"/>
                </a:cubicBezTo>
                <a:cubicBezTo>
                  <a:pt x="141381" y="385751"/>
                  <a:pt x="148390" y="372979"/>
                  <a:pt x="156411" y="360947"/>
                </a:cubicBezTo>
                <a:cubicBezTo>
                  <a:pt x="160421" y="348916"/>
                  <a:pt x="160520" y="334756"/>
                  <a:pt x="168442" y="324853"/>
                </a:cubicBezTo>
                <a:cubicBezTo>
                  <a:pt x="177475" y="313562"/>
                  <a:pt x="193246" y="309823"/>
                  <a:pt x="204537" y="300790"/>
                </a:cubicBezTo>
                <a:cubicBezTo>
                  <a:pt x="213395" y="293704"/>
                  <a:pt x="219525" y="283532"/>
                  <a:pt x="228600" y="276726"/>
                </a:cubicBezTo>
                <a:cubicBezTo>
                  <a:pt x="251736" y="259374"/>
                  <a:pt x="276727" y="244642"/>
                  <a:pt x="300790" y="228600"/>
                </a:cubicBezTo>
                <a:cubicBezTo>
                  <a:pt x="300795" y="228596"/>
                  <a:pt x="372974" y="180477"/>
                  <a:pt x="372979" y="180474"/>
                </a:cubicBezTo>
                <a:cubicBezTo>
                  <a:pt x="405063" y="164432"/>
                  <a:pt x="439385" y="152245"/>
                  <a:pt x="469232" y="132347"/>
                </a:cubicBezTo>
                <a:cubicBezTo>
                  <a:pt x="481264" y="124326"/>
                  <a:pt x="492393" y="114751"/>
                  <a:pt x="505327" y="108284"/>
                </a:cubicBezTo>
                <a:cubicBezTo>
                  <a:pt x="522287" y="99804"/>
                  <a:pt x="577276" y="79134"/>
                  <a:pt x="601579" y="72190"/>
                </a:cubicBezTo>
                <a:cubicBezTo>
                  <a:pt x="617479" y="67647"/>
                  <a:pt x="633663" y="64169"/>
                  <a:pt x="649705" y="60158"/>
                </a:cubicBezTo>
                <a:cubicBezTo>
                  <a:pt x="661737" y="52137"/>
                  <a:pt x="672509" y="41791"/>
                  <a:pt x="685800" y="36095"/>
                </a:cubicBezTo>
                <a:cubicBezTo>
                  <a:pt x="700999" y="29581"/>
                  <a:pt x="718027" y="28606"/>
                  <a:pt x="733927" y="24063"/>
                </a:cubicBezTo>
                <a:cubicBezTo>
                  <a:pt x="817921" y="65"/>
                  <a:pt x="710515" y="20533"/>
                  <a:pt x="854242" y="0"/>
                </a:cubicBezTo>
                <a:cubicBezTo>
                  <a:pt x="962526" y="4011"/>
                  <a:pt x="1070976" y="4824"/>
                  <a:pt x="1179095" y="12032"/>
                </a:cubicBezTo>
                <a:cubicBezTo>
                  <a:pt x="1191749" y="12876"/>
                  <a:pt x="1202996" y="20579"/>
                  <a:pt x="1215190" y="24063"/>
                </a:cubicBezTo>
                <a:cubicBezTo>
                  <a:pt x="1295365" y="46970"/>
                  <a:pt x="1258815" y="27076"/>
                  <a:pt x="1371600" y="72190"/>
                </a:cubicBezTo>
                <a:cubicBezTo>
                  <a:pt x="1397659" y="82613"/>
                  <a:pt x="1438207" y="100199"/>
                  <a:pt x="1467853" y="108284"/>
                </a:cubicBezTo>
                <a:cubicBezTo>
                  <a:pt x="1499759" y="116986"/>
                  <a:pt x="1564105" y="132347"/>
                  <a:pt x="1564105" y="132347"/>
                </a:cubicBezTo>
                <a:cubicBezTo>
                  <a:pt x="1646847" y="187509"/>
                  <a:pt x="1608858" y="171329"/>
                  <a:pt x="1672390" y="192505"/>
                </a:cubicBezTo>
                <a:cubicBezTo>
                  <a:pt x="1680411" y="204537"/>
                  <a:pt x="1685344" y="219343"/>
                  <a:pt x="1696453" y="228600"/>
                </a:cubicBezTo>
                <a:cubicBezTo>
                  <a:pt x="1810390" y="323549"/>
                  <a:pt x="1665247" y="149268"/>
                  <a:pt x="1816769" y="300790"/>
                </a:cubicBezTo>
                <a:cubicBezTo>
                  <a:pt x="1902516" y="386537"/>
                  <a:pt x="1805198" y="293938"/>
                  <a:pt x="1888958" y="360947"/>
                </a:cubicBezTo>
                <a:cubicBezTo>
                  <a:pt x="1921234" y="386768"/>
                  <a:pt x="1909293" y="386367"/>
                  <a:pt x="1937084" y="421105"/>
                </a:cubicBezTo>
                <a:cubicBezTo>
                  <a:pt x="1944171" y="429963"/>
                  <a:pt x="1954856" y="435730"/>
                  <a:pt x="1961148" y="445169"/>
                </a:cubicBezTo>
                <a:cubicBezTo>
                  <a:pt x="1971097" y="460092"/>
                  <a:pt x="1976313" y="477723"/>
                  <a:pt x="1985211" y="493295"/>
                </a:cubicBezTo>
                <a:cubicBezTo>
                  <a:pt x="2007546" y="532382"/>
                  <a:pt x="2012188" y="532304"/>
                  <a:pt x="2045369" y="565484"/>
                </a:cubicBezTo>
                <a:cubicBezTo>
                  <a:pt x="2080323" y="670351"/>
                  <a:pt x="2065323" y="610684"/>
                  <a:pt x="2045369" y="830179"/>
                </a:cubicBezTo>
                <a:cubicBezTo>
                  <a:pt x="2044221" y="842809"/>
                  <a:pt x="2041260" y="856371"/>
                  <a:pt x="2033337" y="866274"/>
                </a:cubicBezTo>
                <a:cubicBezTo>
                  <a:pt x="2012565" y="892239"/>
                  <a:pt x="1978014" y="895144"/>
                  <a:pt x="1949116" y="902369"/>
                </a:cubicBezTo>
                <a:cubicBezTo>
                  <a:pt x="1925053" y="894348"/>
                  <a:pt x="1894863" y="896240"/>
                  <a:pt x="1876927" y="878305"/>
                </a:cubicBezTo>
                <a:cubicBezTo>
                  <a:pt x="1818824" y="820204"/>
                  <a:pt x="1892658" y="890890"/>
                  <a:pt x="1816769" y="830179"/>
                </a:cubicBezTo>
                <a:cubicBezTo>
                  <a:pt x="1757233" y="782551"/>
                  <a:pt x="1831180" y="832560"/>
                  <a:pt x="1768642" y="770021"/>
                </a:cubicBezTo>
                <a:cubicBezTo>
                  <a:pt x="1758417" y="759796"/>
                  <a:pt x="1744579" y="753979"/>
                  <a:pt x="1732548" y="745958"/>
                </a:cubicBezTo>
                <a:cubicBezTo>
                  <a:pt x="1724527" y="733926"/>
                  <a:pt x="1719367" y="719385"/>
                  <a:pt x="1708484" y="709863"/>
                </a:cubicBezTo>
                <a:cubicBezTo>
                  <a:pt x="1686719" y="690819"/>
                  <a:pt x="1660358" y="677779"/>
                  <a:pt x="1636295" y="661737"/>
                </a:cubicBezTo>
                <a:cubicBezTo>
                  <a:pt x="1624263" y="653716"/>
                  <a:pt x="1610425" y="647899"/>
                  <a:pt x="1600200" y="637674"/>
                </a:cubicBezTo>
                <a:cubicBezTo>
                  <a:pt x="1573592" y="611066"/>
                  <a:pt x="1561512" y="594267"/>
                  <a:pt x="1528011" y="577516"/>
                </a:cubicBezTo>
                <a:cubicBezTo>
                  <a:pt x="1516667" y="571844"/>
                  <a:pt x="1503260" y="571156"/>
                  <a:pt x="1491916" y="565484"/>
                </a:cubicBezTo>
                <a:cubicBezTo>
                  <a:pt x="1478982" y="559017"/>
                  <a:pt x="1469035" y="547294"/>
                  <a:pt x="1455821" y="541421"/>
                </a:cubicBezTo>
                <a:cubicBezTo>
                  <a:pt x="1432642" y="531119"/>
                  <a:pt x="1407695" y="525379"/>
                  <a:pt x="1383632" y="517358"/>
                </a:cubicBezTo>
                <a:lnTo>
                  <a:pt x="1347537" y="505326"/>
                </a:lnTo>
                <a:cubicBezTo>
                  <a:pt x="1102960" y="525708"/>
                  <a:pt x="1241423" y="469627"/>
                  <a:pt x="1191127" y="553453"/>
                </a:cubicBezTo>
                <a:cubicBezTo>
                  <a:pt x="1185291" y="563180"/>
                  <a:pt x="1175084" y="569495"/>
                  <a:pt x="1167063" y="577516"/>
                </a:cubicBezTo>
                <a:cubicBezTo>
                  <a:pt x="1171297" y="619853"/>
                  <a:pt x="1172845" y="724551"/>
                  <a:pt x="1203158" y="770021"/>
                </a:cubicBezTo>
                <a:cubicBezTo>
                  <a:pt x="1227583" y="806659"/>
                  <a:pt x="1230576" y="819825"/>
                  <a:pt x="1275348" y="842211"/>
                </a:cubicBezTo>
                <a:cubicBezTo>
                  <a:pt x="1290138" y="849606"/>
                  <a:pt x="1307575" y="849699"/>
                  <a:pt x="1323474" y="854242"/>
                </a:cubicBezTo>
                <a:cubicBezTo>
                  <a:pt x="1335669" y="857726"/>
                  <a:pt x="1347265" y="863198"/>
                  <a:pt x="1359569" y="866274"/>
                </a:cubicBezTo>
                <a:cubicBezTo>
                  <a:pt x="1379408" y="871234"/>
                  <a:pt x="1399888" y="873345"/>
                  <a:pt x="1419727" y="878305"/>
                </a:cubicBezTo>
                <a:cubicBezTo>
                  <a:pt x="1432031" y="881381"/>
                  <a:pt x="1443385" y="887850"/>
                  <a:pt x="1455821" y="890337"/>
                </a:cubicBezTo>
                <a:cubicBezTo>
                  <a:pt x="1483629" y="895899"/>
                  <a:pt x="1511968" y="898358"/>
                  <a:pt x="1540042" y="902369"/>
                </a:cubicBezTo>
                <a:lnTo>
                  <a:pt x="1612232" y="950495"/>
                </a:lnTo>
                <a:lnTo>
                  <a:pt x="1648327" y="974558"/>
                </a:lnTo>
                <a:cubicBezTo>
                  <a:pt x="1656348" y="986590"/>
                  <a:pt x="1663133" y="999544"/>
                  <a:pt x="1672390" y="1010653"/>
                </a:cubicBezTo>
                <a:cubicBezTo>
                  <a:pt x="1683283" y="1023724"/>
                  <a:pt x="1699046" y="1032590"/>
                  <a:pt x="1708484" y="1046747"/>
                </a:cubicBezTo>
                <a:cubicBezTo>
                  <a:pt x="1715519" y="1057299"/>
                  <a:pt x="1714357" y="1071755"/>
                  <a:pt x="1720516" y="1082842"/>
                </a:cubicBezTo>
                <a:cubicBezTo>
                  <a:pt x="1734561" y="1108123"/>
                  <a:pt x="1768642" y="1155032"/>
                  <a:pt x="1768642" y="1155032"/>
                </a:cubicBezTo>
                <a:lnTo>
                  <a:pt x="1756611" y="119112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73111" y="750353"/>
            <a:ext cx="1416060" cy="830997"/>
          </a:xfrm>
          <a:prstGeom prst="rect">
            <a:avLst/>
          </a:prstGeom>
          <a:noFill/>
        </p:spPr>
        <p:txBody>
          <a:bodyPr wrap="square" rtlCol="0">
            <a:spAutoFit/>
          </a:bodyPr>
          <a:lstStyle/>
          <a:p>
            <a:pPr algn="ctr"/>
            <a:r>
              <a:rPr lang="en-US" altLang="ja-JP" sz="2400" dirty="0" smtClean="0"/>
              <a:t>Furrow patterns</a:t>
            </a:r>
            <a:endParaRPr kumimoji="1" lang="ja-JP" altLang="en-US" sz="2400" dirty="0"/>
          </a:p>
        </p:txBody>
      </p:sp>
      <p:sp>
        <p:nvSpPr>
          <p:cNvPr id="12" name="正方形/長方形 11"/>
          <p:cNvSpPr/>
          <p:nvPr/>
        </p:nvSpPr>
        <p:spPr>
          <a:xfrm>
            <a:off x="1707105" y="705767"/>
            <a:ext cx="936104" cy="9361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797763" y="705767"/>
            <a:ext cx="936104" cy="9361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899001" y="705767"/>
            <a:ext cx="936104" cy="9361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000239" y="705767"/>
            <a:ext cx="936104" cy="9361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129229" y="705767"/>
            <a:ext cx="936104" cy="9361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7282172" y="705767"/>
            <a:ext cx="936104" cy="9361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8367838" y="813778"/>
            <a:ext cx="668773" cy="707886"/>
          </a:xfrm>
          <a:prstGeom prst="rect">
            <a:avLst/>
          </a:prstGeom>
          <a:noFill/>
        </p:spPr>
        <p:txBody>
          <a:bodyPr wrap="none" rtlCol="0">
            <a:spAutoFit/>
          </a:bodyPr>
          <a:lstStyle/>
          <a:p>
            <a:r>
              <a:rPr kumimoji="1" lang="en-US" altLang="ja-JP" sz="4000" dirty="0" smtClean="0"/>
              <a:t>….</a:t>
            </a:r>
            <a:endParaRPr kumimoji="1" lang="ja-JP" altLang="en-US" sz="4000" dirty="0"/>
          </a:p>
        </p:txBody>
      </p:sp>
      <p:sp>
        <p:nvSpPr>
          <p:cNvPr id="19" name="フリーフォーム 18"/>
          <p:cNvSpPr/>
          <p:nvPr/>
        </p:nvSpPr>
        <p:spPr>
          <a:xfrm>
            <a:off x="1747972" y="867078"/>
            <a:ext cx="830179" cy="12951"/>
          </a:xfrm>
          <a:custGeom>
            <a:avLst/>
            <a:gdLst>
              <a:gd name="connsiteX0" fmla="*/ 0 w 830179"/>
              <a:gd name="connsiteY0" fmla="*/ 0 h 12951"/>
              <a:gd name="connsiteX1" fmla="*/ 830179 w 830179"/>
              <a:gd name="connsiteY1" fmla="*/ 12031 h 12951"/>
            </a:gdLst>
            <a:ahLst/>
            <a:cxnLst>
              <a:cxn ang="0">
                <a:pos x="connsiteX0" y="connsiteY0"/>
              </a:cxn>
              <a:cxn ang="0">
                <a:pos x="connsiteX1" y="connsiteY1"/>
              </a:cxn>
            </a:cxnLst>
            <a:rect l="l" t="t" r="r" b="b"/>
            <a:pathLst>
              <a:path w="830179" h="12951">
                <a:moveTo>
                  <a:pt x="0" y="0"/>
                </a:moveTo>
                <a:cubicBezTo>
                  <a:pt x="501212" y="17900"/>
                  <a:pt x="224518" y="12031"/>
                  <a:pt x="830179" y="120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1784067" y="1035520"/>
            <a:ext cx="745958" cy="0"/>
          </a:xfrm>
          <a:custGeom>
            <a:avLst/>
            <a:gdLst>
              <a:gd name="connsiteX0" fmla="*/ 0 w 745958"/>
              <a:gd name="connsiteY0" fmla="*/ 0 h 0"/>
              <a:gd name="connsiteX1" fmla="*/ 745958 w 745958"/>
              <a:gd name="connsiteY1" fmla="*/ 0 h 0"/>
            </a:gdLst>
            <a:ahLst/>
            <a:cxnLst>
              <a:cxn ang="0">
                <a:pos x="connsiteX0" y="connsiteY0"/>
              </a:cxn>
              <a:cxn ang="0">
                <a:pos x="connsiteX1" y="connsiteY1"/>
              </a:cxn>
            </a:cxnLst>
            <a:rect l="l" t="t" r="r" b="b"/>
            <a:pathLst>
              <a:path w="745958">
                <a:moveTo>
                  <a:pt x="0" y="0"/>
                </a:moveTo>
                <a:lnTo>
                  <a:pt x="74595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1796099" y="1203962"/>
            <a:ext cx="770021" cy="0"/>
          </a:xfrm>
          <a:custGeom>
            <a:avLst/>
            <a:gdLst>
              <a:gd name="connsiteX0" fmla="*/ 0 w 770021"/>
              <a:gd name="connsiteY0" fmla="*/ 0 h 0"/>
              <a:gd name="connsiteX1" fmla="*/ 770021 w 770021"/>
              <a:gd name="connsiteY1" fmla="*/ 0 h 0"/>
            </a:gdLst>
            <a:ahLst/>
            <a:cxnLst>
              <a:cxn ang="0">
                <a:pos x="connsiteX0" y="connsiteY0"/>
              </a:cxn>
              <a:cxn ang="0">
                <a:pos x="connsiteX1" y="connsiteY1"/>
              </a:cxn>
            </a:cxnLst>
            <a:rect l="l" t="t" r="r" b="b"/>
            <a:pathLst>
              <a:path w="770021">
                <a:moveTo>
                  <a:pt x="0" y="0"/>
                </a:moveTo>
                <a:lnTo>
                  <a:pt x="77002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1784067" y="1336309"/>
            <a:ext cx="745958" cy="21070"/>
          </a:xfrm>
          <a:custGeom>
            <a:avLst/>
            <a:gdLst>
              <a:gd name="connsiteX0" fmla="*/ 0 w 745958"/>
              <a:gd name="connsiteY0" fmla="*/ 0 h 21070"/>
              <a:gd name="connsiteX1" fmla="*/ 745958 w 745958"/>
              <a:gd name="connsiteY1" fmla="*/ 12032 h 21070"/>
            </a:gdLst>
            <a:ahLst/>
            <a:cxnLst>
              <a:cxn ang="0">
                <a:pos x="connsiteX0" y="connsiteY0"/>
              </a:cxn>
              <a:cxn ang="0">
                <a:pos x="connsiteX1" y="connsiteY1"/>
              </a:cxn>
            </a:cxnLst>
            <a:rect l="l" t="t" r="r" b="b"/>
            <a:pathLst>
              <a:path w="745958" h="21070">
                <a:moveTo>
                  <a:pt x="0" y="0"/>
                </a:moveTo>
                <a:cubicBezTo>
                  <a:pt x="311149" y="38895"/>
                  <a:pt x="63919" y="12032"/>
                  <a:pt x="745958" y="1203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1784067" y="1528815"/>
            <a:ext cx="782053" cy="25571"/>
          </a:xfrm>
          <a:custGeom>
            <a:avLst/>
            <a:gdLst>
              <a:gd name="connsiteX0" fmla="*/ 0 w 782053"/>
              <a:gd name="connsiteY0" fmla="*/ 0 h 25571"/>
              <a:gd name="connsiteX1" fmla="*/ 156411 w 782053"/>
              <a:gd name="connsiteY1" fmla="*/ 12031 h 25571"/>
              <a:gd name="connsiteX2" fmla="*/ 252663 w 782053"/>
              <a:gd name="connsiteY2" fmla="*/ 24063 h 25571"/>
              <a:gd name="connsiteX3" fmla="*/ 782053 w 782053"/>
              <a:gd name="connsiteY3" fmla="*/ 24063 h 25571"/>
            </a:gdLst>
            <a:ahLst/>
            <a:cxnLst>
              <a:cxn ang="0">
                <a:pos x="connsiteX0" y="connsiteY0"/>
              </a:cxn>
              <a:cxn ang="0">
                <a:pos x="connsiteX1" y="connsiteY1"/>
              </a:cxn>
              <a:cxn ang="0">
                <a:pos x="connsiteX2" y="connsiteY2"/>
              </a:cxn>
              <a:cxn ang="0">
                <a:pos x="connsiteX3" y="connsiteY3"/>
              </a:cxn>
            </a:cxnLst>
            <a:rect l="l" t="t" r="r" b="b"/>
            <a:pathLst>
              <a:path w="782053" h="25571">
                <a:moveTo>
                  <a:pt x="0" y="0"/>
                </a:moveTo>
                <a:lnTo>
                  <a:pt x="156411" y="12031"/>
                </a:lnTo>
                <a:cubicBezTo>
                  <a:pt x="188599" y="15097"/>
                  <a:pt x="220335" y="23441"/>
                  <a:pt x="252663" y="24063"/>
                </a:cubicBezTo>
                <a:cubicBezTo>
                  <a:pt x="429094" y="27456"/>
                  <a:pt x="605590" y="24063"/>
                  <a:pt x="782053" y="240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a:off x="3194452" y="1142151"/>
            <a:ext cx="177695" cy="168442"/>
          </a:xfrm>
          <a:custGeom>
            <a:avLst/>
            <a:gdLst>
              <a:gd name="connsiteX0" fmla="*/ 8777 w 177695"/>
              <a:gd name="connsiteY0" fmla="*/ 108284 h 168442"/>
              <a:gd name="connsiteX1" fmla="*/ 20808 w 177695"/>
              <a:gd name="connsiteY1" fmla="*/ 24063 h 168442"/>
              <a:gd name="connsiteX2" fmla="*/ 92998 w 177695"/>
              <a:gd name="connsiteY2" fmla="*/ 0 h 168442"/>
              <a:gd name="connsiteX3" fmla="*/ 165187 w 177695"/>
              <a:gd name="connsiteY3" fmla="*/ 12032 h 168442"/>
              <a:gd name="connsiteX4" fmla="*/ 177219 w 177695"/>
              <a:gd name="connsiteY4" fmla="*/ 48126 h 168442"/>
              <a:gd name="connsiteX5" fmla="*/ 129092 w 177695"/>
              <a:gd name="connsiteY5" fmla="*/ 168442 h 168442"/>
              <a:gd name="connsiteX6" fmla="*/ 8777 w 177695"/>
              <a:gd name="connsiteY6" fmla="*/ 108284 h 16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695" h="168442">
                <a:moveTo>
                  <a:pt x="8777" y="108284"/>
                </a:moveTo>
                <a:cubicBezTo>
                  <a:pt x="-9270" y="84221"/>
                  <a:pt x="3397" y="46448"/>
                  <a:pt x="20808" y="24063"/>
                </a:cubicBezTo>
                <a:cubicBezTo>
                  <a:pt x="36381" y="4041"/>
                  <a:pt x="92998" y="0"/>
                  <a:pt x="92998" y="0"/>
                </a:cubicBezTo>
                <a:cubicBezTo>
                  <a:pt x="117061" y="4011"/>
                  <a:pt x="144006" y="-71"/>
                  <a:pt x="165187" y="12032"/>
                </a:cubicBezTo>
                <a:cubicBezTo>
                  <a:pt x="176198" y="18324"/>
                  <a:pt x="177219" y="35444"/>
                  <a:pt x="177219" y="48126"/>
                </a:cubicBezTo>
                <a:cubicBezTo>
                  <a:pt x="177219" y="149511"/>
                  <a:pt x="185908" y="130565"/>
                  <a:pt x="129092" y="168442"/>
                </a:cubicBezTo>
                <a:cubicBezTo>
                  <a:pt x="-11243" y="155685"/>
                  <a:pt x="26824" y="132347"/>
                  <a:pt x="8777" y="108284"/>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26"/>
          <p:cNvSpPr/>
          <p:nvPr/>
        </p:nvSpPr>
        <p:spPr>
          <a:xfrm>
            <a:off x="3065059" y="1011457"/>
            <a:ext cx="454277" cy="430645"/>
          </a:xfrm>
          <a:custGeom>
            <a:avLst/>
            <a:gdLst>
              <a:gd name="connsiteX0" fmla="*/ 48213 w 565571"/>
              <a:gd name="connsiteY0" fmla="*/ 457200 h 541421"/>
              <a:gd name="connsiteX1" fmla="*/ 87 w 565571"/>
              <a:gd name="connsiteY1" fmla="*/ 360948 h 541421"/>
              <a:gd name="connsiteX2" fmla="*/ 24150 w 565571"/>
              <a:gd name="connsiteY2" fmla="*/ 156411 h 541421"/>
              <a:gd name="connsiteX3" fmla="*/ 48213 w 565571"/>
              <a:gd name="connsiteY3" fmla="*/ 120316 h 541421"/>
              <a:gd name="connsiteX4" fmla="*/ 60245 w 565571"/>
              <a:gd name="connsiteY4" fmla="*/ 84221 h 541421"/>
              <a:gd name="connsiteX5" fmla="*/ 204624 w 565571"/>
              <a:gd name="connsiteY5" fmla="*/ 12032 h 541421"/>
              <a:gd name="connsiteX6" fmla="*/ 240719 w 565571"/>
              <a:gd name="connsiteY6" fmla="*/ 0 h 541421"/>
              <a:gd name="connsiteX7" fmla="*/ 397129 w 565571"/>
              <a:gd name="connsiteY7" fmla="*/ 12032 h 541421"/>
              <a:gd name="connsiteX8" fmla="*/ 469319 w 565571"/>
              <a:gd name="connsiteY8" fmla="*/ 36095 h 541421"/>
              <a:gd name="connsiteX9" fmla="*/ 517445 w 565571"/>
              <a:gd name="connsiteY9" fmla="*/ 108285 h 541421"/>
              <a:gd name="connsiteX10" fmla="*/ 541508 w 565571"/>
              <a:gd name="connsiteY10" fmla="*/ 144379 h 541421"/>
              <a:gd name="connsiteX11" fmla="*/ 565571 w 565571"/>
              <a:gd name="connsiteY11" fmla="*/ 216569 h 541421"/>
              <a:gd name="connsiteX12" fmla="*/ 553540 w 565571"/>
              <a:gd name="connsiteY12" fmla="*/ 372979 h 541421"/>
              <a:gd name="connsiteX13" fmla="*/ 517445 w 565571"/>
              <a:gd name="connsiteY13" fmla="*/ 445169 h 541421"/>
              <a:gd name="connsiteX14" fmla="*/ 445255 w 565571"/>
              <a:gd name="connsiteY14" fmla="*/ 493295 h 541421"/>
              <a:gd name="connsiteX15" fmla="*/ 409161 w 565571"/>
              <a:gd name="connsiteY15" fmla="*/ 517358 h 541421"/>
              <a:gd name="connsiteX16" fmla="*/ 324940 w 565571"/>
              <a:gd name="connsiteY16" fmla="*/ 529390 h 541421"/>
              <a:gd name="connsiteX17" fmla="*/ 288845 w 565571"/>
              <a:gd name="connsiteY17" fmla="*/ 541421 h 541421"/>
              <a:gd name="connsiteX18" fmla="*/ 132434 w 565571"/>
              <a:gd name="connsiteY18" fmla="*/ 517358 h 541421"/>
              <a:gd name="connsiteX19" fmla="*/ 96340 w 565571"/>
              <a:gd name="connsiteY19" fmla="*/ 493295 h 541421"/>
              <a:gd name="connsiteX20" fmla="*/ 48213 w 565571"/>
              <a:gd name="connsiteY20" fmla="*/ 433137 h 541421"/>
              <a:gd name="connsiteX21" fmla="*/ 48213 w 565571"/>
              <a:gd name="connsiteY21" fmla="*/ 457200 h 54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5571" h="541421">
                <a:moveTo>
                  <a:pt x="48213" y="457200"/>
                </a:moveTo>
                <a:cubicBezTo>
                  <a:pt x="40192" y="445168"/>
                  <a:pt x="87" y="386847"/>
                  <a:pt x="87" y="360948"/>
                </a:cubicBezTo>
                <a:cubicBezTo>
                  <a:pt x="87" y="338145"/>
                  <a:pt x="-2766" y="210245"/>
                  <a:pt x="24150" y="156411"/>
                </a:cubicBezTo>
                <a:cubicBezTo>
                  <a:pt x="30617" y="143477"/>
                  <a:pt x="41746" y="133250"/>
                  <a:pt x="48213" y="120316"/>
                </a:cubicBezTo>
                <a:cubicBezTo>
                  <a:pt x="53885" y="108972"/>
                  <a:pt x="51277" y="93189"/>
                  <a:pt x="60245" y="84221"/>
                </a:cubicBezTo>
                <a:cubicBezTo>
                  <a:pt x="106893" y="37573"/>
                  <a:pt x="145910" y="31603"/>
                  <a:pt x="204624" y="12032"/>
                </a:cubicBezTo>
                <a:lnTo>
                  <a:pt x="240719" y="0"/>
                </a:lnTo>
                <a:cubicBezTo>
                  <a:pt x="292856" y="4011"/>
                  <a:pt x="345478" y="3877"/>
                  <a:pt x="397129" y="12032"/>
                </a:cubicBezTo>
                <a:cubicBezTo>
                  <a:pt x="422184" y="15988"/>
                  <a:pt x="469319" y="36095"/>
                  <a:pt x="469319" y="36095"/>
                </a:cubicBezTo>
                <a:lnTo>
                  <a:pt x="517445" y="108285"/>
                </a:lnTo>
                <a:cubicBezTo>
                  <a:pt x="525466" y="120316"/>
                  <a:pt x="536935" y="130661"/>
                  <a:pt x="541508" y="144379"/>
                </a:cubicBezTo>
                <a:lnTo>
                  <a:pt x="565571" y="216569"/>
                </a:lnTo>
                <a:cubicBezTo>
                  <a:pt x="561561" y="268706"/>
                  <a:pt x="560026" y="321092"/>
                  <a:pt x="553540" y="372979"/>
                </a:cubicBezTo>
                <a:cubicBezTo>
                  <a:pt x="550981" y="393455"/>
                  <a:pt x="532529" y="431971"/>
                  <a:pt x="517445" y="445169"/>
                </a:cubicBezTo>
                <a:cubicBezTo>
                  <a:pt x="495680" y="464213"/>
                  <a:pt x="469318" y="477253"/>
                  <a:pt x="445255" y="493295"/>
                </a:cubicBezTo>
                <a:cubicBezTo>
                  <a:pt x="433224" y="501316"/>
                  <a:pt x="423476" y="515313"/>
                  <a:pt x="409161" y="517358"/>
                </a:cubicBezTo>
                <a:lnTo>
                  <a:pt x="324940" y="529390"/>
                </a:lnTo>
                <a:cubicBezTo>
                  <a:pt x="312908" y="533400"/>
                  <a:pt x="301527" y="541421"/>
                  <a:pt x="288845" y="541421"/>
                </a:cubicBezTo>
                <a:cubicBezTo>
                  <a:pt x="261235" y="541421"/>
                  <a:pt x="173624" y="537953"/>
                  <a:pt x="132434" y="517358"/>
                </a:cubicBezTo>
                <a:cubicBezTo>
                  <a:pt x="119501" y="510891"/>
                  <a:pt x="108371" y="501316"/>
                  <a:pt x="96340" y="493295"/>
                </a:cubicBezTo>
                <a:cubicBezTo>
                  <a:pt x="80553" y="469614"/>
                  <a:pt x="71074" y="450282"/>
                  <a:pt x="48213" y="433137"/>
                </a:cubicBezTo>
                <a:cubicBezTo>
                  <a:pt x="41039" y="427757"/>
                  <a:pt x="56234" y="469232"/>
                  <a:pt x="48213" y="4572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2905063" y="879109"/>
            <a:ext cx="743899" cy="685800"/>
          </a:xfrm>
          <a:custGeom>
            <a:avLst/>
            <a:gdLst>
              <a:gd name="connsiteX0" fmla="*/ 94194 w 743899"/>
              <a:gd name="connsiteY0" fmla="*/ 601579 h 685800"/>
              <a:gd name="connsiteX1" fmla="*/ 46067 w 743899"/>
              <a:gd name="connsiteY1" fmla="*/ 541421 h 685800"/>
              <a:gd name="connsiteX2" fmla="*/ 34036 w 743899"/>
              <a:gd name="connsiteY2" fmla="*/ 180474 h 685800"/>
              <a:gd name="connsiteX3" fmla="*/ 82162 w 743899"/>
              <a:gd name="connsiteY3" fmla="*/ 84221 h 685800"/>
              <a:gd name="connsiteX4" fmla="*/ 118257 w 743899"/>
              <a:gd name="connsiteY4" fmla="*/ 72190 h 685800"/>
              <a:gd name="connsiteX5" fmla="*/ 154351 w 743899"/>
              <a:gd name="connsiteY5" fmla="*/ 48127 h 685800"/>
              <a:gd name="connsiteX6" fmla="*/ 226541 w 743899"/>
              <a:gd name="connsiteY6" fmla="*/ 24064 h 685800"/>
              <a:gd name="connsiteX7" fmla="*/ 334825 w 743899"/>
              <a:gd name="connsiteY7" fmla="*/ 0 h 685800"/>
              <a:gd name="connsiteX8" fmla="*/ 479204 w 743899"/>
              <a:gd name="connsiteY8" fmla="*/ 12032 h 685800"/>
              <a:gd name="connsiteX9" fmla="*/ 551394 w 743899"/>
              <a:gd name="connsiteY9" fmla="*/ 36095 h 685800"/>
              <a:gd name="connsiteX10" fmla="*/ 611551 w 743899"/>
              <a:gd name="connsiteY10" fmla="*/ 48127 h 685800"/>
              <a:gd name="connsiteX11" fmla="*/ 635615 w 743899"/>
              <a:gd name="connsiteY11" fmla="*/ 72190 h 685800"/>
              <a:gd name="connsiteX12" fmla="*/ 671709 w 743899"/>
              <a:gd name="connsiteY12" fmla="*/ 96253 h 685800"/>
              <a:gd name="connsiteX13" fmla="*/ 695773 w 743899"/>
              <a:gd name="connsiteY13" fmla="*/ 132348 h 685800"/>
              <a:gd name="connsiteX14" fmla="*/ 707804 w 743899"/>
              <a:gd name="connsiteY14" fmla="*/ 168443 h 685800"/>
              <a:gd name="connsiteX15" fmla="*/ 743899 w 743899"/>
              <a:gd name="connsiteY15" fmla="*/ 240632 h 685800"/>
              <a:gd name="connsiteX16" fmla="*/ 731867 w 743899"/>
              <a:gd name="connsiteY16" fmla="*/ 409074 h 685800"/>
              <a:gd name="connsiteX17" fmla="*/ 659678 w 743899"/>
              <a:gd name="connsiteY17" fmla="*/ 553453 h 685800"/>
              <a:gd name="connsiteX18" fmla="*/ 599520 w 743899"/>
              <a:gd name="connsiteY18" fmla="*/ 601579 h 685800"/>
              <a:gd name="connsiteX19" fmla="*/ 539362 w 743899"/>
              <a:gd name="connsiteY19" fmla="*/ 637674 h 685800"/>
              <a:gd name="connsiteX20" fmla="*/ 503267 w 743899"/>
              <a:gd name="connsiteY20" fmla="*/ 661737 h 685800"/>
              <a:gd name="connsiteX21" fmla="*/ 431078 w 743899"/>
              <a:gd name="connsiteY21" fmla="*/ 685800 h 685800"/>
              <a:gd name="connsiteX22" fmla="*/ 214509 w 743899"/>
              <a:gd name="connsiteY22" fmla="*/ 673769 h 685800"/>
              <a:gd name="connsiteX23" fmla="*/ 142320 w 743899"/>
              <a:gd name="connsiteY23" fmla="*/ 649706 h 685800"/>
              <a:gd name="connsiteX24" fmla="*/ 106225 w 743899"/>
              <a:gd name="connsiteY24" fmla="*/ 625643 h 685800"/>
              <a:gd name="connsiteX25" fmla="*/ 94194 w 743899"/>
              <a:gd name="connsiteY25" fmla="*/ 60157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3899" h="685800">
                <a:moveTo>
                  <a:pt x="94194" y="601579"/>
                </a:moveTo>
                <a:cubicBezTo>
                  <a:pt x="84168" y="587542"/>
                  <a:pt x="61475" y="561965"/>
                  <a:pt x="46067" y="541421"/>
                </a:cubicBezTo>
                <a:cubicBezTo>
                  <a:pt x="-37065" y="430580"/>
                  <a:pt x="13690" y="404282"/>
                  <a:pt x="34036" y="180474"/>
                </a:cubicBezTo>
                <a:cubicBezTo>
                  <a:pt x="36805" y="150020"/>
                  <a:pt x="51291" y="102743"/>
                  <a:pt x="82162" y="84221"/>
                </a:cubicBezTo>
                <a:cubicBezTo>
                  <a:pt x="93037" y="77696"/>
                  <a:pt x="106225" y="76200"/>
                  <a:pt x="118257" y="72190"/>
                </a:cubicBezTo>
                <a:cubicBezTo>
                  <a:pt x="130288" y="64169"/>
                  <a:pt x="141137" y="54000"/>
                  <a:pt x="154351" y="48127"/>
                </a:cubicBezTo>
                <a:cubicBezTo>
                  <a:pt x="177530" y="37825"/>
                  <a:pt x="202478" y="32085"/>
                  <a:pt x="226541" y="24064"/>
                </a:cubicBezTo>
                <a:cubicBezTo>
                  <a:pt x="285782" y="4317"/>
                  <a:pt x="250120" y="14118"/>
                  <a:pt x="334825" y="0"/>
                </a:cubicBezTo>
                <a:cubicBezTo>
                  <a:pt x="382951" y="4011"/>
                  <a:pt x="431568" y="4093"/>
                  <a:pt x="479204" y="12032"/>
                </a:cubicBezTo>
                <a:cubicBezTo>
                  <a:pt x="504224" y="16202"/>
                  <a:pt x="526522" y="31120"/>
                  <a:pt x="551394" y="36095"/>
                </a:cubicBezTo>
                <a:lnTo>
                  <a:pt x="611551" y="48127"/>
                </a:lnTo>
                <a:cubicBezTo>
                  <a:pt x="619572" y="56148"/>
                  <a:pt x="626757" y="65104"/>
                  <a:pt x="635615" y="72190"/>
                </a:cubicBezTo>
                <a:cubicBezTo>
                  <a:pt x="646906" y="81223"/>
                  <a:pt x="661484" y="86028"/>
                  <a:pt x="671709" y="96253"/>
                </a:cubicBezTo>
                <a:cubicBezTo>
                  <a:pt x="681934" y="106478"/>
                  <a:pt x="687752" y="120316"/>
                  <a:pt x="695773" y="132348"/>
                </a:cubicBezTo>
                <a:cubicBezTo>
                  <a:pt x="699783" y="144380"/>
                  <a:pt x="702132" y="157099"/>
                  <a:pt x="707804" y="168443"/>
                </a:cubicBezTo>
                <a:cubicBezTo>
                  <a:pt x="754454" y="261745"/>
                  <a:pt x="713654" y="149898"/>
                  <a:pt x="743899" y="240632"/>
                </a:cubicBezTo>
                <a:cubicBezTo>
                  <a:pt x="739888" y="296779"/>
                  <a:pt x="740217" y="353406"/>
                  <a:pt x="731867" y="409074"/>
                </a:cubicBezTo>
                <a:cubicBezTo>
                  <a:pt x="722226" y="473350"/>
                  <a:pt x="695004" y="500464"/>
                  <a:pt x="659678" y="553453"/>
                </a:cubicBezTo>
                <a:cubicBezTo>
                  <a:pt x="628580" y="600101"/>
                  <a:pt x="649334" y="584975"/>
                  <a:pt x="599520" y="601579"/>
                </a:cubicBezTo>
                <a:cubicBezTo>
                  <a:pt x="552520" y="648581"/>
                  <a:pt x="601836" y="606438"/>
                  <a:pt x="539362" y="637674"/>
                </a:cubicBezTo>
                <a:cubicBezTo>
                  <a:pt x="526428" y="644141"/>
                  <a:pt x="516481" y="655864"/>
                  <a:pt x="503267" y="661737"/>
                </a:cubicBezTo>
                <a:cubicBezTo>
                  <a:pt x="480088" y="672039"/>
                  <a:pt x="431078" y="685800"/>
                  <a:pt x="431078" y="685800"/>
                </a:cubicBezTo>
                <a:cubicBezTo>
                  <a:pt x="358888" y="681790"/>
                  <a:pt x="286252" y="682737"/>
                  <a:pt x="214509" y="673769"/>
                </a:cubicBezTo>
                <a:cubicBezTo>
                  <a:pt x="189340" y="670623"/>
                  <a:pt x="142320" y="649706"/>
                  <a:pt x="142320" y="649706"/>
                </a:cubicBezTo>
                <a:cubicBezTo>
                  <a:pt x="130288" y="641685"/>
                  <a:pt x="115258" y="636935"/>
                  <a:pt x="106225" y="625643"/>
                </a:cubicBezTo>
                <a:cubicBezTo>
                  <a:pt x="74305" y="585743"/>
                  <a:pt x="104220" y="615616"/>
                  <a:pt x="94194" y="60157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p:cNvSpPr/>
          <p:nvPr/>
        </p:nvSpPr>
        <p:spPr>
          <a:xfrm>
            <a:off x="3961783" y="855046"/>
            <a:ext cx="782222" cy="192506"/>
          </a:xfrm>
          <a:custGeom>
            <a:avLst/>
            <a:gdLst>
              <a:gd name="connsiteX0" fmla="*/ 0 w 782222"/>
              <a:gd name="connsiteY0" fmla="*/ 120316 h 192506"/>
              <a:gd name="connsiteX1" fmla="*/ 48126 w 782222"/>
              <a:gd name="connsiteY1" fmla="*/ 60158 h 192506"/>
              <a:gd name="connsiteX2" fmla="*/ 96253 w 782222"/>
              <a:gd name="connsiteY2" fmla="*/ 0 h 192506"/>
              <a:gd name="connsiteX3" fmla="*/ 144379 w 782222"/>
              <a:gd name="connsiteY3" fmla="*/ 12032 h 192506"/>
              <a:gd name="connsiteX4" fmla="*/ 168442 w 782222"/>
              <a:gd name="connsiteY4" fmla="*/ 84221 h 192506"/>
              <a:gd name="connsiteX5" fmla="*/ 192505 w 782222"/>
              <a:gd name="connsiteY5" fmla="*/ 120316 h 192506"/>
              <a:gd name="connsiteX6" fmla="*/ 204537 w 782222"/>
              <a:gd name="connsiteY6" fmla="*/ 156411 h 192506"/>
              <a:gd name="connsiteX7" fmla="*/ 240631 w 782222"/>
              <a:gd name="connsiteY7" fmla="*/ 168442 h 192506"/>
              <a:gd name="connsiteX8" fmla="*/ 288758 w 782222"/>
              <a:gd name="connsiteY8" fmla="*/ 60158 h 192506"/>
              <a:gd name="connsiteX9" fmla="*/ 324853 w 782222"/>
              <a:gd name="connsiteY9" fmla="*/ 36095 h 192506"/>
              <a:gd name="connsiteX10" fmla="*/ 385010 w 782222"/>
              <a:gd name="connsiteY10" fmla="*/ 48127 h 192506"/>
              <a:gd name="connsiteX11" fmla="*/ 433137 w 782222"/>
              <a:gd name="connsiteY11" fmla="*/ 108284 h 192506"/>
              <a:gd name="connsiteX12" fmla="*/ 457200 w 782222"/>
              <a:gd name="connsiteY12" fmla="*/ 132348 h 192506"/>
              <a:gd name="connsiteX13" fmla="*/ 505326 w 782222"/>
              <a:gd name="connsiteY13" fmla="*/ 192506 h 192506"/>
              <a:gd name="connsiteX14" fmla="*/ 529389 w 782222"/>
              <a:gd name="connsiteY14" fmla="*/ 144379 h 192506"/>
              <a:gd name="connsiteX15" fmla="*/ 541421 w 782222"/>
              <a:gd name="connsiteY15" fmla="*/ 108284 h 192506"/>
              <a:gd name="connsiteX16" fmla="*/ 613610 w 782222"/>
              <a:gd name="connsiteY16" fmla="*/ 72190 h 192506"/>
              <a:gd name="connsiteX17" fmla="*/ 637674 w 782222"/>
              <a:gd name="connsiteY17" fmla="*/ 48127 h 192506"/>
              <a:gd name="connsiteX18" fmla="*/ 733926 w 782222"/>
              <a:gd name="connsiteY18" fmla="*/ 72190 h 192506"/>
              <a:gd name="connsiteX19" fmla="*/ 770021 w 782222"/>
              <a:gd name="connsiteY19" fmla="*/ 132348 h 192506"/>
              <a:gd name="connsiteX20" fmla="*/ 782053 w 782222"/>
              <a:gd name="connsiteY20" fmla="*/ 192506 h 19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222" h="192506">
                <a:moveTo>
                  <a:pt x="0" y="120316"/>
                </a:moveTo>
                <a:cubicBezTo>
                  <a:pt x="16042" y="100263"/>
                  <a:pt x="32718" y="80702"/>
                  <a:pt x="48126" y="60158"/>
                </a:cubicBezTo>
                <a:cubicBezTo>
                  <a:pt x="93657" y="-551"/>
                  <a:pt x="50059" y="46192"/>
                  <a:pt x="96253" y="0"/>
                </a:cubicBezTo>
                <a:cubicBezTo>
                  <a:pt x="112295" y="4011"/>
                  <a:pt x="133618" y="-523"/>
                  <a:pt x="144379" y="12032"/>
                </a:cubicBezTo>
                <a:cubicBezTo>
                  <a:pt x="160886" y="31290"/>
                  <a:pt x="154372" y="63116"/>
                  <a:pt x="168442" y="84221"/>
                </a:cubicBezTo>
                <a:cubicBezTo>
                  <a:pt x="176463" y="96253"/>
                  <a:pt x="186038" y="107382"/>
                  <a:pt x="192505" y="120316"/>
                </a:cubicBezTo>
                <a:cubicBezTo>
                  <a:pt x="198177" y="131660"/>
                  <a:pt x="195569" y="147443"/>
                  <a:pt x="204537" y="156411"/>
                </a:cubicBezTo>
                <a:cubicBezTo>
                  <a:pt x="213505" y="165379"/>
                  <a:pt x="228600" y="164432"/>
                  <a:pt x="240631" y="168442"/>
                </a:cubicBezTo>
                <a:cubicBezTo>
                  <a:pt x="252544" y="132705"/>
                  <a:pt x="260159" y="88757"/>
                  <a:pt x="288758" y="60158"/>
                </a:cubicBezTo>
                <a:cubicBezTo>
                  <a:pt x="298983" y="49933"/>
                  <a:pt x="312821" y="44116"/>
                  <a:pt x="324853" y="36095"/>
                </a:cubicBezTo>
                <a:cubicBezTo>
                  <a:pt x="344905" y="40106"/>
                  <a:pt x="366214" y="40071"/>
                  <a:pt x="385010" y="48127"/>
                </a:cubicBezTo>
                <a:cubicBezTo>
                  <a:pt x="402694" y="55706"/>
                  <a:pt x="423948" y="96797"/>
                  <a:pt x="433137" y="108284"/>
                </a:cubicBezTo>
                <a:cubicBezTo>
                  <a:pt x="440223" y="117142"/>
                  <a:pt x="450114" y="123490"/>
                  <a:pt x="457200" y="132348"/>
                </a:cubicBezTo>
                <a:cubicBezTo>
                  <a:pt x="517911" y="208237"/>
                  <a:pt x="447225" y="134403"/>
                  <a:pt x="505326" y="192506"/>
                </a:cubicBezTo>
                <a:cubicBezTo>
                  <a:pt x="513347" y="176464"/>
                  <a:pt x="522324" y="160865"/>
                  <a:pt x="529389" y="144379"/>
                </a:cubicBezTo>
                <a:cubicBezTo>
                  <a:pt x="534385" y="132722"/>
                  <a:pt x="533498" y="118187"/>
                  <a:pt x="541421" y="108284"/>
                </a:cubicBezTo>
                <a:cubicBezTo>
                  <a:pt x="558384" y="87081"/>
                  <a:pt x="589832" y="80116"/>
                  <a:pt x="613610" y="72190"/>
                </a:cubicBezTo>
                <a:cubicBezTo>
                  <a:pt x="621631" y="64169"/>
                  <a:pt x="626444" y="49731"/>
                  <a:pt x="637674" y="48127"/>
                </a:cubicBezTo>
                <a:cubicBezTo>
                  <a:pt x="658002" y="45223"/>
                  <a:pt x="710845" y="64496"/>
                  <a:pt x="733926" y="72190"/>
                </a:cubicBezTo>
                <a:cubicBezTo>
                  <a:pt x="768010" y="174437"/>
                  <a:pt x="720475" y="49771"/>
                  <a:pt x="770021" y="132348"/>
                </a:cubicBezTo>
                <a:cubicBezTo>
                  <a:pt x="784590" y="156629"/>
                  <a:pt x="782053" y="168044"/>
                  <a:pt x="782053" y="1925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30"/>
          <p:cNvSpPr/>
          <p:nvPr/>
        </p:nvSpPr>
        <p:spPr>
          <a:xfrm>
            <a:off x="3975942" y="1017472"/>
            <a:ext cx="782222" cy="192506"/>
          </a:xfrm>
          <a:custGeom>
            <a:avLst/>
            <a:gdLst>
              <a:gd name="connsiteX0" fmla="*/ 0 w 782222"/>
              <a:gd name="connsiteY0" fmla="*/ 120316 h 192506"/>
              <a:gd name="connsiteX1" fmla="*/ 48126 w 782222"/>
              <a:gd name="connsiteY1" fmla="*/ 60158 h 192506"/>
              <a:gd name="connsiteX2" fmla="*/ 96253 w 782222"/>
              <a:gd name="connsiteY2" fmla="*/ 0 h 192506"/>
              <a:gd name="connsiteX3" fmla="*/ 144379 w 782222"/>
              <a:gd name="connsiteY3" fmla="*/ 12032 h 192506"/>
              <a:gd name="connsiteX4" fmla="*/ 168442 w 782222"/>
              <a:gd name="connsiteY4" fmla="*/ 84221 h 192506"/>
              <a:gd name="connsiteX5" fmla="*/ 192505 w 782222"/>
              <a:gd name="connsiteY5" fmla="*/ 120316 h 192506"/>
              <a:gd name="connsiteX6" fmla="*/ 204537 w 782222"/>
              <a:gd name="connsiteY6" fmla="*/ 156411 h 192506"/>
              <a:gd name="connsiteX7" fmla="*/ 240631 w 782222"/>
              <a:gd name="connsiteY7" fmla="*/ 168442 h 192506"/>
              <a:gd name="connsiteX8" fmla="*/ 288758 w 782222"/>
              <a:gd name="connsiteY8" fmla="*/ 60158 h 192506"/>
              <a:gd name="connsiteX9" fmla="*/ 324853 w 782222"/>
              <a:gd name="connsiteY9" fmla="*/ 36095 h 192506"/>
              <a:gd name="connsiteX10" fmla="*/ 385010 w 782222"/>
              <a:gd name="connsiteY10" fmla="*/ 48127 h 192506"/>
              <a:gd name="connsiteX11" fmla="*/ 433137 w 782222"/>
              <a:gd name="connsiteY11" fmla="*/ 108284 h 192506"/>
              <a:gd name="connsiteX12" fmla="*/ 457200 w 782222"/>
              <a:gd name="connsiteY12" fmla="*/ 132348 h 192506"/>
              <a:gd name="connsiteX13" fmla="*/ 505326 w 782222"/>
              <a:gd name="connsiteY13" fmla="*/ 192506 h 192506"/>
              <a:gd name="connsiteX14" fmla="*/ 529389 w 782222"/>
              <a:gd name="connsiteY14" fmla="*/ 144379 h 192506"/>
              <a:gd name="connsiteX15" fmla="*/ 541421 w 782222"/>
              <a:gd name="connsiteY15" fmla="*/ 108284 h 192506"/>
              <a:gd name="connsiteX16" fmla="*/ 613610 w 782222"/>
              <a:gd name="connsiteY16" fmla="*/ 72190 h 192506"/>
              <a:gd name="connsiteX17" fmla="*/ 637674 w 782222"/>
              <a:gd name="connsiteY17" fmla="*/ 48127 h 192506"/>
              <a:gd name="connsiteX18" fmla="*/ 733926 w 782222"/>
              <a:gd name="connsiteY18" fmla="*/ 72190 h 192506"/>
              <a:gd name="connsiteX19" fmla="*/ 770021 w 782222"/>
              <a:gd name="connsiteY19" fmla="*/ 132348 h 192506"/>
              <a:gd name="connsiteX20" fmla="*/ 782053 w 782222"/>
              <a:gd name="connsiteY20" fmla="*/ 192506 h 19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222" h="192506">
                <a:moveTo>
                  <a:pt x="0" y="120316"/>
                </a:moveTo>
                <a:cubicBezTo>
                  <a:pt x="16042" y="100263"/>
                  <a:pt x="32718" y="80702"/>
                  <a:pt x="48126" y="60158"/>
                </a:cubicBezTo>
                <a:cubicBezTo>
                  <a:pt x="93657" y="-551"/>
                  <a:pt x="50059" y="46192"/>
                  <a:pt x="96253" y="0"/>
                </a:cubicBezTo>
                <a:cubicBezTo>
                  <a:pt x="112295" y="4011"/>
                  <a:pt x="133618" y="-523"/>
                  <a:pt x="144379" y="12032"/>
                </a:cubicBezTo>
                <a:cubicBezTo>
                  <a:pt x="160886" y="31290"/>
                  <a:pt x="154372" y="63116"/>
                  <a:pt x="168442" y="84221"/>
                </a:cubicBezTo>
                <a:cubicBezTo>
                  <a:pt x="176463" y="96253"/>
                  <a:pt x="186038" y="107382"/>
                  <a:pt x="192505" y="120316"/>
                </a:cubicBezTo>
                <a:cubicBezTo>
                  <a:pt x="198177" y="131660"/>
                  <a:pt x="195569" y="147443"/>
                  <a:pt x="204537" y="156411"/>
                </a:cubicBezTo>
                <a:cubicBezTo>
                  <a:pt x="213505" y="165379"/>
                  <a:pt x="228600" y="164432"/>
                  <a:pt x="240631" y="168442"/>
                </a:cubicBezTo>
                <a:cubicBezTo>
                  <a:pt x="252544" y="132705"/>
                  <a:pt x="260159" y="88757"/>
                  <a:pt x="288758" y="60158"/>
                </a:cubicBezTo>
                <a:cubicBezTo>
                  <a:pt x="298983" y="49933"/>
                  <a:pt x="312821" y="44116"/>
                  <a:pt x="324853" y="36095"/>
                </a:cubicBezTo>
                <a:cubicBezTo>
                  <a:pt x="344905" y="40106"/>
                  <a:pt x="366214" y="40071"/>
                  <a:pt x="385010" y="48127"/>
                </a:cubicBezTo>
                <a:cubicBezTo>
                  <a:pt x="402694" y="55706"/>
                  <a:pt x="423948" y="96797"/>
                  <a:pt x="433137" y="108284"/>
                </a:cubicBezTo>
                <a:cubicBezTo>
                  <a:pt x="440223" y="117142"/>
                  <a:pt x="450114" y="123490"/>
                  <a:pt x="457200" y="132348"/>
                </a:cubicBezTo>
                <a:cubicBezTo>
                  <a:pt x="517911" y="208237"/>
                  <a:pt x="447225" y="134403"/>
                  <a:pt x="505326" y="192506"/>
                </a:cubicBezTo>
                <a:cubicBezTo>
                  <a:pt x="513347" y="176464"/>
                  <a:pt x="522324" y="160865"/>
                  <a:pt x="529389" y="144379"/>
                </a:cubicBezTo>
                <a:cubicBezTo>
                  <a:pt x="534385" y="132722"/>
                  <a:pt x="533498" y="118187"/>
                  <a:pt x="541421" y="108284"/>
                </a:cubicBezTo>
                <a:cubicBezTo>
                  <a:pt x="558384" y="87081"/>
                  <a:pt x="589832" y="80116"/>
                  <a:pt x="613610" y="72190"/>
                </a:cubicBezTo>
                <a:cubicBezTo>
                  <a:pt x="621631" y="64169"/>
                  <a:pt x="626444" y="49731"/>
                  <a:pt x="637674" y="48127"/>
                </a:cubicBezTo>
                <a:cubicBezTo>
                  <a:pt x="658002" y="45223"/>
                  <a:pt x="710845" y="64496"/>
                  <a:pt x="733926" y="72190"/>
                </a:cubicBezTo>
                <a:cubicBezTo>
                  <a:pt x="768010" y="174437"/>
                  <a:pt x="720475" y="49771"/>
                  <a:pt x="770021" y="132348"/>
                </a:cubicBezTo>
                <a:cubicBezTo>
                  <a:pt x="784590" y="156629"/>
                  <a:pt x="782053" y="168044"/>
                  <a:pt x="782053" y="1925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31"/>
          <p:cNvSpPr/>
          <p:nvPr/>
        </p:nvSpPr>
        <p:spPr>
          <a:xfrm>
            <a:off x="3961783" y="1177087"/>
            <a:ext cx="782222" cy="192506"/>
          </a:xfrm>
          <a:custGeom>
            <a:avLst/>
            <a:gdLst>
              <a:gd name="connsiteX0" fmla="*/ 0 w 782222"/>
              <a:gd name="connsiteY0" fmla="*/ 120316 h 192506"/>
              <a:gd name="connsiteX1" fmla="*/ 48126 w 782222"/>
              <a:gd name="connsiteY1" fmla="*/ 60158 h 192506"/>
              <a:gd name="connsiteX2" fmla="*/ 96253 w 782222"/>
              <a:gd name="connsiteY2" fmla="*/ 0 h 192506"/>
              <a:gd name="connsiteX3" fmla="*/ 144379 w 782222"/>
              <a:gd name="connsiteY3" fmla="*/ 12032 h 192506"/>
              <a:gd name="connsiteX4" fmla="*/ 168442 w 782222"/>
              <a:gd name="connsiteY4" fmla="*/ 84221 h 192506"/>
              <a:gd name="connsiteX5" fmla="*/ 192505 w 782222"/>
              <a:gd name="connsiteY5" fmla="*/ 120316 h 192506"/>
              <a:gd name="connsiteX6" fmla="*/ 204537 w 782222"/>
              <a:gd name="connsiteY6" fmla="*/ 156411 h 192506"/>
              <a:gd name="connsiteX7" fmla="*/ 240631 w 782222"/>
              <a:gd name="connsiteY7" fmla="*/ 168442 h 192506"/>
              <a:gd name="connsiteX8" fmla="*/ 288758 w 782222"/>
              <a:gd name="connsiteY8" fmla="*/ 60158 h 192506"/>
              <a:gd name="connsiteX9" fmla="*/ 324853 w 782222"/>
              <a:gd name="connsiteY9" fmla="*/ 36095 h 192506"/>
              <a:gd name="connsiteX10" fmla="*/ 385010 w 782222"/>
              <a:gd name="connsiteY10" fmla="*/ 48127 h 192506"/>
              <a:gd name="connsiteX11" fmla="*/ 433137 w 782222"/>
              <a:gd name="connsiteY11" fmla="*/ 108284 h 192506"/>
              <a:gd name="connsiteX12" fmla="*/ 457200 w 782222"/>
              <a:gd name="connsiteY12" fmla="*/ 132348 h 192506"/>
              <a:gd name="connsiteX13" fmla="*/ 505326 w 782222"/>
              <a:gd name="connsiteY13" fmla="*/ 192506 h 192506"/>
              <a:gd name="connsiteX14" fmla="*/ 529389 w 782222"/>
              <a:gd name="connsiteY14" fmla="*/ 144379 h 192506"/>
              <a:gd name="connsiteX15" fmla="*/ 541421 w 782222"/>
              <a:gd name="connsiteY15" fmla="*/ 108284 h 192506"/>
              <a:gd name="connsiteX16" fmla="*/ 613610 w 782222"/>
              <a:gd name="connsiteY16" fmla="*/ 72190 h 192506"/>
              <a:gd name="connsiteX17" fmla="*/ 637674 w 782222"/>
              <a:gd name="connsiteY17" fmla="*/ 48127 h 192506"/>
              <a:gd name="connsiteX18" fmla="*/ 733926 w 782222"/>
              <a:gd name="connsiteY18" fmla="*/ 72190 h 192506"/>
              <a:gd name="connsiteX19" fmla="*/ 770021 w 782222"/>
              <a:gd name="connsiteY19" fmla="*/ 132348 h 192506"/>
              <a:gd name="connsiteX20" fmla="*/ 782053 w 782222"/>
              <a:gd name="connsiteY20" fmla="*/ 192506 h 19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222" h="192506">
                <a:moveTo>
                  <a:pt x="0" y="120316"/>
                </a:moveTo>
                <a:cubicBezTo>
                  <a:pt x="16042" y="100263"/>
                  <a:pt x="32718" y="80702"/>
                  <a:pt x="48126" y="60158"/>
                </a:cubicBezTo>
                <a:cubicBezTo>
                  <a:pt x="93657" y="-551"/>
                  <a:pt x="50059" y="46192"/>
                  <a:pt x="96253" y="0"/>
                </a:cubicBezTo>
                <a:cubicBezTo>
                  <a:pt x="112295" y="4011"/>
                  <a:pt x="133618" y="-523"/>
                  <a:pt x="144379" y="12032"/>
                </a:cubicBezTo>
                <a:cubicBezTo>
                  <a:pt x="160886" y="31290"/>
                  <a:pt x="154372" y="63116"/>
                  <a:pt x="168442" y="84221"/>
                </a:cubicBezTo>
                <a:cubicBezTo>
                  <a:pt x="176463" y="96253"/>
                  <a:pt x="186038" y="107382"/>
                  <a:pt x="192505" y="120316"/>
                </a:cubicBezTo>
                <a:cubicBezTo>
                  <a:pt x="198177" y="131660"/>
                  <a:pt x="195569" y="147443"/>
                  <a:pt x="204537" y="156411"/>
                </a:cubicBezTo>
                <a:cubicBezTo>
                  <a:pt x="213505" y="165379"/>
                  <a:pt x="228600" y="164432"/>
                  <a:pt x="240631" y="168442"/>
                </a:cubicBezTo>
                <a:cubicBezTo>
                  <a:pt x="252544" y="132705"/>
                  <a:pt x="260159" y="88757"/>
                  <a:pt x="288758" y="60158"/>
                </a:cubicBezTo>
                <a:cubicBezTo>
                  <a:pt x="298983" y="49933"/>
                  <a:pt x="312821" y="44116"/>
                  <a:pt x="324853" y="36095"/>
                </a:cubicBezTo>
                <a:cubicBezTo>
                  <a:pt x="344905" y="40106"/>
                  <a:pt x="366214" y="40071"/>
                  <a:pt x="385010" y="48127"/>
                </a:cubicBezTo>
                <a:cubicBezTo>
                  <a:pt x="402694" y="55706"/>
                  <a:pt x="423948" y="96797"/>
                  <a:pt x="433137" y="108284"/>
                </a:cubicBezTo>
                <a:cubicBezTo>
                  <a:pt x="440223" y="117142"/>
                  <a:pt x="450114" y="123490"/>
                  <a:pt x="457200" y="132348"/>
                </a:cubicBezTo>
                <a:cubicBezTo>
                  <a:pt x="517911" y="208237"/>
                  <a:pt x="447225" y="134403"/>
                  <a:pt x="505326" y="192506"/>
                </a:cubicBezTo>
                <a:cubicBezTo>
                  <a:pt x="513347" y="176464"/>
                  <a:pt x="522324" y="160865"/>
                  <a:pt x="529389" y="144379"/>
                </a:cubicBezTo>
                <a:cubicBezTo>
                  <a:pt x="534385" y="132722"/>
                  <a:pt x="533498" y="118187"/>
                  <a:pt x="541421" y="108284"/>
                </a:cubicBezTo>
                <a:cubicBezTo>
                  <a:pt x="558384" y="87081"/>
                  <a:pt x="589832" y="80116"/>
                  <a:pt x="613610" y="72190"/>
                </a:cubicBezTo>
                <a:cubicBezTo>
                  <a:pt x="621631" y="64169"/>
                  <a:pt x="626444" y="49731"/>
                  <a:pt x="637674" y="48127"/>
                </a:cubicBezTo>
                <a:cubicBezTo>
                  <a:pt x="658002" y="45223"/>
                  <a:pt x="710845" y="64496"/>
                  <a:pt x="733926" y="72190"/>
                </a:cubicBezTo>
                <a:cubicBezTo>
                  <a:pt x="768010" y="174437"/>
                  <a:pt x="720475" y="49771"/>
                  <a:pt x="770021" y="132348"/>
                </a:cubicBezTo>
                <a:cubicBezTo>
                  <a:pt x="784590" y="156629"/>
                  <a:pt x="782053" y="168044"/>
                  <a:pt x="782053" y="1925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3960604" y="1339513"/>
            <a:ext cx="782222" cy="192506"/>
          </a:xfrm>
          <a:custGeom>
            <a:avLst/>
            <a:gdLst>
              <a:gd name="connsiteX0" fmla="*/ 0 w 782222"/>
              <a:gd name="connsiteY0" fmla="*/ 120316 h 192506"/>
              <a:gd name="connsiteX1" fmla="*/ 48126 w 782222"/>
              <a:gd name="connsiteY1" fmla="*/ 60158 h 192506"/>
              <a:gd name="connsiteX2" fmla="*/ 96253 w 782222"/>
              <a:gd name="connsiteY2" fmla="*/ 0 h 192506"/>
              <a:gd name="connsiteX3" fmla="*/ 144379 w 782222"/>
              <a:gd name="connsiteY3" fmla="*/ 12032 h 192506"/>
              <a:gd name="connsiteX4" fmla="*/ 168442 w 782222"/>
              <a:gd name="connsiteY4" fmla="*/ 84221 h 192506"/>
              <a:gd name="connsiteX5" fmla="*/ 192505 w 782222"/>
              <a:gd name="connsiteY5" fmla="*/ 120316 h 192506"/>
              <a:gd name="connsiteX6" fmla="*/ 204537 w 782222"/>
              <a:gd name="connsiteY6" fmla="*/ 156411 h 192506"/>
              <a:gd name="connsiteX7" fmla="*/ 240631 w 782222"/>
              <a:gd name="connsiteY7" fmla="*/ 168442 h 192506"/>
              <a:gd name="connsiteX8" fmla="*/ 288758 w 782222"/>
              <a:gd name="connsiteY8" fmla="*/ 60158 h 192506"/>
              <a:gd name="connsiteX9" fmla="*/ 324853 w 782222"/>
              <a:gd name="connsiteY9" fmla="*/ 36095 h 192506"/>
              <a:gd name="connsiteX10" fmla="*/ 385010 w 782222"/>
              <a:gd name="connsiteY10" fmla="*/ 48127 h 192506"/>
              <a:gd name="connsiteX11" fmla="*/ 433137 w 782222"/>
              <a:gd name="connsiteY11" fmla="*/ 108284 h 192506"/>
              <a:gd name="connsiteX12" fmla="*/ 457200 w 782222"/>
              <a:gd name="connsiteY12" fmla="*/ 132348 h 192506"/>
              <a:gd name="connsiteX13" fmla="*/ 505326 w 782222"/>
              <a:gd name="connsiteY13" fmla="*/ 192506 h 192506"/>
              <a:gd name="connsiteX14" fmla="*/ 529389 w 782222"/>
              <a:gd name="connsiteY14" fmla="*/ 144379 h 192506"/>
              <a:gd name="connsiteX15" fmla="*/ 541421 w 782222"/>
              <a:gd name="connsiteY15" fmla="*/ 108284 h 192506"/>
              <a:gd name="connsiteX16" fmla="*/ 613610 w 782222"/>
              <a:gd name="connsiteY16" fmla="*/ 72190 h 192506"/>
              <a:gd name="connsiteX17" fmla="*/ 637674 w 782222"/>
              <a:gd name="connsiteY17" fmla="*/ 48127 h 192506"/>
              <a:gd name="connsiteX18" fmla="*/ 733926 w 782222"/>
              <a:gd name="connsiteY18" fmla="*/ 72190 h 192506"/>
              <a:gd name="connsiteX19" fmla="*/ 770021 w 782222"/>
              <a:gd name="connsiteY19" fmla="*/ 132348 h 192506"/>
              <a:gd name="connsiteX20" fmla="*/ 782053 w 782222"/>
              <a:gd name="connsiteY20" fmla="*/ 192506 h 19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222" h="192506">
                <a:moveTo>
                  <a:pt x="0" y="120316"/>
                </a:moveTo>
                <a:cubicBezTo>
                  <a:pt x="16042" y="100263"/>
                  <a:pt x="32718" y="80702"/>
                  <a:pt x="48126" y="60158"/>
                </a:cubicBezTo>
                <a:cubicBezTo>
                  <a:pt x="93657" y="-551"/>
                  <a:pt x="50059" y="46192"/>
                  <a:pt x="96253" y="0"/>
                </a:cubicBezTo>
                <a:cubicBezTo>
                  <a:pt x="112295" y="4011"/>
                  <a:pt x="133618" y="-523"/>
                  <a:pt x="144379" y="12032"/>
                </a:cubicBezTo>
                <a:cubicBezTo>
                  <a:pt x="160886" y="31290"/>
                  <a:pt x="154372" y="63116"/>
                  <a:pt x="168442" y="84221"/>
                </a:cubicBezTo>
                <a:cubicBezTo>
                  <a:pt x="176463" y="96253"/>
                  <a:pt x="186038" y="107382"/>
                  <a:pt x="192505" y="120316"/>
                </a:cubicBezTo>
                <a:cubicBezTo>
                  <a:pt x="198177" y="131660"/>
                  <a:pt x="195569" y="147443"/>
                  <a:pt x="204537" y="156411"/>
                </a:cubicBezTo>
                <a:cubicBezTo>
                  <a:pt x="213505" y="165379"/>
                  <a:pt x="228600" y="164432"/>
                  <a:pt x="240631" y="168442"/>
                </a:cubicBezTo>
                <a:cubicBezTo>
                  <a:pt x="252544" y="132705"/>
                  <a:pt x="260159" y="88757"/>
                  <a:pt x="288758" y="60158"/>
                </a:cubicBezTo>
                <a:cubicBezTo>
                  <a:pt x="298983" y="49933"/>
                  <a:pt x="312821" y="44116"/>
                  <a:pt x="324853" y="36095"/>
                </a:cubicBezTo>
                <a:cubicBezTo>
                  <a:pt x="344905" y="40106"/>
                  <a:pt x="366214" y="40071"/>
                  <a:pt x="385010" y="48127"/>
                </a:cubicBezTo>
                <a:cubicBezTo>
                  <a:pt x="402694" y="55706"/>
                  <a:pt x="423948" y="96797"/>
                  <a:pt x="433137" y="108284"/>
                </a:cubicBezTo>
                <a:cubicBezTo>
                  <a:pt x="440223" y="117142"/>
                  <a:pt x="450114" y="123490"/>
                  <a:pt x="457200" y="132348"/>
                </a:cubicBezTo>
                <a:cubicBezTo>
                  <a:pt x="517911" y="208237"/>
                  <a:pt x="447225" y="134403"/>
                  <a:pt x="505326" y="192506"/>
                </a:cubicBezTo>
                <a:cubicBezTo>
                  <a:pt x="513347" y="176464"/>
                  <a:pt x="522324" y="160865"/>
                  <a:pt x="529389" y="144379"/>
                </a:cubicBezTo>
                <a:cubicBezTo>
                  <a:pt x="534385" y="132722"/>
                  <a:pt x="533498" y="118187"/>
                  <a:pt x="541421" y="108284"/>
                </a:cubicBezTo>
                <a:cubicBezTo>
                  <a:pt x="558384" y="87081"/>
                  <a:pt x="589832" y="80116"/>
                  <a:pt x="613610" y="72190"/>
                </a:cubicBezTo>
                <a:cubicBezTo>
                  <a:pt x="621631" y="64169"/>
                  <a:pt x="626444" y="49731"/>
                  <a:pt x="637674" y="48127"/>
                </a:cubicBezTo>
                <a:cubicBezTo>
                  <a:pt x="658002" y="45223"/>
                  <a:pt x="710845" y="64496"/>
                  <a:pt x="733926" y="72190"/>
                </a:cubicBezTo>
                <a:cubicBezTo>
                  <a:pt x="768010" y="174437"/>
                  <a:pt x="720475" y="49771"/>
                  <a:pt x="770021" y="132348"/>
                </a:cubicBezTo>
                <a:cubicBezTo>
                  <a:pt x="784590" y="156629"/>
                  <a:pt x="782053" y="168044"/>
                  <a:pt x="782053" y="1925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a:off x="5381509" y="1106071"/>
            <a:ext cx="205123" cy="410712"/>
          </a:xfrm>
          <a:custGeom>
            <a:avLst/>
            <a:gdLst>
              <a:gd name="connsiteX0" fmla="*/ 36095 w 205123"/>
              <a:gd name="connsiteY0" fmla="*/ 410712 h 410712"/>
              <a:gd name="connsiteX1" fmla="*/ 24063 w 205123"/>
              <a:gd name="connsiteY1" fmla="*/ 350554 h 410712"/>
              <a:gd name="connsiteX2" fmla="*/ 0 w 205123"/>
              <a:gd name="connsiteY2" fmla="*/ 278365 h 410712"/>
              <a:gd name="connsiteX3" fmla="*/ 12032 w 205123"/>
              <a:gd name="connsiteY3" fmla="*/ 37733 h 410712"/>
              <a:gd name="connsiteX4" fmla="*/ 24063 w 205123"/>
              <a:gd name="connsiteY4" fmla="*/ 1638 h 410712"/>
              <a:gd name="connsiteX5" fmla="*/ 84221 w 205123"/>
              <a:gd name="connsiteY5" fmla="*/ 13670 h 410712"/>
              <a:gd name="connsiteX6" fmla="*/ 132348 w 205123"/>
              <a:gd name="connsiteY6" fmla="*/ 73828 h 410712"/>
              <a:gd name="connsiteX7" fmla="*/ 156411 w 205123"/>
              <a:gd name="connsiteY7" fmla="*/ 170081 h 410712"/>
              <a:gd name="connsiteX8" fmla="*/ 168442 w 205123"/>
              <a:gd name="connsiteY8" fmla="*/ 266333 h 410712"/>
              <a:gd name="connsiteX9" fmla="*/ 204537 w 205123"/>
              <a:gd name="connsiteY9" fmla="*/ 386649 h 410712"/>
              <a:gd name="connsiteX10" fmla="*/ 204537 w 205123"/>
              <a:gd name="connsiteY10" fmla="*/ 410712 h 41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123" h="410712">
                <a:moveTo>
                  <a:pt x="36095" y="410712"/>
                </a:moveTo>
                <a:cubicBezTo>
                  <a:pt x="32084" y="390659"/>
                  <a:pt x="29444" y="370283"/>
                  <a:pt x="24063" y="350554"/>
                </a:cubicBezTo>
                <a:cubicBezTo>
                  <a:pt x="17389" y="326083"/>
                  <a:pt x="0" y="278365"/>
                  <a:pt x="0" y="278365"/>
                </a:cubicBezTo>
                <a:cubicBezTo>
                  <a:pt x="4011" y="198154"/>
                  <a:pt x="5075" y="117742"/>
                  <a:pt x="12032" y="37733"/>
                </a:cubicBezTo>
                <a:cubicBezTo>
                  <a:pt x="13131" y="25098"/>
                  <a:pt x="12031" y="5649"/>
                  <a:pt x="24063" y="1638"/>
                </a:cubicBezTo>
                <a:cubicBezTo>
                  <a:pt x="43463" y="-4829"/>
                  <a:pt x="64168" y="9659"/>
                  <a:pt x="84221" y="13670"/>
                </a:cubicBezTo>
                <a:cubicBezTo>
                  <a:pt x="126661" y="41963"/>
                  <a:pt x="119434" y="26475"/>
                  <a:pt x="132348" y="73828"/>
                </a:cubicBezTo>
                <a:cubicBezTo>
                  <a:pt x="141050" y="105734"/>
                  <a:pt x="156411" y="170081"/>
                  <a:pt x="156411" y="170081"/>
                </a:cubicBezTo>
                <a:cubicBezTo>
                  <a:pt x="160421" y="202165"/>
                  <a:pt x="161667" y="234717"/>
                  <a:pt x="168442" y="266333"/>
                </a:cubicBezTo>
                <a:cubicBezTo>
                  <a:pt x="192510" y="378654"/>
                  <a:pt x="189758" y="297980"/>
                  <a:pt x="204537" y="386649"/>
                </a:cubicBezTo>
                <a:cubicBezTo>
                  <a:pt x="205856" y="394561"/>
                  <a:pt x="204537" y="402691"/>
                  <a:pt x="204537" y="41071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34"/>
          <p:cNvSpPr/>
          <p:nvPr/>
        </p:nvSpPr>
        <p:spPr>
          <a:xfrm>
            <a:off x="5237130" y="987394"/>
            <a:ext cx="517390" cy="589547"/>
          </a:xfrm>
          <a:custGeom>
            <a:avLst/>
            <a:gdLst>
              <a:gd name="connsiteX0" fmla="*/ 24063 w 517390"/>
              <a:gd name="connsiteY0" fmla="*/ 589547 h 589547"/>
              <a:gd name="connsiteX1" fmla="*/ 12032 w 517390"/>
              <a:gd name="connsiteY1" fmla="*/ 433136 h 589547"/>
              <a:gd name="connsiteX2" fmla="*/ 0 w 517390"/>
              <a:gd name="connsiteY2" fmla="*/ 360947 h 589547"/>
              <a:gd name="connsiteX3" fmla="*/ 12032 w 517390"/>
              <a:gd name="connsiteY3" fmla="*/ 120315 h 589547"/>
              <a:gd name="connsiteX4" fmla="*/ 48127 w 517390"/>
              <a:gd name="connsiteY4" fmla="*/ 60158 h 589547"/>
              <a:gd name="connsiteX5" fmla="*/ 84221 w 517390"/>
              <a:gd name="connsiteY5" fmla="*/ 36094 h 589547"/>
              <a:gd name="connsiteX6" fmla="*/ 156411 w 517390"/>
              <a:gd name="connsiteY6" fmla="*/ 12031 h 589547"/>
              <a:gd name="connsiteX7" fmla="*/ 192506 w 517390"/>
              <a:gd name="connsiteY7" fmla="*/ 0 h 589547"/>
              <a:gd name="connsiteX8" fmla="*/ 276727 w 517390"/>
              <a:gd name="connsiteY8" fmla="*/ 12031 h 589547"/>
              <a:gd name="connsiteX9" fmla="*/ 312821 w 517390"/>
              <a:gd name="connsiteY9" fmla="*/ 24063 h 589547"/>
              <a:gd name="connsiteX10" fmla="*/ 336884 w 517390"/>
              <a:gd name="connsiteY10" fmla="*/ 60158 h 589547"/>
              <a:gd name="connsiteX11" fmla="*/ 385011 w 517390"/>
              <a:gd name="connsiteY11" fmla="*/ 120315 h 589547"/>
              <a:gd name="connsiteX12" fmla="*/ 421106 w 517390"/>
              <a:gd name="connsiteY12" fmla="*/ 180473 h 589547"/>
              <a:gd name="connsiteX13" fmla="*/ 445169 w 517390"/>
              <a:gd name="connsiteY13" fmla="*/ 264694 h 589547"/>
              <a:gd name="connsiteX14" fmla="*/ 469232 w 517390"/>
              <a:gd name="connsiteY14" fmla="*/ 336884 h 589547"/>
              <a:gd name="connsiteX15" fmla="*/ 481263 w 517390"/>
              <a:gd name="connsiteY15" fmla="*/ 372979 h 589547"/>
              <a:gd name="connsiteX16" fmla="*/ 505327 w 517390"/>
              <a:gd name="connsiteY16" fmla="*/ 445168 h 589547"/>
              <a:gd name="connsiteX17" fmla="*/ 517358 w 517390"/>
              <a:gd name="connsiteY17" fmla="*/ 493294 h 5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7390" h="589547">
                <a:moveTo>
                  <a:pt x="24063" y="589547"/>
                </a:moveTo>
                <a:cubicBezTo>
                  <a:pt x="20053" y="537410"/>
                  <a:pt x="17506" y="485140"/>
                  <a:pt x="12032" y="433136"/>
                </a:cubicBezTo>
                <a:cubicBezTo>
                  <a:pt x="9478" y="408875"/>
                  <a:pt x="0" y="385342"/>
                  <a:pt x="0" y="360947"/>
                </a:cubicBezTo>
                <a:cubicBezTo>
                  <a:pt x="0" y="280636"/>
                  <a:pt x="5075" y="200324"/>
                  <a:pt x="12032" y="120315"/>
                </a:cubicBezTo>
                <a:cubicBezTo>
                  <a:pt x="14553" y="91321"/>
                  <a:pt x="26810" y="77212"/>
                  <a:pt x="48127" y="60158"/>
                </a:cubicBezTo>
                <a:cubicBezTo>
                  <a:pt x="59418" y="51125"/>
                  <a:pt x="71007" y="41967"/>
                  <a:pt x="84221" y="36094"/>
                </a:cubicBezTo>
                <a:cubicBezTo>
                  <a:pt x="107400" y="25792"/>
                  <a:pt x="132348" y="20052"/>
                  <a:pt x="156411" y="12031"/>
                </a:cubicBezTo>
                <a:lnTo>
                  <a:pt x="192506" y="0"/>
                </a:lnTo>
                <a:cubicBezTo>
                  <a:pt x="220580" y="4010"/>
                  <a:pt x="248919" y="6469"/>
                  <a:pt x="276727" y="12031"/>
                </a:cubicBezTo>
                <a:cubicBezTo>
                  <a:pt x="289163" y="14518"/>
                  <a:pt x="302918" y="16140"/>
                  <a:pt x="312821" y="24063"/>
                </a:cubicBezTo>
                <a:cubicBezTo>
                  <a:pt x="324112" y="33096"/>
                  <a:pt x="327851" y="48867"/>
                  <a:pt x="336884" y="60158"/>
                </a:cubicBezTo>
                <a:cubicBezTo>
                  <a:pt x="405466" y="145885"/>
                  <a:pt x="310942" y="9212"/>
                  <a:pt x="385011" y="120315"/>
                </a:cubicBezTo>
                <a:cubicBezTo>
                  <a:pt x="419093" y="222566"/>
                  <a:pt x="371559" y="97896"/>
                  <a:pt x="421106" y="180473"/>
                </a:cubicBezTo>
                <a:cubicBezTo>
                  <a:pt x="429190" y="193946"/>
                  <a:pt x="442025" y="254213"/>
                  <a:pt x="445169" y="264694"/>
                </a:cubicBezTo>
                <a:cubicBezTo>
                  <a:pt x="452458" y="288989"/>
                  <a:pt x="461211" y="312821"/>
                  <a:pt x="469232" y="336884"/>
                </a:cubicBezTo>
                <a:lnTo>
                  <a:pt x="481263" y="372979"/>
                </a:lnTo>
                <a:lnTo>
                  <a:pt x="505327" y="445168"/>
                </a:lnTo>
                <a:cubicBezTo>
                  <a:pt x="518626" y="485066"/>
                  <a:pt x="517358" y="468581"/>
                  <a:pt x="517358" y="493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p:cNvSpPr/>
          <p:nvPr/>
        </p:nvSpPr>
        <p:spPr>
          <a:xfrm>
            <a:off x="5104783" y="885149"/>
            <a:ext cx="733926" cy="691792"/>
          </a:xfrm>
          <a:custGeom>
            <a:avLst/>
            <a:gdLst>
              <a:gd name="connsiteX0" fmla="*/ 0 w 733926"/>
              <a:gd name="connsiteY0" fmla="*/ 691792 h 691792"/>
              <a:gd name="connsiteX1" fmla="*/ 12031 w 733926"/>
              <a:gd name="connsiteY1" fmla="*/ 246624 h 691792"/>
              <a:gd name="connsiteX2" fmla="*/ 36095 w 733926"/>
              <a:gd name="connsiteY2" fmla="*/ 162403 h 691792"/>
              <a:gd name="connsiteX3" fmla="*/ 96253 w 733926"/>
              <a:gd name="connsiteY3" fmla="*/ 102245 h 691792"/>
              <a:gd name="connsiteX4" fmla="*/ 192505 w 733926"/>
              <a:gd name="connsiteY4" fmla="*/ 30055 h 691792"/>
              <a:gd name="connsiteX5" fmla="*/ 264695 w 733926"/>
              <a:gd name="connsiteY5" fmla="*/ 5992 h 691792"/>
              <a:gd name="connsiteX6" fmla="*/ 541421 w 733926"/>
              <a:gd name="connsiteY6" fmla="*/ 42087 h 691792"/>
              <a:gd name="connsiteX7" fmla="*/ 565484 w 733926"/>
              <a:gd name="connsiteY7" fmla="*/ 78181 h 691792"/>
              <a:gd name="connsiteX8" fmla="*/ 589547 w 733926"/>
              <a:gd name="connsiteY8" fmla="*/ 102245 h 691792"/>
              <a:gd name="connsiteX9" fmla="*/ 637674 w 733926"/>
              <a:gd name="connsiteY9" fmla="*/ 210529 h 691792"/>
              <a:gd name="connsiteX10" fmla="*/ 697831 w 733926"/>
              <a:gd name="connsiteY10" fmla="*/ 391003 h 691792"/>
              <a:gd name="connsiteX11" fmla="*/ 709863 w 733926"/>
              <a:gd name="connsiteY11" fmla="*/ 427097 h 691792"/>
              <a:gd name="connsiteX12" fmla="*/ 733926 w 733926"/>
              <a:gd name="connsiteY12" fmla="*/ 463192 h 6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3926" h="691792">
                <a:moveTo>
                  <a:pt x="0" y="691792"/>
                </a:moveTo>
                <a:cubicBezTo>
                  <a:pt x="4010" y="543403"/>
                  <a:pt x="4799" y="394891"/>
                  <a:pt x="12031" y="246624"/>
                </a:cubicBezTo>
                <a:cubicBezTo>
                  <a:pt x="12448" y="238079"/>
                  <a:pt x="30101" y="174391"/>
                  <a:pt x="36095" y="162403"/>
                </a:cubicBezTo>
                <a:cubicBezTo>
                  <a:pt x="60160" y="114274"/>
                  <a:pt x="56145" y="134331"/>
                  <a:pt x="96253" y="102245"/>
                </a:cubicBezTo>
                <a:cubicBezTo>
                  <a:pt x="136975" y="69667"/>
                  <a:pt x="120541" y="54043"/>
                  <a:pt x="192505" y="30055"/>
                </a:cubicBezTo>
                <a:lnTo>
                  <a:pt x="264695" y="5992"/>
                </a:lnTo>
                <a:cubicBezTo>
                  <a:pt x="319209" y="8718"/>
                  <a:pt x="474615" y="-24718"/>
                  <a:pt x="541421" y="42087"/>
                </a:cubicBezTo>
                <a:cubicBezTo>
                  <a:pt x="551646" y="52312"/>
                  <a:pt x="556451" y="66890"/>
                  <a:pt x="565484" y="78181"/>
                </a:cubicBezTo>
                <a:cubicBezTo>
                  <a:pt x="572570" y="87039"/>
                  <a:pt x="581526" y="94224"/>
                  <a:pt x="589547" y="102245"/>
                </a:cubicBezTo>
                <a:cubicBezTo>
                  <a:pt x="618183" y="188152"/>
                  <a:pt x="599540" y="153330"/>
                  <a:pt x="637674" y="210529"/>
                </a:cubicBezTo>
                <a:lnTo>
                  <a:pt x="697831" y="391003"/>
                </a:lnTo>
                <a:lnTo>
                  <a:pt x="709863" y="427097"/>
                </a:lnTo>
                <a:cubicBezTo>
                  <a:pt x="723163" y="466997"/>
                  <a:pt x="709212" y="463192"/>
                  <a:pt x="733926" y="4631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6440242" y="806920"/>
            <a:ext cx="146978" cy="276726"/>
          </a:xfrm>
          <a:custGeom>
            <a:avLst/>
            <a:gdLst>
              <a:gd name="connsiteX0" fmla="*/ 120362 w 146978"/>
              <a:gd name="connsiteY0" fmla="*/ 0 h 276726"/>
              <a:gd name="connsiteX1" fmla="*/ 132394 w 146978"/>
              <a:gd name="connsiteY1" fmla="*/ 144379 h 276726"/>
              <a:gd name="connsiteX2" fmla="*/ 108330 w 146978"/>
              <a:gd name="connsiteY2" fmla="*/ 168442 h 276726"/>
              <a:gd name="connsiteX3" fmla="*/ 36141 w 146978"/>
              <a:gd name="connsiteY3" fmla="*/ 192505 h 276726"/>
              <a:gd name="connsiteX4" fmla="*/ 24109 w 146978"/>
              <a:gd name="connsiteY4" fmla="*/ 228600 h 276726"/>
              <a:gd name="connsiteX5" fmla="*/ 46 w 146978"/>
              <a:gd name="connsiteY5" fmla="*/ 276726 h 27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978" h="276726">
                <a:moveTo>
                  <a:pt x="120362" y="0"/>
                </a:moveTo>
                <a:cubicBezTo>
                  <a:pt x="146601" y="65598"/>
                  <a:pt x="158451" y="66208"/>
                  <a:pt x="132394" y="144379"/>
                </a:cubicBezTo>
                <a:cubicBezTo>
                  <a:pt x="128807" y="155141"/>
                  <a:pt x="118476" y="163369"/>
                  <a:pt x="108330" y="168442"/>
                </a:cubicBezTo>
                <a:cubicBezTo>
                  <a:pt x="85643" y="179785"/>
                  <a:pt x="36141" y="192505"/>
                  <a:pt x="36141" y="192505"/>
                </a:cubicBezTo>
                <a:cubicBezTo>
                  <a:pt x="32130" y="204537"/>
                  <a:pt x="29781" y="217256"/>
                  <a:pt x="24109" y="228600"/>
                </a:cubicBezTo>
                <a:cubicBezTo>
                  <a:pt x="-2179" y="281175"/>
                  <a:pt x="46" y="246590"/>
                  <a:pt x="46" y="2767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37"/>
          <p:cNvSpPr/>
          <p:nvPr/>
        </p:nvSpPr>
        <p:spPr>
          <a:xfrm>
            <a:off x="6574071" y="978381"/>
            <a:ext cx="373328" cy="505327"/>
          </a:xfrm>
          <a:custGeom>
            <a:avLst/>
            <a:gdLst>
              <a:gd name="connsiteX0" fmla="*/ 0 w 373328"/>
              <a:gd name="connsiteY0" fmla="*/ 0 h 505327"/>
              <a:gd name="connsiteX1" fmla="*/ 60158 w 373328"/>
              <a:gd name="connsiteY1" fmla="*/ 24063 h 505327"/>
              <a:gd name="connsiteX2" fmla="*/ 96253 w 373328"/>
              <a:gd name="connsiteY2" fmla="*/ 36095 h 505327"/>
              <a:gd name="connsiteX3" fmla="*/ 156411 w 373328"/>
              <a:gd name="connsiteY3" fmla="*/ 144379 h 505327"/>
              <a:gd name="connsiteX4" fmla="*/ 168442 w 373328"/>
              <a:gd name="connsiteY4" fmla="*/ 216569 h 505327"/>
              <a:gd name="connsiteX5" fmla="*/ 204537 w 373328"/>
              <a:gd name="connsiteY5" fmla="*/ 228600 h 505327"/>
              <a:gd name="connsiteX6" fmla="*/ 240632 w 373328"/>
              <a:gd name="connsiteY6" fmla="*/ 252663 h 505327"/>
              <a:gd name="connsiteX7" fmla="*/ 288758 w 373328"/>
              <a:gd name="connsiteY7" fmla="*/ 312821 h 505327"/>
              <a:gd name="connsiteX8" fmla="*/ 324853 w 373328"/>
              <a:gd name="connsiteY8" fmla="*/ 336884 h 505327"/>
              <a:gd name="connsiteX9" fmla="*/ 348916 w 373328"/>
              <a:gd name="connsiteY9" fmla="*/ 409074 h 505327"/>
              <a:gd name="connsiteX10" fmla="*/ 372979 w 373328"/>
              <a:gd name="connsiteY10" fmla="*/ 493295 h 505327"/>
              <a:gd name="connsiteX11" fmla="*/ 372979 w 373328"/>
              <a:gd name="connsiteY11" fmla="*/ 505327 h 50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3328" h="505327">
                <a:moveTo>
                  <a:pt x="0" y="0"/>
                </a:moveTo>
                <a:cubicBezTo>
                  <a:pt x="20053" y="8021"/>
                  <a:pt x="39936" y="16480"/>
                  <a:pt x="60158" y="24063"/>
                </a:cubicBezTo>
                <a:cubicBezTo>
                  <a:pt x="72033" y="28516"/>
                  <a:pt x="87285" y="27127"/>
                  <a:pt x="96253" y="36095"/>
                </a:cubicBezTo>
                <a:cubicBezTo>
                  <a:pt x="137623" y="77465"/>
                  <a:pt x="141281" y="98991"/>
                  <a:pt x="156411" y="144379"/>
                </a:cubicBezTo>
                <a:cubicBezTo>
                  <a:pt x="160421" y="168442"/>
                  <a:pt x="156339" y="195388"/>
                  <a:pt x="168442" y="216569"/>
                </a:cubicBezTo>
                <a:cubicBezTo>
                  <a:pt x="174734" y="227580"/>
                  <a:pt x="193193" y="222928"/>
                  <a:pt x="204537" y="228600"/>
                </a:cubicBezTo>
                <a:cubicBezTo>
                  <a:pt x="217471" y="235067"/>
                  <a:pt x="229341" y="243630"/>
                  <a:pt x="240632" y="252663"/>
                </a:cubicBezTo>
                <a:cubicBezTo>
                  <a:pt x="300163" y="300288"/>
                  <a:pt x="226224" y="250288"/>
                  <a:pt x="288758" y="312821"/>
                </a:cubicBezTo>
                <a:cubicBezTo>
                  <a:pt x="298983" y="323046"/>
                  <a:pt x="312821" y="328863"/>
                  <a:pt x="324853" y="336884"/>
                </a:cubicBezTo>
                <a:lnTo>
                  <a:pt x="348916" y="409074"/>
                </a:lnTo>
                <a:cubicBezTo>
                  <a:pt x="360381" y="443469"/>
                  <a:pt x="365427" y="455535"/>
                  <a:pt x="372979" y="493295"/>
                </a:cubicBezTo>
                <a:cubicBezTo>
                  <a:pt x="373766" y="497228"/>
                  <a:pt x="372979" y="501316"/>
                  <a:pt x="372979" y="5053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6307917" y="1095678"/>
            <a:ext cx="264751" cy="180474"/>
          </a:xfrm>
          <a:custGeom>
            <a:avLst/>
            <a:gdLst>
              <a:gd name="connsiteX0" fmla="*/ 12055 w 264751"/>
              <a:gd name="connsiteY0" fmla="*/ 180474 h 180474"/>
              <a:gd name="connsiteX1" fmla="*/ 12055 w 264751"/>
              <a:gd name="connsiteY1" fmla="*/ 72189 h 180474"/>
              <a:gd name="connsiteX2" fmla="*/ 24087 w 264751"/>
              <a:gd name="connsiteY2" fmla="*/ 36095 h 180474"/>
              <a:gd name="connsiteX3" fmla="*/ 60182 w 264751"/>
              <a:gd name="connsiteY3" fmla="*/ 24063 h 180474"/>
              <a:gd name="connsiteX4" fmla="*/ 96276 w 264751"/>
              <a:gd name="connsiteY4" fmla="*/ 0 h 180474"/>
              <a:gd name="connsiteX5" fmla="*/ 168466 w 264751"/>
              <a:gd name="connsiteY5" fmla="*/ 12031 h 180474"/>
              <a:gd name="connsiteX6" fmla="*/ 204561 w 264751"/>
              <a:gd name="connsiteY6" fmla="*/ 24063 h 180474"/>
              <a:gd name="connsiteX7" fmla="*/ 228624 w 264751"/>
              <a:gd name="connsiteY7" fmla="*/ 96252 h 180474"/>
              <a:gd name="connsiteX8" fmla="*/ 252687 w 264751"/>
              <a:gd name="connsiteY8" fmla="*/ 120316 h 180474"/>
              <a:gd name="connsiteX9" fmla="*/ 264719 w 264751"/>
              <a:gd name="connsiteY9" fmla="*/ 168442 h 18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751" h="180474">
                <a:moveTo>
                  <a:pt x="12055" y="180474"/>
                </a:moveTo>
                <a:cubicBezTo>
                  <a:pt x="-1982" y="110284"/>
                  <a:pt x="-5935" y="135156"/>
                  <a:pt x="12055" y="72189"/>
                </a:cubicBezTo>
                <a:cubicBezTo>
                  <a:pt x="15539" y="59995"/>
                  <a:pt x="15119" y="45063"/>
                  <a:pt x="24087" y="36095"/>
                </a:cubicBezTo>
                <a:cubicBezTo>
                  <a:pt x="33055" y="27127"/>
                  <a:pt x="48838" y="29735"/>
                  <a:pt x="60182" y="24063"/>
                </a:cubicBezTo>
                <a:cubicBezTo>
                  <a:pt x="73115" y="17596"/>
                  <a:pt x="84245" y="8021"/>
                  <a:pt x="96276" y="0"/>
                </a:cubicBezTo>
                <a:cubicBezTo>
                  <a:pt x="120339" y="4010"/>
                  <a:pt x="144652" y="6739"/>
                  <a:pt x="168466" y="12031"/>
                </a:cubicBezTo>
                <a:cubicBezTo>
                  <a:pt x="180847" y="14782"/>
                  <a:pt x="197189" y="13743"/>
                  <a:pt x="204561" y="24063"/>
                </a:cubicBezTo>
                <a:cubicBezTo>
                  <a:pt x="219304" y="44703"/>
                  <a:pt x="210689" y="78316"/>
                  <a:pt x="228624" y="96252"/>
                </a:cubicBezTo>
                <a:lnTo>
                  <a:pt x="252687" y="120316"/>
                </a:lnTo>
                <a:cubicBezTo>
                  <a:pt x="265987" y="160215"/>
                  <a:pt x="264719" y="143728"/>
                  <a:pt x="264719" y="16844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6235751" y="1276152"/>
            <a:ext cx="276727" cy="264694"/>
          </a:xfrm>
          <a:custGeom>
            <a:avLst/>
            <a:gdLst>
              <a:gd name="connsiteX0" fmla="*/ 0 w 276727"/>
              <a:gd name="connsiteY0" fmla="*/ 264694 h 264694"/>
              <a:gd name="connsiteX1" fmla="*/ 12032 w 276727"/>
              <a:gd name="connsiteY1" fmla="*/ 48126 h 264694"/>
              <a:gd name="connsiteX2" fmla="*/ 24063 w 276727"/>
              <a:gd name="connsiteY2" fmla="*/ 12031 h 264694"/>
              <a:gd name="connsiteX3" fmla="*/ 60158 w 276727"/>
              <a:gd name="connsiteY3" fmla="*/ 0 h 264694"/>
              <a:gd name="connsiteX4" fmla="*/ 192506 w 276727"/>
              <a:gd name="connsiteY4" fmla="*/ 12031 h 264694"/>
              <a:gd name="connsiteX5" fmla="*/ 216569 w 276727"/>
              <a:gd name="connsiteY5" fmla="*/ 84221 h 264694"/>
              <a:gd name="connsiteX6" fmla="*/ 240632 w 276727"/>
              <a:gd name="connsiteY6" fmla="*/ 120315 h 264694"/>
              <a:gd name="connsiteX7" fmla="*/ 264695 w 276727"/>
              <a:gd name="connsiteY7" fmla="*/ 192505 h 264694"/>
              <a:gd name="connsiteX8" fmla="*/ 276727 w 276727"/>
              <a:gd name="connsiteY8" fmla="*/ 228600 h 264694"/>
              <a:gd name="connsiteX9" fmla="*/ 276727 w 276727"/>
              <a:gd name="connsiteY9" fmla="*/ 264694 h 26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727" h="264694">
                <a:moveTo>
                  <a:pt x="0" y="264694"/>
                </a:moveTo>
                <a:cubicBezTo>
                  <a:pt x="4011" y="192505"/>
                  <a:pt x="5177" y="120101"/>
                  <a:pt x="12032" y="48126"/>
                </a:cubicBezTo>
                <a:cubicBezTo>
                  <a:pt x="13234" y="35501"/>
                  <a:pt x="15095" y="20999"/>
                  <a:pt x="24063" y="12031"/>
                </a:cubicBezTo>
                <a:cubicBezTo>
                  <a:pt x="33031" y="3063"/>
                  <a:pt x="48126" y="4010"/>
                  <a:pt x="60158" y="0"/>
                </a:cubicBezTo>
                <a:lnTo>
                  <a:pt x="192506" y="12031"/>
                </a:lnTo>
                <a:cubicBezTo>
                  <a:pt x="214839" y="24056"/>
                  <a:pt x="202499" y="63116"/>
                  <a:pt x="216569" y="84221"/>
                </a:cubicBezTo>
                <a:lnTo>
                  <a:pt x="240632" y="120315"/>
                </a:lnTo>
                <a:lnTo>
                  <a:pt x="264695" y="192505"/>
                </a:lnTo>
                <a:cubicBezTo>
                  <a:pt x="268706" y="204537"/>
                  <a:pt x="276727" y="215917"/>
                  <a:pt x="276727" y="228600"/>
                </a:cubicBezTo>
                <a:lnTo>
                  <a:pt x="276727" y="26469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p:cNvSpPr/>
          <p:nvPr/>
        </p:nvSpPr>
        <p:spPr>
          <a:xfrm>
            <a:off x="6536541" y="1252088"/>
            <a:ext cx="300789" cy="288758"/>
          </a:xfrm>
          <a:custGeom>
            <a:avLst/>
            <a:gdLst>
              <a:gd name="connsiteX0" fmla="*/ 132347 w 300789"/>
              <a:gd name="connsiteY0" fmla="*/ 288758 h 288758"/>
              <a:gd name="connsiteX1" fmla="*/ 72189 w 300789"/>
              <a:gd name="connsiteY1" fmla="*/ 264695 h 288758"/>
              <a:gd name="connsiteX2" fmla="*/ 48126 w 300789"/>
              <a:gd name="connsiteY2" fmla="*/ 192506 h 288758"/>
              <a:gd name="connsiteX3" fmla="*/ 24063 w 300789"/>
              <a:gd name="connsiteY3" fmla="*/ 168442 h 288758"/>
              <a:gd name="connsiteX4" fmla="*/ 12031 w 300789"/>
              <a:gd name="connsiteY4" fmla="*/ 120316 h 288758"/>
              <a:gd name="connsiteX5" fmla="*/ 0 w 300789"/>
              <a:gd name="connsiteY5" fmla="*/ 84221 h 288758"/>
              <a:gd name="connsiteX6" fmla="*/ 36095 w 300789"/>
              <a:gd name="connsiteY6" fmla="*/ 12032 h 288758"/>
              <a:gd name="connsiteX7" fmla="*/ 72189 w 300789"/>
              <a:gd name="connsiteY7" fmla="*/ 0 h 288758"/>
              <a:gd name="connsiteX8" fmla="*/ 132347 w 300789"/>
              <a:gd name="connsiteY8" fmla="*/ 12032 h 288758"/>
              <a:gd name="connsiteX9" fmla="*/ 168442 w 300789"/>
              <a:gd name="connsiteY9" fmla="*/ 24064 h 288758"/>
              <a:gd name="connsiteX10" fmla="*/ 180473 w 300789"/>
              <a:gd name="connsiteY10" fmla="*/ 60158 h 288758"/>
              <a:gd name="connsiteX11" fmla="*/ 204537 w 300789"/>
              <a:gd name="connsiteY11" fmla="*/ 84221 h 288758"/>
              <a:gd name="connsiteX12" fmla="*/ 240631 w 300789"/>
              <a:gd name="connsiteY12" fmla="*/ 156411 h 288758"/>
              <a:gd name="connsiteX13" fmla="*/ 252663 w 300789"/>
              <a:gd name="connsiteY13" fmla="*/ 192506 h 288758"/>
              <a:gd name="connsiteX14" fmla="*/ 276726 w 300789"/>
              <a:gd name="connsiteY14" fmla="*/ 228600 h 288758"/>
              <a:gd name="connsiteX15" fmla="*/ 300789 w 300789"/>
              <a:gd name="connsiteY15" fmla="*/ 276727 h 28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789" h="288758">
                <a:moveTo>
                  <a:pt x="132347" y="288758"/>
                </a:moveTo>
                <a:cubicBezTo>
                  <a:pt x="112294" y="280737"/>
                  <a:pt x="86411" y="280949"/>
                  <a:pt x="72189" y="264695"/>
                </a:cubicBezTo>
                <a:cubicBezTo>
                  <a:pt x="55486" y="245606"/>
                  <a:pt x="66061" y="210442"/>
                  <a:pt x="48126" y="192506"/>
                </a:cubicBezTo>
                <a:lnTo>
                  <a:pt x="24063" y="168442"/>
                </a:lnTo>
                <a:cubicBezTo>
                  <a:pt x="20052" y="152400"/>
                  <a:pt x="16574" y="136216"/>
                  <a:pt x="12031" y="120316"/>
                </a:cubicBezTo>
                <a:cubicBezTo>
                  <a:pt x="8547" y="108122"/>
                  <a:pt x="0" y="96903"/>
                  <a:pt x="0" y="84221"/>
                </a:cubicBezTo>
                <a:cubicBezTo>
                  <a:pt x="0" y="54806"/>
                  <a:pt x="10479" y="27402"/>
                  <a:pt x="36095" y="12032"/>
                </a:cubicBezTo>
                <a:cubicBezTo>
                  <a:pt x="46970" y="5507"/>
                  <a:pt x="60158" y="4011"/>
                  <a:pt x="72189" y="0"/>
                </a:cubicBezTo>
                <a:cubicBezTo>
                  <a:pt x="92242" y="4011"/>
                  <a:pt x="112508" y="7072"/>
                  <a:pt x="132347" y="12032"/>
                </a:cubicBezTo>
                <a:cubicBezTo>
                  <a:pt x="144651" y="15108"/>
                  <a:pt x="159474" y="15096"/>
                  <a:pt x="168442" y="24064"/>
                </a:cubicBezTo>
                <a:cubicBezTo>
                  <a:pt x="177410" y="33032"/>
                  <a:pt x="173948" y="49283"/>
                  <a:pt x="180473" y="60158"/>
                </a:cubicBezTo>
                <a:cubicBezTo>
                  <a:pt x="186309" y="69885"/>
                  <a:pt x="196516" y="76200"/>
                  <a:pt x="204537" y="84221"/>
                </a:cubicBezTo>
                <a:cubicBezTo>
                  <a:pt x="234775" y="174940"/>
                  <a:pt x="193987" y="63124"/>
                  <a:pt x="240631" y="156411"/>
                </a:cubicBezTo>
                <a:cubicBezTo>
                  <a:pt x="246303" y="167755"/>
                  <a:pt x="246991" y="181162"/>
                  <a:pt x="252663" y="192506"/>
                </a:cubicBezTo>
                <a:cubicBezTo>
                  <a:pt x="259130" y="205439"/>
                  <a:pt x="270259" y="215667"/>
                  <a:pt x="276726" y="228600"/>
                </a:cubicBezTo>
                <a:cubicBezTo>
                  <a:pt x="304378" y="283903"/>
                  <a:pt x="273607" y="249543"/>
                  <a:pt x="300789" y="2767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6356067" y="818952"/>
            <a:ext cx="36095" cy="192505"/>
          </a:xfrm>
          <a:custGeom>
            <a:avLst/>
            <a:gdLst>
              <a:gd name="connsiteX0" fmla="*/ 36095 w 36095"/>
              <a:gd name="connsiteY0" fmla="*/ 0 h 192505"/>
              <a:gd name="connsiteX1" fmla="*/ 12032 w 36095"/>
              <a:gd name="connsiteY1" fmla="*/ 180473 h 192505"/>
              <a:gd name="connsiteX2" fmla="*/ 0 w 36095"/>
              <a:gd name="connsiteY2" fmla="*/ 192505 h 192505"/>
            </a:gdLst>
            <a:ahLst/>
            <a:cxnLst>
              <a:cxn ang="0">
                <a:pos x="connsiteX0" y="connsiteY0"/>
              </a:cxn>
              <a:cxn ang="0">
                <a:pos x="connsiteX1" y="connsiteY1"/>
              </a:cxn>
              <a:cxn ang="0">
                <a:pos x="connsiteX2" y="connsiteY2"/>
              </a:cxn>
            </a:cxnLst>
            <a:rect l="l" t="t" r="r" b="b"/>
            <a:pathLst>
              <a:path w="36095" h="192505">
                <a:moveTo>
                  <a:pt x="36095" y="0"/>
                </a:moveTo>
                <a:cubicBezTo>
                  <a:pt x="33334" y="30370"/>
                  <a:pt x="30787" y="133586"/>
                  <a:pt x="12032" y="180473"/>
                </a:cubicBezTo>
                <a:cubicBezTo>
                  <a:pt x="9926" y="185739"/>
                  <a:pt x="4011" y="188494"/>
                  <a:pt x="0" y="19250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6753109" y="830983"/>
            <a:ext cx="264695" cy="421105"/>
          </a:xfrm>
          <a:custGeom>
            <a:avLst/>
            <a:gdLst>
              <a:gd name="connsiteX0" fmla="*/ 0 w 264695"/>
              <a:gd name="connsiteY0" fmla="*/ 0 h 421105"/>
              <a:gd name="connsiteX1" fmla="*/ 24063 w 264695"/>
              <a:gd name="connsiteY1" fmla="*/ 60158 h 421105"/>
              <a:gd name="connsiteX2" fmla="*/ 48127 w 264695"/>
              <a:gd name="connsiteY2" fmla="*/ 96253 h 421105"/>
              <a:gd name="connsiteX3" fmla="*/ 60158 w 264695"/>
              <a:gd name="connsiteY3" fmla="*/ 132347 h 421105"/>
              <a:gd name="connsiteX4" fmla="*/ 84221 w 264695"/>
              <a:gd name="connsiteY4" fmla="*/ 168442 h 421105"/>
              <a:gd name="connsiteX5" fmla="*/ 96253 w 264695"/>
              <a:gd name="connsiteY5" fmla="*/ 204537 h 421105"/>
              <a:gd name="connsiteX6" fmla="*/ 168442 w 264695"/>
              <a:gd name="connsiteY6" fmla="*/ 300790 h 421105"/>
              <a:gd name="connsiteX7" fmla="*/ 204537 w 264695"/>
              <a:gd name="connsiteY7" fmla="*/ 372979 h 421105"/>
              <a:gd name="connsiteX8" fmla="*/ 240632 w 264695"/>
              <a:gd name="connsiteY8" fmla="*/ 397042 h 421105"/>
              <a:gd name="connsiteX9" fmla="*/ 264695 w 264695"/>
              <a:gd name="connsiteY9" fmla="*/ 421105 h 42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695" h="421105">
                <a:moveTo>
                  <a:pt x="0" y="0"/>
                </a:moveTo>
                <a:cubicBezTo>
                  <a:pt x="8021" y="20053"/>
                  <a:pt x="14404" y="40841"/>
                  <a:pt x="24063" y="60158"/>
                </a:cubicBezTo>
                <a:cubicBezTo>
                  <a:pt x="30530" y="73092"/>
                  <a:pt x="41660" y="83319"/>
                  <a:pt x="48127" y="96253"/>
                </a:cubicBezTo>
                <a:cubicBezTo>
                  <a:pt x="53799" y="107596"/>
                  <a:pt x="54486" y="121004"/>
                  <a:pt x="60158" y="132347"/>
                </a:cubicBezTo>
                <a:cubicBezTo>
                  <a:pt x="66625" y="145281"/>
                  <a:pt x="77754" y="155508"/>
                  <a:pt x="84221" y="168442"/>
                </a:cubicBezTo>
                <a:cubicBezTo>
                  <a:pt x="89893" y="179786"/>
                  <a:pt x="90094" y="193450"/>
                  <a:pt x="96253" y="204537"/>
                </a:cubicBezTo>
                <a:cubicBezTo>
                  <a:pt x="130264" y="265756"/>
                  <a:pt x="131935" y="264281"/>
                  <a:pt x="168442" y="300790"/>
                </a:cubicBezTo>
                <a:cubicBezTo>
                  <a:pt x="178228" y="330145"/>
                  <a:pt x="181215" y="349657"/>
                  <a:pt x="204537" y="372979"/>
                </a:cubicBezTo>
                <a:cubicBezTo>
                  <a:pt x="214762" y="383204"/>
                  <a:pt x="229340" y="388009"/>
                  <a:pt x="240632" y="397042"/>
                </a:cubicBezTo>
                <a:cubicBezTo>
                  <a:pt x="249490" y="404128"/>
                  <a:pt x="256674" y="413084"/>
                  <a:pt x="264695" y="42110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3058358" y="1651158"/>
            <a:ext cx="393056" cy="523220"/>
          </a:xfrm>
          <a:prstGeom prst="rect">
            <a:avLst/>
          </a:prstGeom>
          <a:noFill/>
        </p:spPr>
        <p:txBody>
          <a:bodyPr wrap="none" rtlCol="0">
            <a:spAutoFit/>
          </a:bodyPr>
          <a:lstStyle/>
          <a:p>
            <a:r>
              <a:rPr kumimoji="1" lang="en-US" altLang="ja-JP" sz="2800" dirty="0" smtClean="0"/>
              <a:t>B</a:t>
            </a:r>
            <a:endParaRPr kumimoji="1" lang="ja-JP" altLang="en-US" sz="2800" dirty="0"/>
          </a:p>
        </p:txBody>
      </p:sp>
      <p:sp>
        <p:nvSpPr>
          <p:cNvPr id="53" name="テキスト ボックス 52"/>
          <p:cNvSpPr txBox="1"/>
          <p:nvPr/>
        </p:nvSpPr>
        <p:spPr>
          <a:xfrm>
            <a:off x="6378627" y="1656012"/>
            <a:ext cx="359394" cy="523220"/>
          </a:xfrm>
          <a:prstGeom prst="rect">
            <a:avLst/>
          </a:prstGeom>
          <a:noFill/>
        </p:spPr>
        <p:txBody>
          <a:bodyPr wrap="none" rtlCol="0">
            <a:spAutoFit/>
          </a:bodyPr>
          <a:lstStyle/>
          <a:p>
            <a:r>
              <a:rPr kumimoji="1" lang="en-US" altLang="ja-JP" sz="2800" dirty="0" smtClean="0"/>
              <a:t>E</a:t>
            </a:r>
            <a:endParaRPr kumimoji="1" lang="ja-JP" altLang="en-US" sz="2800" dirty="0"/>
          </a:p>
        </p:txBody>
      </p:sp>
      <p:sp>
        <p:nvSpPr>
          <p:cNvPr id="54" name="テキスト ボックス 53"/>
          <p:cNvSpPr txBox="1"/>
          <p:nvPr/>
        </p:nvSpPr>
        <p:spPr>
          <a:xfrm>
            <a:off x="5240804" y="1651158"/>
            <a:ext cx="405880" cy="523220"/>
          </a:xfrm>
          <a:prstGeom prst="rect">
            <a:avLst/>
          </a:prstGeom>
          <a:noFill/>
        </p:spPr>
        <p:txBody>
          <a:bodyPr wrap="none" rtlCol="0">
            <a:spAutoFit/>
          </a:bodyPr>
          <a:lstStyle/>
          <a:p>
            <a:r>
              <a:rPr kumimoji="1" lang="en-US" altLang="ja-JP" sz="2800" dirty="0" smtClean="0"/>
              <a:t>D</a:t>
            </a:r>
            <a:endParaRPr kumimoji="1" lang="ja-JP" altLang="en-US" sz="2800" dirty="0"/>
          </a:p>
        </p:txBody>
      </p:sp>
      <p:sp>
        <p:nvSpPr>
          <p:cNvPr id="56" name="テキスト ボックス 55"/>
          <p:cNvSpPr txBox="1"/>
          <p:nvPr/>
        </p:nvSpPr>
        <p:spPr>
          <a:xfrm>
            <a:off x="7472918" y="1656012"/>
            <a:ext cx="349776" cy="523220"/>
          </a:xfrm>
          <a:prstGeom prst="rect">
            <a:avLst/>
          </a:prstGeom>
          <a:noFill/>
        </p:spPr>
        <p:txBody>
          <a:bodyPr wrap="none" rtlCol="0">
            <a:spAutoFit/>
          </a:bodyPr>
          <a:lstStyle/>
          <a:p>
            <a:r>
              <a:rPr kumimoji="1" lang="en-US" altLang="ja-JP" sz="2800" dirty="0" smtClean="0"/>
              <a:t>F</a:t>
            </a:r>
            <a:endParaRPr kumimoji="1" lang="ja-JP" altLang="en-US" sz="2800" dirty="0"/>
          </a:p>
        </p:txBody>
      </p:sp>
      <p:sp>
        <p:nvSpPr>
          <p:cNvPr id="58" name="テキスト ボックス 57"/>
          <p:cNvSpPr txBox="1"/>
          <p:nvPr/>
        </p:nvSpPr>
        <p:spPr>
          <a:xfrm>
            <a:off x="4172309" y="1644989"/>
            <a:ext cx="375424" cy="523220"/>
          </a:xfrm>
          <a:prstGeom prst="rect">
            <a:avLst/>
          </a:prstGeom>
          <a:noFill/>
        </p:spPr>
        <p:txBody>
          <a:bodyPr wrap="none" rtlCol="0">
            <a:spAutoFit/>
          </a:bodyPr>
          <a:lstStyle/>
          <a:p>
            <a:r>
              <a:rPr kumimoji="1" lang="en-US" altLang="ja-JP" sz="2800" dirty="0" smtClean="0"/>
              <a:t>C</a:t>
            </a:r>
            <a:endParaRPr kumimoji="1" lang="ja-JP" altLang="en-US" sz="2800" dirty="0"/>
          </a:p>
        </p:txBody>
      </p:sp>
      <p:grpSp>
        <p:nvGrpSpPr>
          <p:cNvPr id="5" name="グループ化 4"/>
          <p:cNvGrpSpPr/>
          <p:nvPr/>
        </p:nvGrpSpPr>
        <p:grpSpPr>
          <a:xfrm>
            <a:off x="3572178" y="2250870"/>
            <a:ext cx="2341999" cy="1462779"/>
            <a:chOff x="3582527" y="2285689"/>
            <a:chExt cx="2341999" cy="1462779"/>
          </a:xfrm>
        </p:grpSpPr>
        <p:sp>
          <p:nvSpPr>
            <p:cNvPr id="61" name="テキスト ボックス 60"/>
            <p:cNvSpPr txBox="1"/>
            <p:nvPr/>
          </p:nvSpPr>
          <p:spPr>
            <a:xfrm>
              <a:off x="3912824" y="2453366"/>
              <a:ext cx="393056" cy="523220"/>
            </a:xfrm>
            <a:prstGeom prst="rect">
              <a:avLst/>
            </a:prstGeom>
            <a:noFill/>
          </p:spPr>
          <p:txBody>
            <a:bodyPr wrap="none" rtlCol="0">
              <a:spAutoFit/>
            </a:bodyPr>
            <a:lstStyle/>
            <a:p>
              <a:r>
                <a:rPr kumimoji="1" lang="en-US" altLang="ja-JP" sz="2800" dirty="0" smtClean="0"/>
                <a:t>A</a:t>
              </a:r>
              <a:endParaRPr kumimoji="1" lang="ja-JP" altLang="en-US" sz="2800" dirty="0"/>
            </a:p>
          </p:txBody>
        </p:sp>
        <p:sp>
          <p:nvSpPr>
            <p:cNvPr id="63" name="テキスト ボックス 62"/>
            <p:cNvSpPr txBox="1"/>
            <p:nvPr/>
          </p:nvSpPr>
          <p:spPr>
            <a:xfrm>
              <a:off x="4828995" y="3225248"/>
              <a:ext cx="405880" cy="523220"/>
            </a:xfrm>
            <a:prstGeom prst="rect">
              <a:avLst/>
            </a:prstGeom>
            <a:noFill/>
          </p:spPr>
          <p:txBody>
            <a:bodyPr wrap="none" rtlCol="0">
              <a:spAutoFit/>
            </a:bodyPr>
            <a:lstStyle/>
            <a:p>
              <a:r>
                <a:rPr kumimoji="1" lang="en-US" altLang="ja-JP" sz="2800" dirty="0" smtClean="0"/>
                <a:t>D</a:t>
              </a:r>
              <a:endParaRPr kumimoji="1" lang="ja-JP" altLang="en-US" sz="2800" dirty="0"/>
            </a:p>
          </p:txBody>
        </p:sp>
        <p:sp>
          <p:nvSpPr>
            <p:cNvPr id="65" name="テキスト ボックス 64"/>
            <p:cNvSpPr txBox="1"/>
            <p:nvPr/>
          </p:nvSpPr>
          <p:spPr>
            <a:xfrm>
              <a:off x="5126840" y="2909886"/>
              <a:ext cx="375424" cy="523220"/>
            </a:xfrm>
            <a:prstGeom prst="rect">
              <a:avLst/>
            </a:prstGeom>
            <a:noFill/>
          </p:spPr>
          <p:txBody>
            <a:bodyPr wrap="none" rtlCol="0">
              <a:spAutoFit/>
            </a:bodyPr>
            <a:lstStyle/>
            <a:p>
              <a:r>
                <a:rPr kumimoji="1" lang="en-US" altLang="ja-JP" sz="2800" dirty="0" smtClean="0"/>
                <a:t>C</a:t>
              </a:r>
              <a:endParaRPr kumimoji="1" lang="ja-JP" altLang="en-US" sz="2800" dirty="0"/>
            </a:p>
          </p:txBody>
        </p:sp>
        <p:sp>
          <p:nvSpPr>
            <p:cNvPr id="70" name="テキスト ボックス 69"/>
            <p:cNvSpPr txBox="1"/>
            <p:nvPr/>
          </p:nvSpPr>
          <p:spPr>
            <a:xfrm>
              <a:off x="4097706" y="3218790"/>
              <a:ext cx="405880" cy="523220"/>
            </a:xfrm>
            <a:prstGeom prst="rect">
              <a:avLst/>
            </a:prstGeom>
            <a:noFill/>
          </p:spPr>
          <p:txBody>
            <a:bodyPr wrap="none" rtlCol="0">
              <a:spAutoFit/>
            </a:bodyPr>
            <a:lstStyle/>
            <a:p>
              <a:r>
                <a:rPr kumimoji="1" lang="en-US" altLang="ja-JP" sz="2800" dirty="0" smtClean="0"/>
                <a:t>D</a:t>
              </a:r>
              <a:endParaRPr kumimoji="1" lang="ja-JP" altLang="en-US" sz="2800" dirty="0"/>
            </a:p>
          </p:txBody>
        </p:sp>
        <p:sp>
          <p:nvSpPr>
            <p:cNvPr id="74" name="テキスト ボックス 73"/>
            <p:cNvSpPr txBox="1"/>
            <p:nvPr/>
          </p:nvSpPr>
          <p:spPr>
            <a:xfrm>
              <a:off x="4271184" y="2285689"/>
              <a:ext cx="393056" cy="523220"/>
            </a:xfrm>
            <a:prstGeom prst="rect">
              <a:avLst/>
            </a:prstGeom>
            <a:noFill/>
          </p:spPr>
          <p:txBody>
            <a:bodyPr wrap="none" rtlCol="0">
              <a:spAutoFit/>
            </a:bodyPr>
            <a:lstStyle/>
            <a:p>
              <a:r>
                <a:rPr kumimoji="1" lang="en-US" altLang="ja-JP" sz="2800" dirty="0" smtClean="0"/>
                <a:t>B</a:t>
              </a:r>
              <a:endParaRPr kumimoji="1" lang="ja-JP" altLang="en-US" sz="2800" dirty="0"/>
            </a:p>
          </p:txBody>
        </p:sp>
        <p:sp>
          <p:nvSpPr>
            <p:cNvPr id="75" name="テキスト ボックス 74"/>
            <p:cNvSpPr txBox="1"/>
            <p:nvPr/>
          </p:nvSpPr>
          <p:spPr>
            <a:xfrm>
              <a:off x="5118024" y="2418607"/>
              <a:ext cx="393056" cy="523220"/>
            </a:xfrm>
            <a:prstGeom prst="rect">
              <a:avLst/>
            </a:prstGeom>
            <a:noFill/>
          </p:spPr>
          <p:txBody>
            <a:bodyPr wrap="none" rtlCol="0">
              <a:spAutoFit/>
            </a:bodyPr>
            <a:lstStyle/>
            <a:p>
              <a:r>
                <a:rPr kumimoji="1" lang="en-US" altLang="ja-JP" sz="2800" dirty="0" smtClean="0"/>
                <a:t>A</a:t>
              </a:r>
              <a:endParaRPr kumimoji="1" lang="ja-JP" altLang="en-US" sz="2800" dirty="0"/>
            </a:p>
          </p:txBody>
        </p:sp>
        <p:sp>
          <p:nvSpPr>
            <p:cNvPr id="78" name="テキスト ボックス 77"/>
            <p:cNvSpPr txBox="1"/>
            <p:nvPr/>
          </p:nvSpPr>
          <p:spPr>
            <a:xfrm>
              <a:off x="4525196" y="2575276"/>
              <a:ext cx="349776" cy="523220"/>
            </a:xfrm>
            <a:prstGeom prst="rect">
              <a:avLst/>
            </a:prstGeom>
            <a:noFill/>
          </p:spPr>
          <p:txBody>
            <a:bodyPr wrap="none" rtlCol="0">
              <a:spAutoFit/>
            </a:bodyPr>
            <a:lstStyle/>
            <a:p>
              <a:r>
                <a:rPr kumimoji="1" lang="en-US" altLang="ja-JP" sz="2800" dirty="0" smtClean="0"/>
                <a:t>F</a:t>
              </a:r>
              <a:endParaRPr kumimoji="1" lang="ja-JP" altLang="en-US" sz="2800" dirty="0"/>
            </a:p>
          </p:txBody>
        </p:sp>
        <p:sp>
          <p:nvSpPr>
            <p:cNvPr id="79" name="テキスト ボックス 78"/>
            <p:cNvSpPr txBox="1"/>
            <p:nvPr/>
          </p:nvSpPr>
          <p:spPr>
            <a:xfrm>
              <a:off x="3943208" y="2871098"/>
              <a:ext cx="375424" cy="523220"/>
            </a:xfrm>
            <a:prstGeom prst="rect">
              <a:avLst/>
            </a:prstGeom>
            <a:noFill/>
          </p:spPr>
          <p:txBody>
            <a:bodyPr wrap="none" rtlCol="0">
              <a:spAutoFit/>
            </a:bodyPr>
            <a:lstStyle/>
            <a:p>
              <a:r>
                <a:rPr kumimoji="1" lang="en-US" altLang="ja-JP" sz="2800" dirty="0" smtClean="0"/>
                <a:t>C</a:t>
              </a:r>
              <a:endParaRPr kumimoji="1" lang="ja-JP" altLang="en-US" sz="2800" dirty="0"/>
            </a:p>
          </p:txBody>
        </p:sp>
        <p:sp>
          <p:nvSpPr>
            <p:cNvPr id="80" name="テキスト ボックス 79"/>
            <p:cNvSpPr txBox="1"/>
            <p:nvPr/>
          </p:nvSpPr>
          <p:spPr>
            <a:xfrm>
              <a:off x="4799970" y="2318508"/>
              <a:ext cx="393056" cy="523220"/>
            </a:xfrm>
            <a:prstGeom prst="rect">
              <a:avLst/>
            </a:prstGeom>
            <a:noFill/>
          </p:spPr>
          <p:txBody>
            <a:bodyPr wrap="none" rtlCol="0">
              <a:spAutoFit/>
            </a:bodyPr>
            <a:lstStyle/>
            <a:p>
              <a:r>
                <a:rPr kumimoji="1" lang="en-US" altLang="ja-JP" sz="2800" dirty="0" smtClean="0"/>
                <a:t>B</a:t>
              </a:r>
              <a:endParaRPr kumimoji="1" lang="ja-JP" altLang="en-US" sz="2800" dirty="0"/>
            </a:p>
          </p:txBody>
        </p:sp>
        <p:sp>
          <p:nvSpPr>
            <p:cNvPr id="81" name="テキスト ボックス 80"/>
            <p:cNvSpPr txBox="1"/>
            <p:nvPr/>
          </p:nvSpPr>
          <p:spPr>
            <a:xfrm>
              <a:off x="5531470" y="2859499"/>
              <a:ext cx="393056" cy="523220"/>
            </a:xfrm>
            <a:prstGeom prst="rect">
              <a:avLst/>
            </a:prstGeom>
            <a:noFill/>
          </p:spPr>
          <p:txBody>
            <a:bodyPr wrap="none" rtlCol="0">
              <a:spAutoFit/>
            </a:bodyPr>
            <a:lstStyle/>
            <a:p>
              <a:r>
                <a:rPr kumimoji="1" lang="en-US" altLang="ja-JP" sz="2800" dirty="0" smtClean="0"/>
                <a:t>B</a:t>
              </a:r>
              <a:endParaRPr kumimoji="1" lang="ja-JP" altLang="en-US" sz="2800" dirty="0"/>
            </a:p>
          </p:txBody>
        </p:sp>
        <p:sp>
          <p:nvSpPr>
            <p:cNvPr id="82" name="テキスト ボックス 81"/>
            <p:cNvSpPr txBox="1"/>
            <p:nvPr/>
          </p:nvSpPr>
          <p:spPr>
            <a:xfrm>
              <a:off x="3582527" y="2817893"/>
              <a:ext cx="393056" cy="523220"/>
            </a:xfrm>
            <a:prstGeom prst="rect">
              <a:avLst/>
            </a:prstGeom>
            <a:noFill/>
          </p:spPr>
          <p:txBody>
            <a:bodyPr wrap="none" rtlCol="0">
              <a:spAutoFit/>
            </a:bodyPr>
            <a:lstStyle/>
            <a:p>
              <a:r>
                <a:rPr kumimoji="1" lang="en-US" altLang="ja-JP" sz="2800" dirty="0" smtClean="0"/>
                <a:t>B</a:t>
              </a:r>
              <a:endParaRPr kumimoji="1" lang="ja-JP" altLang="en-US" sz="2800" dirty="0"/>
            </a:p>
          </p:txBody>
        </p:sp>
      </p:grpSp>
      <p:sp>
        <p:nvSpPr>
          <p:cNvPr id="84" name="フリーフォーム 83"/>
          <p:cNvSpPr/>
          <p:nvPr/>
        </p:nvSpPr>
        <p:spPr>
          <a:xfrm>
            <a:off x="7390783" y="794888"/>
            <a:ext cx="312821" cy="770021"/>
          </a:xfrm>
          <a:custGeom>
            <a:avLst/>
            <a:gdLst>
              <a:gd name="connsiteX0" fmla="*/ 24063 w 312821"/>
              <a:gd name="connsiteY0" fmla="*/ 0 h 770021"/>
              <a:gd name="connsiteX1" fmla="*/ 84221 w 312821"/>
              <a:gd name="connsiteY1" fmla="*/ 12032 h 770021"/>
              <a:gd name="connsiteX2" fmla="*/ 132347 w 312821"/>
              <a:gd name="connsiteY2" fmla="*/ 84221 h 770021"/>
              <a:gd name="connsiteX3" fmla="*/ 156410 w 312821"/>
              <a:gd name="connsiteY3" fmla="*/ 108285 h 770021"/>
              <a:gd name="connsiteX4" fmla="*/ 168442 w 312821"/>
              <a:gd name="connsiteY4" fmla="*/ 144379 h 770021"/>
              <a:gd name="connsiteX5" fmla="*/ 204537 w 312821"/>
              <a:gd name="connsiteY5" fmla="*/ 168442 h 770021"/>
              <a:gd name="connsiteX6" fmla="*/ 228600 w 312821"/>
              <a:gd name="connsiteY6" fmla="*/ 192506 h 770021"/>
              <a:gd name="connsiteX7" fmla="*/ 252663 w 312821"/>
              <a:gd name="connsiteY7" fmla="*/ 228600 h 770021"/>
              <a:gd name="connsiteX8" fmla="*/ 276726 w 312821"/>
              <a:gd name="connsiteY8" fmla="*/ 252664 h 770021"/>
              <a:gd name="connsiteX9" fmla="*/ 312821 w 312821"/>
              <a:gd name="connsiteY9" fmla="*/ 324853 h 770021"/>
              <a:gd name="connsiteX10" fmla="*/ 288758 w 312821"/>
              <a:gd name="connsiteY10" fmla="*/ 481264 h 770021"/>
              <a:gd name="connsiteX11" fmla="*/ 264695 w 312821"/>
              <a:gd name="connsiteY11" fmla="*/ 517358 h 770021"/>
              <a:gd name="connsiteX12" fmla="*/ 240631 w 312821"/>
              <a:gd name="connsiteY12" fmla="*/ 541421 h 770021"/>
              <a:gd name="connsiteX13" fmla="*/ 228600 w 312821"/>
              <a:gd name="connsiteY13" fmla="*/ 577516 h 770021"/>
              <a:gd name="connsiteX14" fmla="*/ 192505 w 312821"/>
              <a:gd name="connsiteY14" fmla="*/ 601579 h 770021"/>
              <a:gd name="connsiteX15" fmla="*/ 156410 w 312821"/>
              <a:gd name="connsiteY15" fmla="*/ 637674 h 770021"/>
              <a:gd name="connsiteX16" fmla="*/ 84221 w 312821"/>
              <a:gd name="connsiteY16" fmla="*/ 685800 h 770021"/>
              <a:gd name="connsiteX17" fmla="*/ 60158 w 312821"/>
              <a:gd name="connsiteY17" fmla="*/ 709864 h 770021"/>
              <a:gd name="connsiteX18" fmla="*/ 36095 w 312821"/>
              <a:gd name="connsiteY18" fmla="*/ 745958 h 770021"/>
              <a:gd name="connsiteX19" fmla="*/ 0 w 312821"/>
              <a:gd name="connsiteY19" fmla="*/ 770021 h 7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2821" h="770021">
                <a:moveTo>
                  <a:pt x="24063" y="0"/>
                </a:moveTo>
                <a:cubicBezTo>
                  <a:pt x="44116" y="4011"/>
                  <a:pt x="68079" y="-523"/>
                  <a:pt x="84221" y="12032"/>
                </a:cubicBezTo>
                <a:cubicBezTo>
                  <a:pt x="107049" y="29787"/>
                  <a:pt x="111898" y="63771"/>
                  <a:pt x="132347" y="84221"/>
                </a:cubicBezTo>
                <a:lnTo>
                  <a:pt x="156410" y="108285"/>
                </a:lnTo>
                <a:cubicBezTo>
                  <a:pt x="160421" y="120316"/>
                  <a:pt x="160519" y="134476"/>
                  <a:pt x="168442" y="144379"/>
                </a:cubicBezTo>
                <a:cubicBezTo>
                  <a:pt x="177475" y="155670"/>
                  <a:pt x="193246" y="159409"/>
                  <a:pt x="204537" y="168442"/>
                </a:cubicBezTo>
                <a:cubicBezTo>
                  <a:pt x="213395" y="175528"/>
                  <a:pt x="221514" y="183648"/>
                  <a:pt x="228600" y="192506"/>
                </a:cubicBezTo>
                <a:cubicBezTo>
                  <a:pt x="237633" y="203797"/>
                  <a:pt x="243630" y="217309"/>
                  <a:pt x="252663" y="228600"/>
                </a:cubicBezTo>
                <a:cubicBezTo>
                  <a:pt x="259749" y="237458"/>
                  <a:pt x="269640" y="243806"/>
                  <a:pt x="276726" y="252664"/>
                </a:cubicBezTo>
                <a:cubicBezTo>
                  <a:pt x="303382" y="285984"/>
                  <a:pt x="300112" y="286729"/>
                  <a:pt x="312821" y="324853"/>
                </a:cubicBezTo>
                <a:cubicBezTo>
                  <a:pt x="309371" y="359349"/>
                  <a:pt x="310436" y="437906"/>
                  <a:pt x="288758" y="481264"/>
                </a:cubicBezTo>
                <a:cubicBezTo>
                  <a:pt x="282291" y="494197"/>
                  <a:pt x="273728" y="506067"/>
                  <a:pt x="264695" y="517358"/>
                </a:cubicBezTo>
                <a:cubicBezTo>
                  <a:pt x="257609" y="526216"/>
                  <a:pt x="248652" y="533400"/>
                  <a:pt x="240631" y="541421"/>
                </a:cubicBezTo>
                <a:cubicBezTo>
                  <a:pt x="236621" y="553453"/>
                  <a:pt x="236523" y="567613"/>
                  <a:pt x="228600" y="577516"/>
                </a:cubicBezTo>
                <a:cubicBezTo>
                  <a:pt x="219567" y="588808"/>
                  <a:pt x="203614" y="592322"/>
                  <a:pt x="192505" y="601579"/>
                </a:cubicBezTo>
                <a:cubicBezTo>
                  <a:pt x="179433" y="612472"/>
                  <a:pt x="169841" y="627228"/>
                  <a:pt x="156410" y="637674"/>
                </a:cubicBezTo>
                <a:cubicBezTo>
                  <a:pt x="133582" y="655429"/>
                  <a:pt x="104670" y="665350"/>
                  <a:pt x="84221" y="685800"/>
                </a:cubicBezTo>
                <a:cubicBezTo>
                  <a:pt x="76200" y="693821"/>
                  <a:pt x="67244" y="701006"/>
                  <a:pt x="60158" y="709864"/>
                </a:cubicBezTo>
                <a:cubicBezTo>
                  <a:pt x="51125" y="721155"/>
                  <a:pt x="46320" y="735733"/>
                  <a:pt x="36095" y="745958"/>
                </a:cubicBezTo>
                <a:cubicBezTo>
                  <a:pt x="25870" y="756183"/>
                  <a:pt x="0" y="770021"/>
                  <a:pt x="0" y="7700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84"/>
          <p:cNvSpPr/>
          <p:nvPr/>
        </p:nvSpPr>
        <p:spPr>
          <a:xfrm>
            <a:off x="7330625" y="843015"/>
            <a:ext cx="240632" cy="541421"/>
          </a:xfrm>
          <a:custGeom>
            <a:avLst/>
            <a:gdLst>
              <a:gd name="connsiteX0" fmla="*/ 0 w 240632"/>
              <a:gd name="connsiteY0" fmla="*/ 0 h 541421"/>
              <a:gd name="connsiteX1" fmla="*/ 60158 w 240632"/>
              <a:gd name="connsiteY1" fmla="*/ 24063 h 541421"/>
              <a:gd name="connsiteX2" fmla="*/ 132347 w 240632"/>
              <a:gd name="connsiteY2" fmla="*/ 132347 h 541421"/>
              <a:gd name="connsiteX3" fmla="*/ 204537 w 240632"/>
              <a:gd name="connsiteY3" fmla="*/ 228600 h 541421"/>
              <a:gd name="connsiteX4" fmla="*/ 240632 w 240632"/>
              <a:gd name="connsiteY4" fmla="*/ 300789 h 541421"/>
              <a:gd name="connsiteX5" fmla="*/ 228600 w 240632"/>
              <a:gd name="connsiteY5" fmla="*/ 372979 h 541421"/>
              <a:gd name="connsiteX6" fmla="*/ 168442 w 240632"/>
              <a:gd name="connsiteY6" fmla="*/ 421105 h 541421"/>
              <a:gd name="connsiteX7" fmla="*/ 132347 w 240632"/>
              <a:gd name="connsiteY7" fmla="*/ 445168 h 541421"/>
              <a:gd name="connsiteX8" fmla="*/ 72189 w 240632"/>
              <a:gd name="connsiteY8" fmla="*/ 493294 h 541421"/>
              <a:gd name="connsiteX9" fmla="*/ 48126 w 240632"/>
              <a:gd name="connsiteY9" fmla="*/ 517358 h 541421"/>
              <a:gd name="connsiteX10" fmla="*/ 24063 w 240632"/>
              <a:gd name="connsiteY10" fmla="*/ 541421 h 54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632" h="541421">
                <a:moveTo>
                  <a:pt x="0" y="0"/>
                </a:moveTo>
                <a:cubicBezTo>
                  <a:pt x="20053" y="8021"/>
                  <a:pt x="44016" y="9715"/>
                  <a:pt x="60158" y="24063"/>
                </a:cubicBezTo>
                <a:cubicBezTo>
                  <a:pt x="168497" y="120364"/>
                  <a:pt x="66146" y="66149"/>
                  <a:pt x="132347" y="132347"/>
                </a:cubicBezTo>
                <a:cubicBezTo>
                  <a:pt x="176862" y="176860"/>
                  <a:pt x="150117" y="146970"/>
                  <a:pt x="204537" y="228600"/>
                </a:cubicBezTo>
                <a:cubicBezTo>
                  <a:pt x="235636" y="275248"/>
                  <a:pt x="224027" y="250975"/>
                  <a:pt x="240632" y="300789"/>
                </a:cubicBezTo>
                <a:cubicBezTo>
                  <a:pt x="236621" y="324852"/>
                  <a:pt x="236315" y="349836"/>
                  <a:pt x="228600" y="372979"/>
                </a:cubicBezTo>
                <a:cubicBezTo>
                  <a:pt x="212375" y="421654"/>
                  <a:pt x="205210" y="402721"/>
                  <a:pt x="168442" y="421105"/>
                </a:cubicBezTo>
                <a:cubicBezTo>
                  <a:pt x="155508" y="427572"/>
                  <a:pt x="144379" y="437147"/>
                  <a:pt x="132347" y="445168"/>
                </a:cubicBezTo>
                <a:cubicBezTo>
                  <a:pt x="84420" y="517060"/>
                  <a:pt x="136763" y="454550"/>
                  <a:pt x="72189" y="493294"/>
                </a:cubicBezTo>
                <a:cubicBezTo>
                  <a:pt x="62462" y="499130"/>
                  <a:pt x="56147" y="509337"/>
                  <a:pt x="48126" y="517358"/>
                </a:cubicBezTo>
                <a:lnTo>
                  <a:pt x="24063" y="54142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85"/>
          <p:cNvSpPr/>
          <p:nvPr/>
        </p:nvSpPr>
        <p:spPr>
          <a:xfrm>
            <a:off x="7294530" y="963330"/>
            <a:ext cx="132761" cy="300790"/>
          </a:xfrm>
          <a:custGeom>
            <a:avLst/>
            <a:gdLst>
              <a:gd name="connsiteX0" fmla="*/ 0 w 132761"/>
              <a:gd name="connsiteY0" fmla="*/ 0 h 300790"/>
              <a:gd name="connsiteX1" fmla="*/ 60158 w 132761"/>
              <a:gd name="connsiteY1" fmla="*/ 12032 h 300790"/>
              <a:gd name="connsiteX2" fmla="*/ 84221 w 132761"/>
              <a:gd name="connsiteY2" fmla="*/ 48127 h 300790"/>
              <a:gd name="connsiteX3" fmla="*/ 120316 w 132761"/>
              <a:gd name="connsiteY3" fmla="*/ 72190 h 300790"/>
              <a:gd name="connsiteX4" fmla="*/ 120316 w 132761"/>
              <a:gd name="connsiteY4" fmla="*/ 204537 h 300790"/>
              <a:gd name="connsiteX5" fmla="*/ 48127 w 132761"/>
              <a:gd name="connsiteY5" fmla="*/ 276727 h 300790"/>
              <a:gd name="connsiteX6" fmla="*/ 24063 w 132761"/>
              <a:gd name="connsiteY6" fmla="*/ 300790 h 30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61" h="300790">
                <a:moveTo>
                  <a:pt x="0" y="0"/>
                </a:moveTo>
                <a:cubicBezTo>
                  <a:pt x="20053" y="4011"/>
                  <a:pt x="42403" y="1886"/>
                  <a:pt x="60158" y="12032"/>
                </a:cubicBezTo>
                <a:cubicBezTo>
                  <a:pt x="72713" y="19206"/>
                  <a:pt x="73996" y="37902"/>
                  <a:pt x="84221" y="48127"/>
                </a:cubicBezTo>
                <a:cubicBezTo>
                  <a:pt x="94446" y="58352"/>
                  <a:pt x="108284" y="64169"/>
                  <a:pt x="120316" y="72190"/>
                </a:cubicBezTo>
                <a:cubicBezTo>
                  <a:pt x="123446" y="97225"/>
                  <a:pt x="146682" y="170638"/>
                  <a:pt x="120316" y="204537"/>
                </a:cubicBezTo>
                <a:cubicBezTo>
                  <a:pt x="99423" y="231399"/>
                  <a:pt x="72190" y="252664"/>
                  <a:pt x="48127" y="276727"/>
                </a:cubicBezTo>
                <a:lnTo>
                  <a:pt x="24063" y="30079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リーフォーム 86"/>
          <p:cNvSpPr/>
          <p:nvPr/>
        </p:nvSpPr>
        <p:spPr>
          <a:xfrm>
            <a:off x="7775479" y="830983"/>
            <a:ext cx="361262" cy="673769"/>
          </a:xfrm>
          <a:custGeom>
            <a:avLst/>
            <a:gdLst>
              <a:gd name="connsiteX0" fmla="*/ 361262 w 361262"/>
              <a:gd name="connsiteY0" fmla="*/ 0 h 673769"/>
              <a:gd name="connsiteX1" fmla="*/ 252978 w 361262"/>
              <a:gd name="connsiteY1" fmla="*/ 36095 h 673769"/>
              <a:gd name="connsiteX2" fmla="*/ 204851 w 361262"/>
              <a:gd name="connsiteY2" fmla="*/ 96253 h 673769"/>
              <a:gd name="connsiteX3" fmla="*/ 168757 w 361262"/>
              <a:gd name="connsiteY3" fmla="*/ 120316 h 673769"/>
              <a:gd name="connsiteX4" fmla="*/ 108599 w 361262"/>
              <a:gd name="connsiteY4" fmla="*/ 156411 h 673769"/>
              <a:gd name="connsiteX5" fmla="*/ 84535 w 361262"/>
              <a:gd name="connsiteY5" fmla="*/ 180474 h 673769"/>
              <a:gd name="connsiteX6" fmla="*/ 36409 w 361262"/>
              <a:gd name="connsiteY6" fmla="*/ 252663 h 673769"/>
              <a:gd name="connsiteX7" fmla="*/ 24378 w 361262"/>
              <a:gd name="connsiteY7" fmla="*/ 288758 h 673769"/>
              <a:gd name="connsiteX8" fmla="*/ 314 w 361262"/>
              <a:gd name="connsiteY8" fmla="*/ 312821 h 673769"/>
              <a:gd name="connsiteX9" fmla="*/ 24378 w 361262"/>
              <a:gd name="connsiteY9" fmla="*/ 457200 h 673769"/>
              <a:gd name="connsiteX10" fmla="*/ 48441 w 361262"/>
              <a:gd name="connsiteY10" fmla="*/ 493295 h 673769"/>
              <a:gd name="connsiteX11" fmla="*/ 84535 w 361262"/>
              <a:gd name="connsiteY11" fmla="*/ 505326 h 673769"/>
              <a:gd name="connsiteX12" fmla="*/ 132662 w 361262"/>
              <a:gd name="connsiteY12" fmla="*/ 529390 h 673769"/>
              <a:gd name="connsiteX13" fmla="*/ 168757 w 361262"/>
              <a:gd name="connsiteY13" fmla="*/ 565484 h 673769"/>
              <a:gd name="connsiteX14" fmla="*/ 204851 w 361262"/>
              <a:gd name="connsiteY14" fmla="*/ 589547 h 673769"/>
              <a:gd name="connsiteX15" fmla="*/ 228914 w 361262"/>
              <a:gd name="connsiteY15" fmla="*/ 613611 h 673769"/>
              <a:gd name="connsiteX16" fmla="*/ 265009 w 361262"/>
              <a:gd name="connsiteY16" fmla="*/ 625642 h 673769"/>
              <a:gd name="connsiteX17" fmla="*/ 301104 w 361262"/>
              <a:gd name="connsiteY17" fmla="*/ 649705 h 673769"/>
              <a:gd name="connsiteX18" fmla="*/ 337199 w 361262"/>
              <a:gd name="connsiteY18" fmla="*/ 661737 h 673769"/>
              <a:gd name="connsiteX19" fmla="*/ 361262 w 361262"/>
              <a:gd name="connsiteY19" fmla="*/ 673769 h 67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1262" h="673769">
                <a:moveTo>
                  <a:pt x="361262" y="0"/>
                </a:moveTo>
                <a:cubicBezTo>
                  <a:pt x="310562" y="10140"/>
                  <a:pt x="295675" y="7631"/>
                  <a:pt x="252978" y="36095"/>
                </a:cubicBezTo>
                <a:cubicBezTo>
                  <a:pt x="217255" y="59910"/>
                  <a:pt x="237034" y="64070"/>
                  <a:pt x="204851" y="96253"/>
                </a:cubicBezTo>
                <a:cubicBezTo>
                  <a:pt x="194626" y="106478"/>
                  <a:pt x="180048" y="111283"/>
                  <a:pt x="168757" y="120316"/>
                </a:cubicBezTo>
                <a:cubicBezTo>
                  <a:pt x="121570" y="158065"/>
                  <a:pt x="171280" y="135516"/>
                  <a:pt x="108599" y="156411"/>
                </a:cubicBezTo>
                <a:cubicBezTo>
                  <a:pt x="100578" y="164432"/>
                  <a:pt x="91341" y="171399"/>
                  <a:pt x="84535" y="180474"/>
                </a:cubicBezTo>
                <a:cubicBezTo>
                  <a:pt x="67183" y="203610"/>
                  <a:pt x="36409" y="252663"/>
                  <a:pt x="36409" y="252663"/>
                </a:cubicBezTo>
                <a:cubicBezTo>
                  <a:pt x="32399" y="264695"/>
                  <a:pt x="30903" y="277883"/>
                  <a:pt x="24378" y="288758"/>
                </a:cubicBezTo>
                <a:cubicBezTo>
                  <a:pt x="18542" y="298485"/>
                  <a:pt x="1341" y="301524"/>
                  <a:pt x="314" y="312821"/>
                </a:cubicBezTo>
                <a:cubicBezTo>
                  <a:pt x="-1739" y="335404"/>
                  <a:pt x="6269" y="420982"/>
                  <a:pt x="24378" y="457200"/>
                </a:cubicBezTo>
                <a:cubicBezTo>
                  <a:pt x="30845" y="470134"/>
                  <a:pt x="37150" y="484262"/>
                  <a:pt x="48441" y="493295"/>
                </a:cubicBezTo>
                <a:cubicBezTo>
                  <a:pt x="58344" y="501217"/>
                  <a:pt x="72878" y="500330"/>
                  <a:pt x="84535" y="505326"/>
                </a:cubicBezTo>
                <a:cubicBezTo>
                  <a:pt x="101021" y="512391"/>
                  <a:pt x="118067" y="518965"/>
                  <a:pt x="132662" y="529390"/>
                </a:cubicBezTo>
                <a:cubicBezTo>
                  <a:pt x="146508" y="539280"/>
                  <a:pt x="155686" y="554591"/>
                  <a:pt x="168757" y="565484"/>
                </a:cubicBezTo>
                <a:cubicBezTo>
                  <a:pt x="179865" y="574741"/>
                  <a:pt x="193560" y="580514"/>
                  <a:pt x="204851" y="589547"/>
                </a:cubicBezTo>
                <a:cubicBezTo>
                  <a:pt x="213709" y="596633"/>
                  <a:pt x="219187" y="607775"/>
                  <a:pt x="228914" y="613611"/>
                </a:cubicBezTo>
                <a:cubicBezTo>
                  <a:pt x="239789" y="620136"/>
                  <a:pt x="252977" y="621632"/>
                  <a:pt x="265009" y="625642"/>
                </a:cubicBezTo>
                <a:cubicBezTo>
                  <a:pt x="277041" y="633663"/>
                  <a:pt x="288170" y="643238"/>
                  <a:pt x="301104" y="649705"/>
                </a:cubicBezTo>
                <a:cubicBezTo>
                  <a:pt x="312448" y="655377"/>
                  <a:pt x="325424" y="657027"/>
                  <a:pt x="337199" y="661737"/>
                </a:cubicBezTo>
                <a:cubicBezTo>
                  <a:pt x="345525" y="665068"/>
                  <a:pt x="353241" y="669758"/>
                  <a:pt x="361262" y="6737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フリーフォーム 87"/>
          <p:cNvSpPr/>
          <p:nvPr/>
        </p:nvSpPr>
        <p:spPr>
          <a:xfrm>
            <a:off x="7896109" y="939267"/>
            <a:ext cx="300790" cy="373011"/>
          </a:xfrm>
          <a:custGeom>
            <a:avLst/>
            <a:gdLst>
              <a:gd name="connsiteX0" fmla="*/ 228600 w 300790"/>
              <a:gd name="connsiteY0" fmla="*/ 0 h 373011"/>
              <a:gd name="connsiteX1" fmla="*/ 168442 w 300790"/>
              <a:gd name="connsiteY1" fmla="*/ 36095 h 373011"/>
              <a:gd name="connsiteX2" fmla="*/ 132348 w 300790"/>
              <a:gd name="connsiteY2" fmla="*/ 48127 h 373011"/>
              <a:gd name="connsiteX3" fmla="*/ 72190 w 300790"/>
              <a:gd name="connsiteY3" fmla="*/ 84221 h 373011"/>
              <a:gd name="connsiteX4" fmla="*/ 24063 w 300790"/>
              <a:gd name="connsiteY4" fmla="*/ 132348 h 373011"/>
              <a:gd name="connsiteX5" fmla="*/ 0 w 300790"/>
              <a:gd name="connsiteY5" fmla="*/ 204537 h 373011"/>
              <a:gd name="connsiteX6" fmla="*/ 12032 w 300790"/>
              <a:gd name="connsiteY6" fmla="*/ 240632 h 373011"/>
              <a:gd name="connsiteX7" fmla="*/ 48127 w 300790"/>
              <a:gd name="connsiteY7" fmla="*/ 252663 h 373011"/>
              <a:gd name="connsiteX8" fmla="*/ 72190 w 300790"/>
              <a:gd name="connsiteY8" fmla="*/ 276727 h 373011"/>
              <a:gd name="connsiteX9" fmla="*/ 144379 w 300790"/>
              <a:gd name="connsiteY9" fmla="*/ 300790 h 373011"/>
              <a:gd name="connsiteX10" fmla="*/ 216569 w 300790"/>
              <a:gd name="connsiteY10" fmla="*/ 336885 h 373011"/>
              <a:gd name="connsiteX11" fmla="*/ 252663 w 300790"/>
              <a:gd name="connsiteY11" fmla="*/ 360948 h 373011"/>
              <a:gd name="connsiteX12" fmla="*/ 300790 w 300790"/>
              <a:gd name="connsiteY12" fmla="*/ 372979 h 37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790" h="373011">
                <a:moveTo>
                  <a:pt x="228600" y="0"/>
                </a:moveTo>
                <a:cubicBezTo>
                  <a:pt x="208547" y="12032"/>
                  <a:pt x="189358" y="25637"/>
                  <a:pt x="168442" y="36095"/>
                </a:cubicBezTo>
                <a:cubicBezTo>
                  <a:pt x="157099" y="41767"/>
                  <a:pt x="143223" y="41602"/>
                  <a:pt x="132348" y="48127"/>
                </a:cubicBezTo>
                <a:cubicBezTo>
                  <a:pt x="49776" y="97670"/>
                  <a:pt x="174431" y="50142"/>
                  <a:pt x="72190" y="84221"/>
                </a:cubicBezTo>
                <a:cubicBezTo>
                  <a:pt x="56148" y="100263"/>
                  <a:pt x="31237" y="110825"/>
                  <a:pt x="24063" y="132348"/>
                </a:cubicBezTo>
                <a:lnTo>
                  <a:pt x="0" y="204537"/>
                </a:lnTo>
                <a:cubicBezTo>
                  <a:pt x="4011" y="216569"/>
                  <a:pt x="3064" y="231664"/>
                  <a:pt x="12032" y="240632"/>
                </a:cubicBezTo>
                <a:cubicBezTo>
                  <a:pt x="21000" y="249600"/>
                  <a:pt x="37252" y="246138"/>
                  <a:pt x="48127" y="252663"/>
                </a:cubicBezTo>
                <a:cubicBezTo>
                  <a:pt x="57854" y="258499"/>
                  <a:pt x="62044" y="271654"/>
                  <a:pt x="72190" y="276727"/>
                </a:cubicBezTo>
                <a:cubicBezTo>
                  <a:pt x="94877" y="288071"/>
                  <a:pt x="123274" y="286720"/>
                  <a:pt x="144379" y="300790"/>
                </a:cubicBezTo>
                <a:cubicBezTo>
                  <a:pt x="247827" y="369754"/>
                  <a:pt x="116939" y="287069"/>
                  <a:pt x="216569" y="336885"/>
                </a:cubicBezTo>
                <a:cubicBezTo>
                  <a:pt x="229502" y="343352"/>
                  <a:pt x="239730" y="354481"/>
                  <a:pt x="252663" y="360948"/>
                </a:cubicBezTo>
                <a:cubicBezTo>
                  <a:pt x="279262" y="374247"/>
                  <a:pt x="280282" y="372979"/>
                  <a:pt x="300790" y="3729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リーフォーム 88"/>
          <p:cNvSpPr/>
          <p:nvPr/>
        </p:nvSpPr>
        <p:spPr>
          <a:xfrm>
            <a:off x="7631414" y="782857"/>
            <a:ext cx="264695" cy="168442"/>
          </a:xfrm>
          <a:custGeom>
            <a:avLst/>
            <a:gdLst>
              <a:gd name="connsiteX0" fmla="*/ 0 w 264695"/>
              <a:gd name="connsiteY0" fmla="*/ 0 h 168442"/>
              <a:gd name="connsiteX1" fmla="*/ 60158 w 264695"/>
              <a:gd name="connsiteY1" fmla="*/ 60158 h 168442"/>
              <a:gd name="connsiteX2" fmla="*/ 96253 w 264695"/>
              <a:gd name="connsiteY2" fmla="*/ 120316 h 168442"/>
              <a:gd name="connsiteX3" fmla="*/ 108285 w 264695"/>
              <a:gd name="connsiteY3" fmla="*/ 156410 h 168442"/>
              <a:gd name="connsiteX4" fmla="*/ 144379 w 264695"/>
              <a:gd name="connsiteY4" fmla="*/ 168442 h 168442"/>
              <a:gd name="connsiteX5" fmla="*/ 216569 w 264695"/>
              <a:gd name="connsiteY5" fmla="*/ 132347 h 168442"/>
              <a:gd name="connsiteX6" fmla="*/ 240632 w 264695"/>
              <a:gd name="connsiteY6" fmla="*/ 96252 h 168442"/>
              <a:gd name="connsiteX7" fmla="*/ 264695 w 264695"/>
              <a:gd name="connsiteY7" fmla="*/ 24063 h 16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695" h="168442">
                <a:moveTo>
                  <a:pt x="0" y="0"/>
                </a:moveTo>
                <a:cubicBezTo>
                  <a:pt x="20053" y="20053"/>
                  <a:pt x="43143" y="37471"/>
                  <a:pt x="60158" y="60158"/>
                </a:cubicBezTo>
                <a:cubicBezTo>
                  <a:pt x="153881" y="185121"/>
                  <a:pt x="-6638" y="17421"/>
                  <a:pt x="96253" y="120316"/>
                </a:cubicBezTo>
                <a:cubicBezTo>
                  <a:pt x="100264" y="132347"/>
                  <a:pt x="99317" y="147442"/>
                  <a:pt x="108285" y="156410"/>
                </a:cubicBezTo>
                <a:cubicBezTo>
                  <a:pt x="117253" y="165378"/>
                  <a:pt x="131697" y="168442"/>
                  <a:pt x="144379" y="168442"/>
                </a:cubicBezTo>
                <a:cubicBezTo>
                  <a:pt x="169285" y="168442"/>
                  <a:pt x="198320" y="144513"/>
                  <a:pt x="216569" y="132347"/>
                </a:cubicBezTo>
                <a:cubicBezTo>
                  <a:pt x="224590" y="120315"/>
                  <a:pt x="234759" y="109466"/>
                  <a:pt x="240632" y="96252"/>
                </a:cubicBezTo>
                <a:cubicBezTo>
                  <a:pt x="250934" y="73073"/>
                  <a:pt x="264695" y="24063"/>
                  <a:pt x="264695" y="240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フリーフォーム 89"/>
          <p:cNvSpPr/>
          <p:nvPr/>
        </p:nvSpPr>
        <p:spPr>
          <a:xfrm>
            <a:off x="7595320" y="1456625"/>
            <a:ext cx="276726" cy="156411"/>
          </a:xfrm>
          <a:custGeom>
            <a:avLst/>
            <a:gdLst>
              <a:gd name="connsiteX0" fmla="*/ 0 w 276726"/>
              <a:gd name="connsiteY0" fmla="*/ 144379 h 156411"/>
              <a:gd name="connsiteX1" fmla="*/ 48126 w 276726"/>
              <a:gd name="connsiteY1" fmla="*/ 84221 h 156411"/>
              <a:gd name="connsiteX2" fmla="*/ 72189 w 276726"/>
              <a:gd name="connsiteY2" fmla="*/ 48127 h 156411"/>
              <a:gd name="connsiteX3" fmla="*/ 120316 w 276726"/>
              <a:gd name="connsiteY3" fmla="*/ 0 h 156411"/>
              <a:gd name="connsiteX4" fmla="*/ 156410 w 276726"/>
              <a:gd name="connsiteY4" fmla="*/ 12032 h 156411"/>
              <a:gd name="connsiteX5" fmla="*/ 204537 w 276726"/>
              <a:gd name="connsiteY5" fmla="*/ 84221 h 156411"/>
              <a:gd name="connsiteX6" fmla="*/ 240631 w 276726"/>
              <a:gd name="connsiteY6" fmla="*/ 108284 h 156411"/>
              <a:gd name="connsiteX7" fmla="*/ 276726 w 276726"/>
              <a:gd name="connsiteY7" fmla="*/ 156411 h 15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26" h="156411">
                <a:moveTo>
                  <a:pt x="0" y="144379"/>
                </a:moveTo>
                <a:cubicBezTo>
                  <a:pt x="16042" y="124326"/>
                  <a:pt x="32718" y="104765"/>
                  <a:pt x="48126" y="84221"/>
                </a:cubicBezTo>
                <a:cubicBezTo>
                  <a:pt x="56802" y="72653"/>
                  <a:pt x="62779" y="59106"/>
                  <a:pt x="72189" y="48127"/>
                </a:cubicBezTo>
                <a:cubicBezTo>
                  <a:pt x="86954" y="30902"/>
                  <a:pt x="120316" y="0"/>
                  <a:pt x="120316" y="0"/>
                </a:cubicBezTo>
                <a:cubicBezTo>
                  <a:pt x="132347" y="4011"/>
                  <a:pt x="145858" y="4997"/>
                  <a:pt x="156410" y="12032"/>
                </a:cubicBezTo>
                <a:cubicBezTo>
                  <a:pt x="245807" y="71631"/>
                  <a:pt x="154080" y="21150"/>
                  <a:pt x="204537" y="84221"/>
                </a:cubicBezTo>
                <a:cubicBezTo>
                  <a:pt x="213570" y="95512"/>
                  <a:pt x="228600" y="100263"/>
                  <a:pt x="240631" y="108284"/>
                </a:cubicBezTo>
                <a:cubicBezTo>
                  <a:pt x="267840" y="149098"/>
                  <a:pt x="254469" y="134154"/>
                  <a:pt x="276726" y="1564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2036351" y="1670590"/>
            <a:ext cx="393056" cy="523220"/>
          </a:xfrm>
          <a:prstGeom prst="rect">
            <a:avLst/>
          </a:prstGeom>
          <a:noFill/>
        </p:spPr>
        <p:txBody>
          <a:bodyPr wrap="none" rtlCol="0">
            <a:spAutoFit/>
          </a:bodyPr>
          <a:lstStyle/>
          <a:p>
            <a:r>
              <a:rPr kumimoji="1" lang="en-US" altLang="ja-JP" sz="2800" dirty="0" smtClean="0"/>
              <a:t>A</a:t>
            </a:r>
            <a:endParaRPr kumimoji="1" lang="ja-JP" altLang="en-US" sz="2800" dirty="0"/>
          </a:p>
        </p:txBody>
      </p:sp>
      <p:grpSp>
        <p:nvGrpSpPr>
          <p:cNvPr id="6" name="グループ化 5"/>
          <p:cNvGrpSpPr/>
          <p:nvPr/>
        </p:nvGrpSpPr>
        <p:grpSpPr>
          <a:xfrm>
            <a:off x="809143" y="4364696"/>
            <a:ext cx="7702578" cy="1495564"/>
            <a:chOff x="809143" y="4364696"/>
            <a:chExt cx="7702578" cy="1495564"/>
          </a:xfrm>
        </p:grpSpPr>
        <p:pic>
          <p:nvPicPr>
            <p:cNvPr id="3076" name="Picture 4" descr="カブトムシ種類 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9972" y="4373616"/>
              <a:ext cx="2004462" cy="1486643"/>
            </a:xfrm>
            <a:prstGeom prst="rect">
              <a:avLst/>
            </a:prstGeom>
            <a:noFill/>
            <a:extLst>
              <a:ext uri="{909E8E84-426E-40DD-AFC4-6F175D3DCCD1}">
                <a14:hiddenFill xmlns:a14="http://schemas.microsoft.com/office/drawing/2010/main">
                  <a:solidFill>
                    <a:srgbClr val="FFFFFF"/>
                  </a:solidFill>
                </a14:hiddenFill>
              </a:ext>
            </a:extLst>
          </p:spPr>
        </p:pic>
        <p:pic>
          <p:nvPicPr>
            <p:cNvPr id="121" name="図 120"/>
            <p:cNvPicPr>
              <a:picLocks noChangeAspect="1"/>
            </p:cNvPicPr>
            <p:nvPr/>
          </p:nvPicPr>
          <p:blipFill>
            <a:blip r:embed="rId4"/>
            <a:stretch>
              <a:fillRect/>
            </a:stretch>
          </p:blipFill>
          <p:spPr>
            <a:xfrm>
              <a:off x="4618853" y="4381435"/>
              <a:ext cx="1934568" cy="1478824"/>
            </a:xfrm>
            <a:prstGeom prst="rect">
              <a:avLst/>
            </a:prstGeom>
          </p:spPr>
        </p:pic>
        <p:pic>
          <p:nvPicPr>
            <p:cNvPr id="122" name="図 121"/>
            <p:cNvPicPr>
              <a:picLocks noChangeAspect="1"/>
            </p:cNvPicPr>
            <p:nvPr/>
          </p:nvPicPr>
          <p:blipFill>
            <a:blip r:embed="rId5"/>
            <a:stretch>
              <a:fillRect/>
            </a:stretch>
          </p:blipFill>
          <p:spPr>
            <a:xfrm>
              <a:off x="809143" y="4364696"/>
              <a:ext cx="1636450" cy="1495563"/>
            </a:xfrm>
            <a:prstGeom prst="rect">
              <a:avLst/>
            </a:prstGeom>
          </p:spPr>
        </p:pic>
        <p:pic>
          <p:nvPicPr>
            <p:cNvPr id="123" name="図 122"/>
            <p:cNvPicPr>
              <a:picLocks noChangeAspect="1"/>
            </p:cNvPicPr>
            <p:nvPr/>
          </p:nvPicPr>
          <p:blipFill>
            <a:blip r:embed="rId6"/>
            <a:stretch>
              <a:fillRect/>
            </a:stretch>
          </p:blipFill>
          <p:spPr>
            <a:xfrm>
              <a:off x="6663276" y="4381436"/>
              <a:ext cx="1848445" cy="1478824"/>
            </a:xfrm>
            <a:prstGeom prst="rect">
              <a:avLst/>
            </a:prstGeom>
          </p:spPr>
        </p:pic>
      </p:grpSp>
      <p:sp>
        <p:nvSpPr>
          <p:cNvPr id="3" name="テキスト ボックス 2"/>
          <p:cNvSpPr txBox="1"/>
          <p:nvPr/>
        </p:nvSpPr>
        <p:spPr>
          <a:xfrm>
            <a:off x="280600" y="6221858"/>
            <a:ext cx="8582799" cy="461665"/>
          </a:xfrm>
          <a:prstGeom prst="rect">
            <a:avLst/>
          </a:prstGeom>
          <a:noFill/>
        </p:spPr>
        <p:txBody>
          <a:bodyPr wrap="none" rtlCol="0">
            <a:spAutoFit/>
          </a:bodyPr>
          <a:lstStyle/>
          <a:p>
            <a:r>
              <a:rPr lang="en-US" altLang="ja-JP" sz="2400" dirty="0" smtClean="0"/>
              <a:t>Next, we need to the mechanism to determine the furrow pattern</a:t>
            </a:r>
            <a:endParaRPr kumimoji="1" lang="ja-JP" altLang="en-US" sz="2400" dirty="0"/>
          </a:p>
        </p:txBody>
      </p:sp>
      <p:sp>
        <p:nvSpPr>
          <p:cNvPr id="7" name="テキスト ボックス 6"/>
          <p:cNvSpPr txBox="1"/>
          <p:nvPr/>
        </p:nvSpPr>
        <p:spPr>
          <a:xfrm>
            <a:off x="2179633" y="3985933"/>
            <a:ext cx="5083443" cy="369332"/>
          </a:xfrm>
          <a:prstGeom prst="rect">
            <a:avLst/>
          </a:prstGeom>
          <a:noFill/>
        </p:spPr>
        <p:txBody>
          <a:bodyPr wrap="none" rtlCol="0">
            <a:spAutoFit/>
          </a:bodyPr>
          <a:lstStyle/>
          <a:p>
            <a:r>
              <a:rPr kumimoji="1" lang="en-US" altLang="ja-JP" dirty="0" smtClean="0"/>
              <a:t>Different combination generates different 3d shape</a:t>
            </a:r>
            <a:endParaRPr kumimoji="1" lang="ja-JP" altLang="en-US" dirty="0"/>
          </a:p>
        </p:txBody>
      </p:sp>
    </p:spTree>
    <p:extLst>
      <p:ext uri="{BB962C8B-B14F-4D97-AF65-F5344CB8AC3E}">
        <p14:creationId xmlns:p14="http://schemas.microsoft.com/office/powerpoint/2010/main" val="544959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93651"/>
            <a:ext cx="8229600" cy="1143000"/>
          </a:xfrm>
        </p:spPr>
        <p:txBody>
          <a:bodyPr>
            <a:normAutofit/>
          </a:bodyPr>
          <a:lstStyle/>
          <a:p>
            <a:r>
              <a:rPr kumimoji="1" lang="en-US" altLang="ja-JP" sz="3600" dirty="0" smtClean="0">
                <a:latin typeface="Helvetica" panose="020B0604020202020204" pitchFamily="34" charset="0"/>
                <a:cs typeface="Helvetica" panose="020B0604020202020204" pitchFamily="34" charset="0"/>
              </a:rPr>
              <a:t>What determines the position of the primary folding to occur?</a:t>
            </a:r>
            <a:endParaRPr kumimoji="1" lang="ja-JP" altLang="en-US" sz="3600" dirty="0">
              <a:latin typeface="Helvetica" panose="020B0604020202020204" pitchFamily="34" charset="0"/>
              <a:cs typeface="Helvetica" panose="020B0604020202020204" pitchFamily="34" charset="0"/>
            </a:endParaRPr>
          </a:p>
        </p:txBody>
      </p:sp>
      <p:pic>
        <p:nvPicPr>
          <p:cNvPr id="3" name="図 2"/>
          <p:cNvPicPr>
            <a:picLocks noChangeAspect="1"/>
          </p:cNvPicPr>
          <p:nvPr/>
        </p:nvPicPr>
        <p:blipFill>
          <a:blip r:embed="rId2"/>
          <a:stretch>
            <a:fillRect/>
          </a:stretch>
        </p:blipFill>
        <p:spPr>
          <a:xfrm>
            <a:off x="873218" y="3158700"/>
            <a:ext cx="2459529" cy="1964576"/>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7543" y="2133447"/>
            <a:ext cx="3986436" cy="2989829"/>
          </a:xfrm>
          <a:prstGeom prst="rect">
            <a:avLst/>
          </a:prstGeom>
        </p:spPr>
      </p:pic>
      <p:grpSp>
        <p:nvGrpSpPr>
          <p:cNvPr id="14" name="グループ化 13"/>
          <p:cNvGrpSpPr/>
          <p:nvPr/>
        </p:nvGrpSpPr>
        <p:grpSpPr>
          <a:xfrm>
            <a:off x="2635059" y="2133795"/>
            <a:ext cx="1145035" cy="1901281"/>
            <a:chOff x="2635059" y="1917226"/>
            <a:chExt cx="1145035" cy="1901281"/>
          </a:xfrm>
        </p:grpSpPr>
        <p:sp>
          <p:nvSpPr>
            <p:cNvPr id="5" name="二等辺三角形 4"/>
            <p:cNvSpPr/>
            <p:nvPr/>
          </p:nvSpPr>
          <p:spPr>
            <a:xfrm rot="13318249">
              <a:off x="2635059" y="2469279"/>
              <a:ext cx="319132" cy="134922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rot="18855405">
              <a:off x="3090803" y="2021742"/>
              <a:ext cx="793807" cy="584775"/>
            </a:xfrm>
            <a:prstGeom prst="rect">
              <a:avLst/>
            </a:prstGeom>
            <a:noFill/>
          </p:spPr>
          <p:txBody>
            <a:bodyPr wrap="none" rtlCol="0">
              <a:spAutoFit/>
            </a:bodyPr>
            <a:lstStyle/>
            <a:p>
              <a:r>
                <a:rPr kumimoji="1" lang="en-US" altLang="ja-JP" sz="3200" dirty="0" smtClean="0"/>
                <a:t>INK</a:t>
              </a:r>
              <a:endParaRPr kumimoji="1" lang="ja-JP" altLang="en-US" sz="3200" dirty="0"/>
            </a:p>
          </p:txBody>
        </p:sp>
      </p:grpSp>
      <p:sp>
        <p:nvSpPr>
          <p:cNvPr id="7" name="雲 6"/>
          <p:cNvSpPr/>
          <p:nvPr/>
        </p:nvSpPr>
        <p:spPr>
          <a:xfrm>
            <a:off x="2188954" y="3703100"/>
            <a:ext cx="341972" cy="267808"/>
          </a:xfrm>
          <a:prstGeom prst="cloud">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3639640" y="3456502"/>
            <a:ext cx="390144" cy="7610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873218" y="5547632"/>
            <a:ext cx="7700211" cy="954107"/>
          </a:xfrm>
          <a:prstGeom prst="rect">
            <a:avLst/>
          </a:prstGeom>
        </p:spPr>
        <p:txBody>
          <a:bodyPr wrap="square">
            <a:spAutoFit/>
          </a:bodyPr>
          <a:lstStyle/>
          <a:p>
            <a:pPr algn="ctr"/>
            <a:r>
              <a:rPr lang="en-US" altLang="ja-JP" sz="2800" dirty="0"/>
              <a:t>Position of the primary folding is determined by the cell adhesion to the outer cuticle</a:t>
            </a:r>
            <a:endParaRPr lang="ja-JP" altLang="en-US" sz="2800" dirty="0"/>
          </a:p>
        </p:txBody>
      </p:sp>
      <p:cxnSp>
        <p:nvCxnSpPr>
          <p:cNvPr id="12" name="直線矢印コネクタ 11"/>
          <p:cNvCxnSpPr/>
          <p:nvPr/>
        </p:nvCxnSpPr>
        <p:spPr>
          <a:xfrm flipH="1">
            <a:off x="2059755" y="2782675"/>
            <a:ext cx="258397" cy="768688"/>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8933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92818"/>
            <a:ext cx="9144000" cy="1143000"/>
          </a:xfrm>
        </p:spPr>
        <p:txBody>
          <a:bodyPr>
            <a:normAutofit/>
          </a:bodyPr>
          <a:lstStyle/>
          <a:p>
            <a:r>
              <a:rPr kumimoji="1" lang="en-US" altLang="ja-JP" sz="3200" dirty="0" smtClean="0">
                <a:latin typeface="Helvetica" panose="020B0604020202020204" pitchFamily="34" charset="0"/>
                <a:cs typeface="Helvetica" panose="020B0604020202020204" pitchFamily="34" charset="0"/>
              </a:rPr>
              <a:t>Artificial manipulation of the horn shape by RNAi</a:t>
            </a:r>
            <a:endParaRPr kumimoji="1" lang="ja-JP" altLang="en-US" sz="3200" dirty="0">
              <a:latin typeface="Helvetica" panose="020B0604020202020204" pitchFamily="34" charset="0"/>
              <a:cs typeface="Helvetica" panose="020B0604020202020204" pitchFamily="34" charset="0"/>
            </a:endParaRPr>
          </a:p>
        </p:txBody>
      </p:sp>
      <p:pic>
        <p:nvPicPr>
          <p:cNvPr id="3" name="図 2"/>
          <p:cNvPicPr>
            <a:picLocks noChangeAspect="1"/>
          </p:cNvPicPr>
          <p:nvPr/>
        </p:nvPicPr>
        <p:blipFill>
          <a:blip r:embed="rId2"/>
          <a:stretch>
            <a:fillRect/>
          </a:stretch>
        </p:blipFill>
        <p:spPr>
          <a:xfrm>
            <a:off x="519072" y="2249955"/>
            <a:ext cx="3596823" cy="3561298"/>
          </a:xfrm>
          <a:prstGeom prst="rect">
            <a:avLst/>
          </a:prstGeom>
        </p:spPr>
      </p:pic>
      <p:pic>
        <p:nvPicPr>
          <p:cNvPr id="4" name="図 3"/>
          <p:cNvPicPr>
            <a:picLocks noChangeAspect="1"/>
          </p:cNvPicPr>
          <p:nvPr/>
        </p:nvPicPr>
        <p:blipFill>
          <a:blip r:embed="rId3"/>
          <a:stretch>
            <a:fillRect/>
          </a:stretch>
        </p:blipFill>
        <p:spPr>
          <a:xfrm>
            <a:off x="4356612" y="2249955"/>
            <a:ext cx="4236258" cy="3561298"/>
          </a:xfrm>
          <a:prstGeom prst="rect">
            <a:avLst/>
          </a:prstGeom>
        </p:spPr>
      </p:pic>
    </p:spTree>
    <p:extLst>
      <p:ext uri="{BB962C8B-B14F-4D97-AF65-F5344CB8AC3E}">
        <p14:creationId xmlns:p14="http://schemas.microsoft.com/office/powerpoint/2010/main" val="2318504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600" dirty="0" smtClean="0">
                <a:latin typeface="Helvetica" panose="020B0604020202020204" pitchFamily="34" charset="0"/>
                <a:cs typeface="Helvetica" panose="020B0604020202020204" pitchFamily="34" charset="0"/>
              </a:rPr>
              <a:t>RNAi with </a:t>
            </a:r>
            <a:r>
              <a:rPr lang="en-US" altLang="ja-JP" sz="3600" dirty="0" err="1">
                <a:latin typeface="Helvetica" panose="020B0604020202020204" pitchFamily="34" charset="0"/>
                <a:cs typeface="Helvetica" panose="020B0604020202020204" pitchFamily="34" charset="0"/>
              </a:rPr>
              <a:t>Dachsous</a:t>
            </a:r>
            <a:r>
              <a:rPr kumimoji="1" lang="en-US" altLang="ja-JP" sz="3600" dirty="0" smtClean="0">
                <a:latin typeface="Helvetica" panose="020B0604020202020204" pitchFamily="34" charset="0"/>
                <a:cs typeface="Helvetica" panose="020B0604020202020204" pitchFamily="34" charset="0"/>
              </a:rPr>
              <a:t> gene</a:t>
            </a:r>
            <a:endParaRPr kumimoji="1" lang="ja-JP" altLang="en-US" sz="3600" dirty="0">
              <a:latin typeface="Helvetica" panose="020B0604020202020204" pitchFamily="34" charset="0"/>
              <a:cs typeface="Helvetica" panose="020B0604020202020204" pitchFamily="34" charset="0"/>
            </a:endParaRPr>
          </a:p>
        </p:txBody>
      </p:sp>
      <p:pic>
        <p:nvPicPr>
          <p:cNvPr id="3" name="図 2"/>
          <p:cNvPicPr>
            <a:picLocks noChangeAspect="1"/>
          </p:cNvPicPr>
          <p:nvPr/>
        </p:nvPicPr>
        <p:blipFill>
          <a:blip r:embed="rId3"/>
          <a:stretch>
            <a:fillRect/>
          </a:stretch>
        </p:blipFill>
        <p:spPr>
          <a:xfrm>
            <a:off x="2975799" y="2088483"/>
            <a:ext cx="3095367" cy="3064795"/>
          </a:xfrm>
          <a:prstGeom prst="rect">
            <a:avLst/>
          </a:prstGeom>
        </p:spPr>
      </p:pic>
      <p:pic>
        <p:nvPicPr>
          <p:cNvPr id="7" name="図 6"/>
          <p:cNvPicPr>
            <a:picLocks noChangeAspect="1"/>
          </p:cNvPicPr>
          <p:nvPr/>
        </p:nvPicPr>
        <p:blipFill>
          <a:blip r:embed="rId4"/>
          <a:stretch>
            <a:fillRect/>
          </a:stretch>
        </p:blipFill>
        <p:spPr>
          <a:xfrm>
            <a:off x="182862" y="3521199"/>
            <a:ext cx="2676894" cy="1389146"/>
          </a:xfrm>
          <a:prstGeom prst="rect">
            <a:avLst/>
          </a:prstGeom>
        </p:spPr>
      </p:pic>
      <p:pic>
        <p:nvPicPr>
          <p:cNvPr id="8" name="図 7"/>
          <p:cNvPicPr>
            <a:picLocks noChangeAspect="1"/>
          </p:cNvPicPr>
          <p:nvPr/>
        </p:nvPicPr>
        <p:blipFill>
          <a:blip r:embed="rId5"/>
          <a:stretch>
            <a:fillRect/>
          </a:stretch>
        </p:blipFill>
        <p:spPr>
          <a:xfrm>
            <a:off x="6251394" y="3521199"/>
            <a:ext cx="2633412" cy="1277247"/>
          </a:xfrm>
          <a:prstGeom prst="rect">
            <a:avLst/>
          </a:prstGeom>
        </p:spPr>
      </p:pic>
      <p:pic>
        <p:nvPicPr>
          <p:cNvPr id="9" name="図 8"/>
          <p:cNvPicPr>
            <a:picLocks noChangeAspect="1"/>
          </p:cNvPicPr>
          <p:nvPr/>
        </p:nvPicPr>
        <p:blipFill>
          <a:blip r:embed="rId6"/>
          <a:stretch>
            <a:fillRect/>
          </a:stretch>
        </p:blipFill>
        <p:spPr>
          <a:xfrm>
            <a:off x="164181" y="2168396"/>
            <a:ext cx="2695575" cy="1209675"/>
          </a:xfrm>
          <a:prstGeom prst="rect">
            <a:avLst/>
          </a:prstGeom>
        </p:spPr>
      </p:pic>
      <p:pic>
        <p:nvPicPr>
          <p:cNvPr id="10" name="図 9"/>
          <p:cNvPicPr>
            <a:picLocks noChangeAspect="1"/>
          </p:cNvPicPr>
          <p:nvPr/>
        </p:nvPicPr>
        <p:blipFill>
          <a:blip r:embed="rId7"/>
          <a:stretch>
            <a:fillRect/>
          </a:stretch>
        </p:blipFill>
        <p:spPr>
          <a:xfrm>
            <a:off x="6251393" y="2168396"/>
            <a:ext cx="2657475" cy="1200150"/>
          </a:xfrm>
          <a:prstGeom prst="rect">
            <a:avLst/>
          </a:prstGeom>
        </p:spPr>
      </p:pic>
      <p:sp>
        <p:nvSpPr>
          <p:cNvPr id="4" name="テキスト ボックス 3"/>
          <p:cNvSpPr txBox="1"/>
          <p:nvPr/>
        </p:nvSpPr>
        <p:spPr>
          <a:xfrm>
            <a:off x="5750122" y="4792215"/>
            <a:ext cx="3393878" cy="369332"/>
          </a:xfrm>
          <a:prstGeom prst="rect">
            <a:avLst/>
          </a:prstGeom>
          <a:noFill/>
        </p:spPr>
        <p:txBody>
          <a:bodyPr wrap="none" rtlCol="0">
            <a:spAutoFit/>
          </a:bodyPr>
          <a:lstStyle/>
          <a:p>
            <a:r>
              <a:rPr kumimoji="1" lang="en-US" altLang="ja-JP" dirty="0" smtClean="0"/>
              <a:t>Primary folding become shallower</a:t>
            </a:r>
            <a:endParaRPr kumimoji="1" lang="ja-JP" altLang="en-US" dirty="0"/>
          </a:p>
        </p:txBody>
      </p:sp>
      <p:grpSp>
        <p:nvGrpSpPr>
          <p:cNvPr id="6" name="グループ化 5"/>
          <p:cNvGrpSpPr/>
          <p:nvPr/>
        </p:nvGrpSpPr>
        <p:grpSpPr>
          <a:xfrm>
            <a:off x="693352" y="2116248"/>
            <a:ext cx="6314587" cy="498603"/>
            <a:chOff x="693352" y="2116248"/>
            <a:chExt cx="6314587" cy="498603"/>
          </a:xfrm>
        </p:grpSpPr>
        <p:sp>
          <p:nvSpPr>
            <p:cNvPr id="5" name="下矢印 4"/>
            <p:cNvSpPr/>
            <p:nvPr/>
          </p:nvSpPr>
          <p:spPr>
            <a:xfrm rot="20292020">
              <a:off x="6776291" y="2116248"/>
              <a:ext cx="231648" cy="426448"/>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下矢印 10"/>
            <p:cNvSpPr/>
            <p:nvPr/>
          </p:nvSpPr>
          <p:spPr>
            <a:xfrm rot="18928334">
              <a:off x="693352" y="2188403"/>
              <a:ext cx="231648" cy="426448"/>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0" name="グループ化 19"/>
          <p:cNvGrpSpPr/>
          <p:nvPr/>
        </p:nvGrpSpPr>
        <p:grpSpPr>
          <a:xfrm>
            <a:off x="450866" y="3913075"/>
            <a:ext cx="6758592" cy="717407"/>
            <a:chOff x="450866" y="3913075"/>
            <a:chExt cx="6758592" cy="717407"/>
          </a:xfrm>
        </p:grpSpPr>
        <p:grpSp>
          <p:nvGrpSpPr>
            <p:cNvPr id="12" name="グループ化 11"/>
            <p:cNvGrpSpPr/>
            <p:nvPr/>
          </p:nvGrpSpPr>
          <p:grpSpPr>
            <a:xfrm>
              <a:off x="450866" y="3992035"/>
              <a:ext cx="903852" cy="638447"/>
              <a:chOff x="450866" y="3992035"/>
              <a:chExt cx="903852" cy="638447"/>
            </a:xfrm>
          </p:grpSpPr>
          <p:sp>
            <p:nvSpPr>
              <p:cNvPr id="14" name="フリーフォーム 13"/>
              <p:cNvSpPr/>
              <p:nvPr/>
            </p:nvSpPr>
            <p:spPr>
              <a:xfrm>
                <a:off x="486813" y="4088531"/>
                <a:ext cx="766355" cy="487680"/>
              </a:xfrm>
              <a:custGeom>
                <a:avLst/>
                <a:gdLst>
                  <a:gd name="connsiteX0" fmla="*/ 0 w 766355"/>
                  <a:gd name="connsiteY0" fmla="*/ 487680 h 487680"/>
                  <a:gd name="connsiteX1" fmla="*/ 357052 w 766355"/>
                  <a:gd name="connsiteY1" fmla="*/ 104503 h 487680"/>
                  <a:gd name="connsiteX2" fmla="*/ 766355 w 766355"/>
                  <a:gd name="connsiteY2" fmla="*/ 0 h 487680"/>
                </a:gdLst>
                <a:ahLst/>
                <a:cxnLst>
                  <a:cxn ang="0">
                    <a:pos x="connsiteX0" y="connsiteY0"/>
                  </a:cxn>
                  <a:cxn ang="0">
                    <a:pos x="connsiteX1" y="connsiteY1"/>
                  </a:cxn>
                  <a:cxn ang="0">
                    <a:pos x="connsiteX2" y="connsiteY2"/>
                  </a:cxn>
                </a:cxnLst>
                <a:rect l="l" t="t" r="r" b="b"/>
                <a:pathLst>
                  <a:path w="766355" h="487680">
                    <a:moveTo>
                      <a:pt x="0" y="487680"/>
                    </a:moveTo>
                    <a:cubicBezTo>
                      <a:pt x="114663" y="336731"/>
                      <a:pt x="229326" y="185783"/>
                      <a:pt x="357052" y="104503"/>
                    </a:cubicBezTo>
                    <a:cubicBezTo>
                      <a:pt x="484778" y="23223"/>
                      <a:pt x="625566" y="11611"/>
                      <a:pt x="766355" y="0"/>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二等辺三角形 14"/>
              <p:cNvSpPr/>
              <p:nvPr/>
            </p:nvSpPr>
            <p:spPr>
              <a:xfrm rot="5040191">
                <a:off x="1130927" y="3980256"/>
                <a:ext cx="212012" cy="235570"/>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二等辺三角形 15"/>
              <p:cNvSpPr/>
              <p:nvPr/>
            </p:nvSpPr>
            <p:spPr>
              <a:xfrm rot="13063159">
                <a:off x="450866" y="4394912"/>
                <a:ext cx="212012" cy="235570"/>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3" name="グループ化 12"/>
            <p:cNvGrpSpPr/>
            <p:nvPr/>
          </p:nvGrpSpPr>
          <p:grpSpPr>
            <a:xfrm>
              <a:off x="6559583" y="3913075"/>
              <a:ext cx="649875" cy="588548"/>
              <a:chOff x="6559583" y="3913075"/>
              <a:chExt cx="649875" cy="588548"/>
            </a:xfrm>
          </p:grpSpPr>
          <p:sp>
            <p:nvSpPr>
              <p:cNvPr id="17" name="フリーフォーム 16"/>
              <p:cNvSpPr/>
              <p:nvPr/>
            </p:nvSpPr>
            <p:spPr>
              <a:xfrm>
                <a:off x="6603004" y="4019084"/>
                <a:ext cx="591472" cy="435643"/>
              </a:xfrm>
              <a:custGeom>
                <a:avLst/>
                <a:gdLst>
                  <a:gd name="connsiteX0" fmla="*/ 0 w 766355"/>
                  <a:gd name="connsiteY0" fmla="*/ 487680 h 487680"/>
                  <a:gd name="connsiteX1" fmla="*/ 357052 w 766355"/>
                  <a:gd name="connsiteY1" fmla="*/ 104503 h 487680"/>
                  <a:gd name="connsiteX2" fmla="*/ 766355 w 766355"/>
                  <a:gd name="connsiteY2" fmla="*/ 0 h 487680"/>
                </a:gdLst>
                <a:ahLst/>
                <a:cxnLst>
                  <a:cxn ang="0">
                    <a:pos x="connsiteX0" y="connsiteY0"/>
                  </a:cxn>
                  <a:cxn ang="0">
                    <a:pos x="connsiteX1" y="connsiteY1"/>
                  </a:cxn>
                  <a:cxn ang="0">
                    <a:pos x="connsiteX2" y="connsiteY2"/>
                  </a:cxn>
                </a:cxnLst>
                <a:rect l="l" t="t" r="r" b="b"/>
                <a:pathLst>
                  <a:path w="766355" h="487680">
                    <a:moveTo>
                      <a:pt x="0" y="487680"/>
                    </a:moveTo>
                    <a:cubicBezTo>
                      <a:pt x="114663" y="336731"/>
                      <a:pt x="229326" y="185783"/>
                      <a:pt x="357052" y="104503"/>
                    </a:cubicBezTo>
                    <a:cubicBezTo>
                      <a:pt x="484778" y="23223"/>
                      <a:pt x="625566" y="11611"/>
                      <a:pt x="766355" y="0"/>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二等辺三角形 17"/>
              <p:cNvSpPr/>
              <p:nvPr/>
            </p:nvSpPr>
            <p:spPr>
              <a:xfrm rot="5040191">
                <a:off x="6985667" y="3901296"/>
                <a:ext cx="212012" cy="235570"/>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二等辺三角形 18"/>
              <p:cNvSpPr/>
              <p:nvPr/>
            </p:nvSpPr>
            <p:spPr>
              <a:xfrm rot="13063159">
                <a:off x="6559583" y="4266053"/>
                <a:ext cx="212012" cy="235570"/>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224880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latin typeface="Helvetica" panose="020B0604020202020204" pitchFamily="34" charset="0"/>
              <a:cs typeface="Helvetica" panose="020B0604020202020204" pitchFamily="34" charset="0"/>
            </a:endParaRPr>
          </a:p>
        </p:txBody>
      </p:sp>
      <p:pic>
        <p:nvPicPr>
          <p:cNvPr id="3" name="図 2"/>
          <p:cNvPicPr>
            <a:picLocks noChangeAspect="1"/>
          </p:cNvPicPr>
          <p:nvPr/>
        </p:nvPicPr>
        <p:blipFill>
          <a:blip r:embed="rId3"/>
          <a:stretch>
            <a:fillRect/>
          </a:stretch>
        </p:blipFill>
        <p:spPr>
          <a:xfrm>
            <a:off x="212651" y="871820"/>
            <a:ext cx="2955080" cy="1533508"/>
          </a:xfrm>
          <a:prstGeom prst="rect">
            <a:avLst/>
          </a:prstGeom>
        </p:spPr>
      </p:pic>
      <p:sp>
        <p:nvSpPr>
          <p:cNvPr id="5" name="フリーフォーム 4"/>
          <p:cNvSpPr/>
          <p:nvPr/>
        </p:nvSpPr>
        <p:spPr>
          <a:xfrm>
            <a:off x="692200" y="3033897"/>
            <a:ext cx="756574" cy="613675"/>
          </a:xfrm>
          <a:custGeom>
            <a:avLst/>
            <a:gdLst>
              <a:gd name="connsiteX0" fmla="*/ 0 w 910702"/>
              <a:gd name="connsiteY0" fmla="*/ 365782 h 836045"/>
              <a:gd name="connsiteX1" fmla="*/ 149289 w 910702"/>
              <a:gd name="connsiteY1" fmla="*/ 436695 h 836045"/>
              <a:gd name="connsiteX2" fmla="*/ 298579 w 910702"/>
              <a:gd name="connsiteY2" fmla="*/ 369515 h 836045"/>
              <a:gd name="connsiteX3" fmla="*/ 227667 w 910702"/>
              <a:gd name="connsiteY3" fmla="*/ 231422 h 836045"/>
              <a:gd name="connsiteX4" fmla="*/ 350831 w 910702"/>
              <a:gd name="connsiteY4" fmla="*/ 335924 h 836045"/>
              <a:gd name="connsiteX5" fmla="*/ 268721 w 910702"/>
              <a:gd name="connsiteY5" fmla="*/ 201564 h 836045"/>
              <a:gd name="connsiteX6" fmla="*/ 388153 w 910702"/>
              <a:gd name="connsiteY6" fmla="*/ 294870 h 836045"/>
              <a:gd name="connsiteX7" fmla="*/ 362027 w 910702"/>
              <a:gd name="connsiteY7" fmla="*/ 250083 h 836045"/>
              <a:gd name="connsiteX8" fmla="*/ 309776 w 910702"/>
              <a:gd name="connsiteY8" fmla="*/ 182902 h 836045"/>
              <a:gd name="connsiteX9" fmla="*/ 425475 w 910702"/>
              <a:gd name="connsiteY9" fmla="*/ 265012 h 836045"/>
              <a:gd name="connsiteX10" fmla="*/ 418011 w 910702"/>
              <a:gd name="connsiteY10" fmla="*/ 235154 h 836045"/>
              <a:gd name="connsiteX11" fmla="*/ 365760 w 910702"/>
              <a:gd name="connsiteY11" fmla="*/ 145580 h 836045"/>
              <a:gd name="connsiteX12" fmla="*/ 358295 w 910702"/>
              <a:gd name="connsiteY12" fmla="*/ 141848 h 836045"/>
              <a:gd name="connsiteX13" fmla="*/ 470262 w 910702"/>
              <a:gd name="connsiteY13" fmla="*/ 238886 h 836045"/>
              <a:gd name="connsiteX14" fmla="*/ 406814 w 910702"/>
              <a:gd name="connsiteY14" fmla="*/ 108258 h 836045"/>
              <a:gd name="connsiteX15" fmla="*/ 511317 w 910702"/>
              <a:gd name="connsiteY15" fmla="*/ 212760 h 836045"/>
              <a:gd name="connsiteX16" fmla="*/ 447869 w 910702"/>
              <a:gd name="connsiteY16" fmla="*/ 85864 h 836045"/>
              <a:gd name="connsiteX17" fmla="*/ 544907 w 910702"/>
              <a:gd name="connsiteY17" fmla="*/ 179170 h 836045"/>
              <a:gd name="connsiteX18" fmla="*/ 503853 w 910702"/>
              <a:gd name="connsiteY18" fmla="*/ 59738 h 836045"/>
              <a:gd name="connsiteX19" fmla="*/ 574765 w 910702"/>
              <a:gd name="connsiteY19" fmla="*/ 156777 h 836045"/>
              <a:gd name="connsiteX20" fmla="*/ 556104 w 910702"/>
              <a:gd name="connsiteY20" fmla="*/ 22416 h 836045"/>
              <a:gd name="connsiteX21" fmla="*/ 623284 w 910702"/>
              <a:gd name="connsiteY21" fmla="*/ 141848 h 836045"/>
              <a:gd name="connsiteX22" fmla="*/ 597159 w 910702"/>
              <a:gd name="connsiteY22" fmla="*/ 14951 h 836045"/>
              <a:gd name="connsiteX23" fmla="*/ 683000 w 910702"/>
              <a:gd name="connsiteY23" fmla="*/ 126919 h 836045"/>
              <a:gd name="connsiteX24" fmla="*/ 679268 w 910702"/>
              <a:gd name="connsiteY24" fmla="*/ 22 h 836045"/>
              <a:gd name="connsiteX25" fmla="*/ 720323 w 910702"/>
              <a:gd name="connsiteY25" fmla="*/ 115722 h 836045"/>
              <a:gd name="connsiteX26" fmla="*/ 787503 w 910702"/>
              <a:gd name="connsiteY26" fmla="*/ 11219 h 836045"/>
              <a:gd name="connsiteX27" fmla="*/ 761378 w 910702"/>
              <a:gd name="connsiteY27" fmla="*/ 145580 h 836045"/>
              <a:gd name="connsiteX28" fmla="*/ 899471 w 910702"/>
              <a:gd name="connsiteY28" fmla="*/ 100793 h 836045"/>
              <a:gd name="connsiteX29" fmla="*/ 783771 w 910702"/>
              <a:gd name="connsiteY29" fmla="*/ 201564 h 836045"/>
              <a:gd name="connsiteX30" fmla="*/ 910667 w 910702"/>
              <a:gd name="connsiteY30" fmla="*/ 279941 h 836045"/>
              <a:gd name="connsiteX31" fmla="*/ 768842 w 910702"/>
              <a:gd name="connsiteY31" fmla="*/ 227689 h 836045"/>
              <a:gd name="connsiteX32" fmla="*/ 817361 w 910702"/>
              <a:gd name="connsiteY32" fmla="*/ 362050 h 836045"/>
              <a:gd name="connsiteX33" fmla="*/ 709126 w 910702"/>
              <a:gd name="connsiteY33" fmla="*/ 242618 h 836045"/>
              <a:gd name="connsiteX34" fmla="*/ 746449 w 910702"/>
              <a:gd name="connsiteY34" fmla="*/ 376979 h 836045"/>
              <a:gd name="connsiteX35" fmla="*/ 641946 w 910702"/>
              <a:gd name="connsiteY35" fmla="*/ 261280 h 836045"/>
              <a:gd name="connsiteX36" fmla="*/ 686733 w 910702"/>
              <a:gd name="connsiteY36" fmla="*/ 388176 h 836045"/>
              <a:gd name="connsiteX37" fmla="*/ 597159 w 910702"/>
              <a:gd name="connsiteY37" fmla="*/ 287405 h 836045"/>
              <a:gd name="connsiteX38" fmla="*/ 627017 w 910702"/>
              <a:gd name="connsiteY38" fmla="*/ 418034 h 836045"/>
              <a:gd name="connsiteX39" fmla="*/ 529978 w 910702"/>
              <a:gd name="connsiteY39" fmla="*/ 302334 h 836045"/>
              <a:gd name="connsiteX40" fmla="*/ 574765 w 910702"/>
              <a:gd name="connsiteY40" fmla="*/ 466553 h 836045"/>
              <a:gd name="connsiteX41" fmla="*/ 470262 w 910702"/>
              <a:gd name="connsiteY41" fmla="*/ 362050 h 836045"/>
              <a:gd name="connsiteX42" fmla="*/ 507585 w 910702"/>
              <a:gd name="connsiteY42" fmla="*/ 503875 h 836045"/>
              <a:gd name="connsiteX43" fmla="*/ 399350 w 910702"/>
              <a:gd name="connsiteY43" fmla="*/ 395640 h 836045"/>
              <a:gd name="connsiteX44" fmla="*/ 466530 w 910702"/>
              <a:gd name="connsiteY44" fmla="*/ 563591 h 836045"/>
              <a:gd name="connsiteX45" fmla="*/ 350831 w 910702"/>
              <a:gd name="connsiteY45" fmla="*/ 503875 h 836045"/>
              <a:gd name="connsiteX46" fmla="*/ 369492 w 910702"/>
              <a:gd name="connsiteY46" fmla="*/ 627040 h 836045"/>
              <a:gd name="connsiteX47" fmla="*/ 227667 w 910702"/>
              <a:gd name="connsiteY47" fmla="*/ 488946 h 836045"/>
              <a:gd name="connsiteX48" fmla="*/ 126896 w 910702"/>
              <a:gd name="connsiteY48" fmla="*/ 511340 h 836045"/>
              <a:gd name="connsiteX49" fmla="*/ 108235 w 910702"/>
              <a:gd name="connsiteY49" fmla="*/ 668094 h 836045"/>
              <a:gd name="connsiteX50" fmla="*/ 167951 w 910702"/>
              <a:gd name="connsiteY50" fmla="*/ 836045 h 83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0702" h="836045">
                <a:moveTo>
                  <a:pt x="0" y="365782"/>
                </a:moveTo>
                <a:cubicBezTo>
                  <a:pt x="49763" y="400927"/>
                  <a:pt x="99526" y="436073"/>
                  <a:pt x="149289" y="436695"/>
                </a:cubicBezTo>
                <a:cubicBezTo>
                  <a:pt x="199052" y="437317"/>
                  <a:pt x="285516" y="403727"/>
                  <a:pt x="298579" y="369515"/>
                </a:cubicBezTo>
                <a:cubicBezTo>
                  <a:pt x="311642" y="335303"/>
                  <a:pt x="218958" y="237020"/>
                  <a:pt x="227667" y="231422"/>
                </a:cubicBezTo>
                <a:cubicBezTo>
                  <a:pt x="236376" y="225824"/>
                  <a:pt x="343989" y="340900"/>
                  <a:pt x="350831" y="335924"/>
                </a:cubicBezTo>
                <a:cubicBezTo>
                  <a:pt x="357673" y="330948"/>
                  <a:pt x="262501" y="208406"/>
                  <a:pt x="268721" y="201564"/>
                </a:cubicBezTo>
                <a:cubicBezTo>
                  <a:pt x="274941" y="194722"/>
                  <a:pt x="372602" y="286784"/>
                  <a:pt x="388153" y="294870"/>
                </a:cubicBezTo>
                <a:cubicBezTo>
                  <a:pt x="403704" y="302956"/>
                  <a:pt x="375090" y="268744"/>
                  <a:pt x="362027" y="250083"/>
                </a:cubicBezTo>
                <a:cubicBezTo>
                  <a:pt x="348964" y="231422"/>
                  <a:pt x="299201" y="180414"/>
                  <a:pt x="309776" y="182902"/>
                </a:cubicBezTo>
                <a:cubicBezTo>
                  <a:pt x="320351" y="185390"/>
                  <a:pt x="407436" y="256303"/>
                  <a:pt x="425475" y="265012"/>
                </a:cubicBezTo>
                <a:cubicBezTo>
                  <a:pt x="443514" y="273721"/>
                  <a:pt x="427964" y="255059"/>
                  <a:pt x="418011" y="235154"/>
                </a:cubicBezTo>
                <a:cubicBezTo>
                  <a:pt x="408058" y="215249"/>
                  <a:pt x="375713" y="161131"/>
                  <a:pt x="365760" y="145580"/>
                </a:cubicBezTo>
                <a:cubicBezTo>
                  <a:pt x="355807" y="130029"/>
                  <a:pt x="340878" y="126297"/>
                  <a:pt x="358295" y="141848"/>
                </a:cubicBezTo>
                <a:cubicBezTo>
                  <a:pt x="375712" y="157399"/>
                  <a:pt x="462176" y="244484"/>
                  <a:pt x="470262" y="238886"/>
                </a:cubicBezTo>
                <a:cubicBezTo>
                  <a:pt x="478348" y="233288"/>
                  <a:pt x="399972" y="112612"/>
                  <a:pt x="406814" y="108258"/>
                </a:cubicBezTo>
                <a:cubicBezTo>
                  <a:pt x="413656" y="103904"/>
                  <a:pt x="504474" y="216492"/>
                  <a:pt x="511317" y="212760"/>
                </a:cubicBezTo>
                <a:cubicBezTo>
                  <a:pt x="518160" y="209028"/>
                  <a:pt x="442271" y="91462"/>
                  <a:pt x="447869" y="85864"/>
                </a:cubicBezTo>
                <a:cubicBezTo>
                  <a:pt x="453467" y="80266"/>
                  <a:pt x="535576" y="183524"/>
                  <a:pt x="544907" y="179170"/>
                </a:cubicBezTo>
                <a:cubicBezTo>
                  <a:pt x="554238" y="174816"/>
                  <a:pt x="498877" y="63470"/>
                  <a:pt x="503853" y="59738"/>
                </a:cubicBezTo>
                <a:cubicBezTo>
                  <a:pt x="508829" y="56006"/>
                  <a:pt x="566057" y="162997"/>
                  <a:pt x="574765" y="156777"/>
                </a:cubicBezTo>
                <a:cubicBezTo>
                  <a:pt x="583473" y="150557"/>
                  <a:pt x="548018" y="24904"/>
                  <a:pt x="556104" y="22416"/>
                </a:cubicBezTo>
                <a:cubicBezTo>
                  <a:pt x="564190" y="19928"/>
                  <a:pt x="616442" y="143092"/>
                  <a:pt x="623284" y="141848"/>
                </a:cubicBezTo>
                <a:cubicBezTo>
                  <a:pt x="630126" y="140604"/>
                  <a:pt x="587206" y="17439"/>
                  <a:pt x="597159" y="14951"/>
                </a:cubicBezTo>
                <a:cubicBezTo>
                  <a:pt x="607112" y="12463"/>
                  <a:pt x="669315" y="129407"/>
                  <a:pt x="683000" y="126919"/>
                </a:cubicBezTo>
                <a:cubicBezTo>
                  <a:pt x="696685" y="124431"/>
                  <a:pt x="673048" y="1888"/>
                  <a:pt x="679268" y="22"/>
                </a:cubicBezTo>
                <a:cubicBezTo>
                  <a:pt x="685488" y="-1844"/>
                  <a:pt x="702284" y="113856"/>
                  <a:pt x="720323" y="115722"/>
                </a:cubicBezTo>
                <a:cubicBezTo>
                  <a:pt x="738362" y="117588"/>
                  <a:pt x="780661" y="6243"/>
                  <a:pt x="787503" y="11219"/>
                </a:cubicBezTo>
                <a:cubicBezTo>
                  <a:pt x="794345" y="16195"/>
                  <a:pt x="742717" y="130651"/>
                  <a:pt x="761378" y="145580"/>
                </a:cubicBezTo>
                <a:cubicBezTo>
                  <a:pt x="780039" y="160509"/>
                  <a:pt x="895739" y="91462"/>
                  <a:pt x="899471" y="100793"/>
                </a:cubicBezTo>
                <a:cubicBezTo>
                  <a:pt x="903203" y="110124"/>
                  <a:pt x="781905" y="171706"/>
                  <a:pt x="783771" y="201564"/>
                </a:cubicBezTo>
                <a:cubicBezTo>
                  <a:pt x="785637" y="231422"/>
                  <a:pt x="913155" y="275587"/>
                  <a:pt x="910667" y="279941"/>
                </a:cubicBezTo>
                <a:cubicBezTo>
                  <a:pt x="908179" y="284295"/>
                  <a:pt x="784393" y="214004"/>
                  <a:pt x="768842" y="227689"/>
                </a:cubicBezTo>
                <a:cubicBezTo>
                  <a:pt x="753291" y="241374"/>
                  <a:pt x="827314" y="359562"/>
                  <a:pt x="817361" y="362050"/>
                </a:cubicBezTo>
                <a:cubicBezTo>
                  <a:pt x="807408" y="364538"/>
                  <a:pt x="720945" y="240130"/>
                  <a:pt x="709126" y="242618"/>
                </a:cubicBezTo>
                <a:cubicBezTo>
                  <a:pt x="697307" y="245106"/>
                  <a:pt x="757646" y="373869"/>
                  <a:pt x="746449" y="376979"/>
                </a:cubicBezTo>
                <a:cubicBezTo>
                  <a:pt x="735252" y="380089"/>
                  <a:pt x="651899" y="259414"/>
                  <a:pt x="641946" y="261280"/>
                </a:cubicBezTo>
                <a:cubicBezTo>
                  <a:pt x="631993" y="263146"/>
                  <a:pt x="694198" y="383822"/>
                  <a:pt x="686733" y="388176"/>
                </a:cubicBezTo>
                <a:cubicBezTo>
                  <a:pt x="679269" y="392530"/>
                  <a:pt x="607112" y="282429"/>
                  <a:pt x="597159" y="287405"/>
                </a:cubicBezTo>
                <a:cubicBezTo>
                  <a:pt x="587206" y="292381"/>
                  <a:pt x="638214" y="415546"/>
                  <a:pt x="627017" y="418034"/>
                </a:cubicBezTo>
                <a:cubicBezTo>
                  <a:pt x="615820" y="420522"/>
                  <a:pt x="538687" y="294247"/>
                  <a:pt x="529978" y="302334"/>
                </a:cubicBezTo>
                <a:cubicBezTo>
                  <a:pt x="521269" y="310420"/>
                  <a:pt x="584718" y="456600"/>
                  <a:pt x="574765" y="466553"/>
                </a:cubicBezTo>
                <a:cubicBezTo>
                  <a:pt x="564812" y="476506"/>
                  <a:pt x="481459" y="355830"/>
                  <a:pt x="470262" y="362050"/>
                </a:cubicBezTo>
                <a:cubicBezTo>
                  <a:pt x="459065" y="368270"/>
                  <a:pt x="519404" y="498277"/>
                  <a:pt x="507585" y="503875"/>
                </a:cubicBezTo>
                <a:cubicBezTo>
                  <a:pt x="495766" y="509473"/>
                  <a:pt x="406192" y="385687"/>
                  <a:pt x="399350" y="395640"/>
                </a:cubicBezTo>
                <a:cubicBezTo>
                  <a:pt x="392508" y="405593"/>
                  <a:pt x="474616" y="545552"/>
                  <a:pt x="466530" y="563591"/>
                </a:cubicBezTo>
                <a:cubicBezTo>
                  <a:pt x="458444" y="581630"/>
                  <a:pt x="367004" y="493300"/>
                  <a:pt x="350831" y="503875"/>
                </a:cubicBezTo>
                <a:cubicBezTo>
                  <a:pt x="334658" y="514450"/>
                  <a:pt x="390019" y="629528"/>
                  <a:pt x="369492" y="627040"/>
                </a:cubicBezTo>
                <a:cubicBezTo>
                  <a:pt x="348965" y="624552"/>
                  <a:pt x="268100" y="508229"/>
                  <a:pt x="227667" y="488946"/>
                </a:cubicBezTo>
                <a:cubicBezTo>
                  <a:pt x="187234" y="469663"/>
                  <a:pt x="146801" y="481482"/>
                  <a:pt x="126896" y="511340"/>
                </a:cubicBezTo>
                <a:cubicBezTo>
                  <a:pt x="106991" y="541198"/>
                  <a:pt x="101392" y="613976"/>
                  <a:pt x="108235" y="668094"/>
                </a:cubicBezTo>
                <a:cubicBezTo>
                  <a:pt x="115078" y="722212"/>
                  <a:pt x="141514" y="779128"/>
                  <a:pt x="167951" y="836045"/>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816336" y="1469103"/>
            <a:ext cx="647698" cy="614072"/>
          </a:xfrm>
          <a:prstGeom prst="ellipse">
            <a:avLst/>
          </a:prstGeom>
          <a:no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 name="直線矢印コネクタ 9"/>
          <p:cNvCxnSpPr>
            <a:stCxn id="8" idx="4"/>
          </p:cNvCxnSpPr>
          <p:nvPr/>
        </p:nvCxnSpPr>
        <p:spPr>
          <a:xfrm>
            <a:off x="1140185" y="2083176"/>
            <a:ext cx="8812" cy="770501"/>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pic>
        <p:nvPicPr>
          <p:cNvPr id="4" name="図 3"/>
          <p:cNvPicPr>
            <a:picLocks noChangeAspect="1"/>
          </p:cNvPicPr>
          <p:nvPr/>
        </p:nvPicPr>
        <p:blipFill>
          <a:blip r:embed="rId4"/>
          <a:stretch>
            <a:fillRect/>
          </a:stretch>
        </p:blipFill>
        <p:spPr>
          <a:xfrm>
            <a:off x="4706556" y="1052213"/>
            <a:ext cx="2931686" cy="1353115"/>
          </a:xfrm>
          <a:prstGeom prst="rect">
            <a:avLst/>
          </a:prstGeom>
          <a:ln w="28575">
            <a:solidFill>
              <a:schemeClr val="tx1"/>
            </a:solidFill>
          </a:ln>
        </p:spPr>
      </p:pic>
      <p:sp>
        <p:nvSpPr>
          <p:cNvPr id="6" name="フリーフォーム 5"/>
          <p:cNvSpPr/>
          <p:nvPr/>
        </p:nvSpPr>
        <p:spPr>
          <a:xfrm>
            <a:off x="5277080" y="2989116"/>
            <a:ext cx="556532" cy="513412"/>
          </a:xfrm>
          <a:custGeom>
            <a:avLst/>
            <a:gdLst>
              <a:gd name="connsiteX0" fmla="*/ 0 w 910702"/>
              <a:gd name="connsiteY0" fmla="*/ 365782 h 836045"/>
              <a:gd name="connsiteX1" fmla="*/ 149289 w 910702"/>
              <a:gd name="connsiteY1" fmla="*/ 436695 h 836045"/>
              <a:gd name="connsiteX2" fmla="*/ 298579 w 910702"/>
              <a:gd name="connsiteY2" fmla="*/ 369515 h 836045"/>
              <a:gd name="connsiteX3" fmla="*/ 227667 w 910702"/>
              <a:gd name="connsiteY3" fmla="*/ 231422 h 836045"/>
              <a:gd name="connsiteX4" fmla="*/ 350831 w 910702"/>
              <a:gd name="connsiteY4" fmla="*/ 335924 h 836045"/>
              <a:gd name="connsiteX5" fmla="*/ 268721 w 910702"/>
              <a:gd name="connsiteY5" fmla="*/ 201564 h 836045"/>
              <a:gd name="connsiteX6" fmla="*/ 388153 w 910702"/>
              <a:gd name="connsiteY6" fmla="*/ 294870 h 836045"/>
              <a:gd name="connsiteX7" fmla="*/ 362027 w 910702"/>
              <a:gd name="connsiteY7" fmla="*/ 250083 h 836045"/>
              <a:gd name="connsiteX8" fmla="*/ 309776 w 910702"/>
              <a:gd name="connsiteY8" fmla="*/ 182902 h 836045"/>
              <a:gd name="connsiteX9" fmla="*/ 425475 w 910702"/>
              <a:gd name="connsiteY9" fmla="*/ 265012 h 836045"/>
              <a:gd name="connsiteX10" fmla="*/ 418011 w 910702"/>
              <a:gd name="connsiteY10" fmla="*/ 235154 h 836045"/>
              <a:gd name="connsiteX11" fmla="*/ 365760 w 910702"/>
              <a:gd name="connsiteY11" fmla="*/ 145580 h 836045"/>
              <a:gd name="connsiteX12" fmla="*/ 358295 w 910702"/>
              <a:gd name="connsiteY12" fmla="*/ 141848 h 836045"/>
              <a:gd name="connsiteX13" fmla="*/ 470262 w 910702"/>
              <a:gd name="connsiteY13" fmla="*/ 238886 h 836045"/>
              <a:gd name="connsiteX14" fmla="*/ 406814 w 910702"/>
              <a:gd name="connsiteY14" fmla="*/ 108258 h 836045"/>
              <a:gd name="connsiteX15" fmla="*/ 511317 w 910702"/>
              <a:gd name="connsiteY15" fmla="*/ 212760 h 836045"/>
              <a:gd name="connsiteX16" fmla="*/ 447869 w 910702"/>
              <a:gd name="connsiteY16" fmla="*/ 85864 h 836045"/>
              <a:gd name="connsiteX17" fmla="*/ 544907 w 910702"/>
              <a:gd name="connsiteY17" fmla="*/ 179170 h 836045"/>
              <a:gd name="connsiteX18" fmla="*/ 503853 w 910702"/>
              <a:gd name="connsiteY18" fmla="*/ 59738 h 836045"/>
              <a:gd name="connsiteX19" fmla="*/ 574765 w 910702"/>
              <a:gd name="connsiteY19" fmla="*/ 156777 h 836045"/>
              <a:gd name="connsiteX20" fmla="*/ 556104 w 910702"/>
              <a:gd name="connsiteY20" fmla="*/ 22416 h 836045"/>
              <a:gd name="connsiteX21" fmla="*/ 623284 w 910702"/>
              <a:gd name="connsiteY21" fmla="*/ 141848 h 836045"/>
              <a:gd name="connsiteX22" fmla="*/ 597159 w 910702"/>
              <a:gd name="connsiteY22" fmla="*/ 14951 h 836045"/>
              <a:gd name="connsiteX23" fmla="*/ 683000 w 910702"/>
              <a:gd name="connsiteY23" fmla="*/ 126919 h 836045"/>
              <a:gd name="connsiteX24" fmla="*/ 679268 w 910702"/>
              <a:gd name="connsiteY24" fmla="*/ 22 h 836045"/>
              <a:gd name="connsiteX25" fmla="*/ 720323 w 910702"/>
              <a:gd name="connsiteY25" fmla="*/ 115722 h 836045"/>
              <a:gd name="connsiteX26" fmla="*/ 787503 w 910702"/>
              <a:gd name="connsiteY26" fmla="*/ 11219 h 836045"/>
              <a:gd name="connsiteX27" fmla="*/ 761378 w 910702"/>
              <a:gd name="connsiteY27" fmla="*/ 145580 h 836045"/>
              <a:gd name="connsiteX28" fmla="*/ 899471 w 910702"/>
              <a:gd name="connsiteY28" fmla="*/ 100793 h 836045"/>
              <a:gd name="connsiteX29" fmla="*/ 783771 w 910702"/>
              <a:gd name="connsiteY29" fmla="*/ 201564 h 836045"/>
              <a:gd name="connsiteX30" fmla="*/ 910667 w 910702"/>
              <a:gd name="connsiteY30" fmla="*/ 279941 h 836045"/>
              <a:gd name="connsiteX31" fmla="*/ 768842 w 910702"/>
              <a:gd name="connsiteY31" fmla="*/ 227689 h 836045"/>
              <a:gd name="connsiteX32" fmla="*/ 817361 w 910702"/>
              <a:gd name="connsiteY32" fmla="*/ 362050 h 836045"/>
              <a:gd name="connsiteX33" fmla="*/ 709126 w 910702"/>
              <a:gd name="connsiteY33" fmla="*/ 242618 h 836045"/>
              <a:gd name="connsiteX34" fmla="*/ 746449 w 910702"/>
              <a:gd name="connsiteY34" fmla="*/ 376979 h 836045"/>
              <a:gd name="connsiteX35" fmla="*/ 641946 w 910702"/>
              <a:gd name="connsiteY35" fmla="*/ 261280 h 836045"/>
              <a:gd name="connsiteX36" fmla="*/ 686733 w 910702"/>
              <a:gd name="connsiteY36" fmla="*/ 388176 h 836045"/>
              <a:gd name="connsiteX37" fmla="*/ 597159 w 910702"/>
              <a:gd name="connsiteY37" fmla="*/ 287405 h 836045"/>
              <a:gd name="connsiteX38" fmla="*/ 627017 w 910702"/>
              <a:gd name="connsiteY38" fmla="*/ 418034 h 836045"/>
              <a:gd name="connsiteX39" fmla="*/ 529978 w 910702"/>
              <a:gd name="connsiteY39" fmla="*/ 302334 h 836045"/>
              <a:gd name="connsiteX40" fmla="*/ 574765 w 910702"/>
              <a:gd name="connsiteY40" fmla="*/ 466553 h 836045"/>
              <a:gd name="connsiteX41" fmla="*/ 470262 w 910702"/>
              <a:gd name="connsiteY41" fmla="*/ 362050 h 836045"/>
              <a:gd name="connsiteX42" fmla="*/ 507585 w 910702"/>
              <a:gd name="connsiteY42" fmla="*/ 503875 h 836045"/>
              <a:gd name="connsiteX43" fmla="*/ 399350 w 910702"/>
              <a:gd name="connsiteY43" fmla="*/ 395640 h 836045"/>
              <a:gd name="connsiteX44" fmla="*/ 466530 w 910702"/>
              <a:gd name="connsiteY44" fmla="*/ 563591 h 836045"/>
              <a:gd name="connsiteX45" fmla="*/ 350831 w 910702"/>
              <a:gd name="connsiteY45" fmla="*/ 503875 h 836045"/>
              <a:gd name="connsiteX46" fmla="*/ 369492 w 910702"/>
              <a:gd name="connsiteY46" fmla="*/ 627040 h 836045"/>
              <a:gd name="connsiteX47" fmla="*/ 227667 w 910702"/>
              <a:gd name="connsiteY47" fmla="*/ 488946 h 836045"/>
              <a:gd name="connsiteX48" fmla="*/ 126896 w 910702"/>
              <a:gd name="connsiteY48" fmla="*/ 511340 h 836045"/>
              <a:gd name="connsiteX49" fmla="*/ 108235 w 910702"/>
              <a:gd name="connsiteY49" fmla="*/ 668094 h 836045"/>
              <a:gd name="connsiteX50" fmla="*/ 167951 w 910702"/>
              <a:gd name="connsiteY50" fmla="*/ 836045 h 836045"/>
              <a:gd name="connsiteX0" fmla="*/ 0 w 899575"/>
              <a:gd name="connsiteY0" fmla="*/ 365782 h 836045"/>
              <a:gd name="connsiteX1" fmla="*/ 149289 w 899575"/>
              <a:gd name="connsiteY1" fmla="*/ 436695 h 836045"/>
              <a:gd name="connsiteX2" fmla="*/ 298579 w 899575"/>
              <a:gd name="connsiteY2" fmla="*/ 369515 h 836045"/>
              <a:gd name="connsiteX3" fmla="*/ 227667 w 899575"/>
              <a:gd name="connsiteY3" fmla="*/ 231422 h 836045"/>
              <a:gd name="connsiteX4" fmla="*/ 350831 w 899575"/>
              <a:gd name="connsiteY4" fmla="*/ 335924 h 836045"/>
              <a:gd name="connsiteX5" fmla="*/ 268721 w 899575"/>
              <a:gd name="connsiteY5" fmla="*/ 201564 h 836045"/>
              <a:gd name="connsiteX6" fmla="*/ 388153 w 899575"/>
              <a:gd name="connsiteY6" fmla="*/ 294870 h 836045"/>
              <a:gd name="connsiteX7" fmla="*/ 362027 w 899575"/>
              <a:gd name="connsiteY7" fmla="*/ 250083 h 836045"/>
              <a:gd name="connsiteX8" fmla="*/ 309776 w 899575"/>
              <a:gd name="connsiteY8" fmla="*/ 182902 h 836045"/>
              <a:gd name="connsiteX9" fmla="*/ 425475 w 899575"/>
              <a:gd name="connsiteY9" fmla="*/ 265012 h 836045"/>
              <a:gd name="connsiteX10" fmla="*/ 418011 w 899575"/>
              <a:gd name="connsiteY10" fmla="*/ 235154 h 836045"/>
              <a:gd name="connsiteX11" fmla="*/ 365760 w 899575"/>
              <a:gd name="connsiteY11" fmla="*/ 145580 h 836045"/>
              <a:gd name="connsiteX12" fmla="*/ 358295 w 899575"/>
              <a:gd name="connsiteY12" fmla="*/ 141848 h 836045"/>
              <a:gd name="connsiteX13" fmla="*/ 470262 w 899575"/>
              <a:gd name="connsiteY13" fmla="*/ 238886 h 836045"/>
              <a:gd name="connsiteX14" fmla="*/ 406814 w 899575"/>
              <a:gd name="connsiteY14" fmla="*/ 108258 h 836045"/>
              <a:gd name="connsiteX15" fmla="*/ 511317 w 899575"/>
              <a:gd name="connsiteY15" fmla="*/ 212760 h 836045"/>
              <a:gd name="connsiteX16" fmla="*/ 447869 w 899575"/>
              <a:gd name="connsiteY16" fmla="*/ 85864 h 836045"/>
              <a:gd name="connsiteX17" fmla="*/ 544907 w 899575"/>
              <a:gd name="connsiteY17" fmla="*/ 179170 h 836045"/>
              <a:gd name="connsiteX18" fmla="*/ 503853 w 899575"/>
              <a:gd name="connsiteY18" fmla="*/ 59738 h 836045"/>
              <a:gd name="connsiteX19" fmla="*/ 574765 w 899575"/>
              <a:gd name="connsiteY19" fmla="*/ 156777 h 836045"/>
              <a:gd name="connsiteX20" fmla="*/ 556104 w 899575"/>
              <a:gd name="connsiteY20" fmla="*/ 22416 h 836045"/>
              <a:gd name="connsiteX21" fmla="*/ 623284 w 899575"/>
              <a:gd name="connsiteY21" fmla="*/ 141848 h 836045"/>
              <a:gd name="connsiteX22" fmla="*/ 597159 w 899575"/>
              <a:gd name="connsiteY22" fmla="*/ 14951 h 836045"/>
              <a:gd name="connsiteX23" fmla="*/ 683000 w 899575"/>
              <a:gd name="connsiteY23" fmla="*/ 126919 h 836045"/>
              <a:gd name="connsiteX24" fmla="*/ 679268 w 899575"/>
              <a:gd name="connsiteY24" fmla="*/ 22 h 836045"/>
              <a:gd name="connsiteX25" fmla="*/ 720323 w 899575"/>
              <a:gd name="connsiteY25" fmla="*/ 115722 h 836045"/>
              <a:gd name="connsiteX26" fmla="*/ 787503 w 899575"/>
              <a:gd name="connsiteY26" fmla="*/ 11219 h 836045"/>
              <a:gd name="connsiteX27" fmla="*/ 761378 w 899575"/>
              <a:gd name="connsiteY27" fmla="*/ 145580 h 836045"/>
              <a:gd name="connsiteX28" fmla="*/ 899471 w 899575"/>
              <a:gd name="connsiteY28" fmla="*/ 100793 h 836045"/>
              <a:gd name="connsiteX29" fmla="*/ 783771 w 899575"/>
              <a:gd name="connsiteY29" fmla="*/ 201564 h 836045"/>
              <a:gd name="connsiteX30" fmla="*/ 768842 w 899575"/>
              <a:gd name="connsiteY30" fmla="*/ 227689 h 836045"/>
              <a:gd name="connsiteX31" fmla="*/ 817361 w 899575"/>
              <a:gd name="connsiteY31" fmla="*/ 362050 h 836045"/>
              <a:gd name="connsiteX32" fmla="*/ 709126 w 899575"/>
              <a:gd name="connsiteY32" fmla="*/ 242618 h 836045"/>
              <a:gd name="connsiteX33" fmla="*/ 746449 w 899575"/>
              <a:gd name="connsiteY33" fmla="*/ 376979 h 836045"/>
              <a:gd name="connsiteX34" fmla="*/ 641946 w 899575"/>
              <a:gd name="connsiteY34" fmla="*/ 261280 h 836045"/>
              <a:gd name="connsiteX35" fmla="*/ 686733 w 899575"/>
              <a:gd name="connsiteY35" fmla="*/ 388176 h 836045"/>
              <a:gd name="connsiteX36" fmla="*/ 597159 w 899575"/>
              <a:gd name="connsiteY36" fmla="*/ 287405 h 836045"/>
              <a:gd name="connsiteX37" fmla="*/ 627017 w 899575"/>
              <a:gd name="connsiteY37" fmla="*/ 418034 h 836045"/>
              <a:gd name="connsiteX38" fmla="*/ 529978 w 899575"/>
              <a:gd name="connsiteY38" fmla="*/ 302334 h 836045"/>
              <a:gd name="connsiteX39" fmla="*/ 574765 w 899575"/>
              <a:gd name="connsiteY39" fmla="*/ 466553 h 836045"/>
              <a:gd name="connsiteX40" fmla="*/ 470262 w 899575"/>
              <a:gd name="connsiteY40" fmla="*/ 362050 h 836045"/>
              <a:gd name="connsiteX41" fmla="*/ 507585 w 899575"/>
              <a:gd name="connsiteY41" fmla="*/ 503875 h 836045"/>
              <a:gd name="connsiteX42" fmla="*/ 399350 w 899575"/>
              <a:gd name="connsiteY42" fmla="*/ 395640 h 836045"/>
              <a:gd name="connsiteX43" fmla="*/ 466530 w 899575"/>
              <a:gd name="connsiteY43" fmla="*/ 563591 h 836045"/>
              <a:gd name="connsiteX44" fmla="*/ 350831 w 899575"/>
              <a:gd name="connsiteY44" fmla="*/ 503875 h 836045"/>
              <a:gd name="connsiteX45" fmla="*/ 369492 w 899575"/>
              <a:gd name="connsiteY45" fmla="*/ 627040 h 836045"/>
              <a:gd name="connsiteX46" fmla="*/ 227667 w 899575"/>
              <a:gd name="connsiteY46" fmla="*/ 488946 h 836045"/>
              <a:gd name="connsiteX47" fmla="*/ 126896 w 899575"/>
              <a:gd name="connsiteY47" fmla="*/ 511340 h 836045"/>
              <a:gd name="connsiteX48" fmla="*/ 108235 w 899575"/>
              <a:gd name="connsiteY48" fmla="*/ 668094 h 836045"/>
              <a:gd name="connsiteX49" fmla="*/ 167951 w 899575"/>
              <a:gd name="connsiteY49" fmla="*/ 836045 h 836045"/>
              <a:gd name="connsiteX0" fmla="*/ 0 w 818604"/>
              <a:gd name="connsiteY0" fmla="*/ 365782 h 836045"/>
              <a:gd name="connsiteX1" fmla="*/ 149289 w 818604"/>
              <a:gd name="connsiteY1" fmla="*/ 436695 h 836045"/>
              <a:gd name="connsiteX2" fmla="*/ 298579 w 818604"/>
              <a:gd name="connsiteY2" fmla="*/ 369515 h 836045"/>
              <a:gd name="connsiteX3" fmla="*/ 227667 w 818604"/>
              <a:gd name="connsiteY3" fmla="*/ 231422 h 836045"/>
              <a:gd name="connsiteX4" fmla="*/ 350831 w 818604"/>
              <a:gd name="connsiteY4" fmla="*/ 335924 h 836045"/>
              <a:gd name="connsiteX5" fmla="*/ 268721 w 818604"/>
              <a:gd name="connsiteY5" fmla="*/ 201564 h 836045"/>
              <a:gd name="connsiteX6" fmla="*/ 388153 w 818604"/>
              <a:gd name="connsiteY6" fmla="*/ 294870 h 836045"/>
              <a:gd name="connsiteX7" fmla="*/ 362027 w 818604"/>
              <a:gd name="connsiteY7" fmla="*/ 250083 h 836045"/>
              <a:gd name="connsiteX8" fmla="*/ 309776 w 818604"/>
              <a:gd name="connsiteY8" fmla="*/ 182902 h 836045"/>
              <a:gd name="connsiteX9" fmla="*/ 425475 w 818604"/>
              <a:gd name="connsiteY9" fmla="*/ 265012 h 836045"/>
              <a:gd name="connsiteX10" fmla="*/ 418011 w 818604"/>
              <a:gd name="connsiteY10" fmla="*/ 235154 h 836045"/>
              <a:gd name="connsiteX11" fmla="*/ 365760 w 818604"/>
              <a:gd name="connsiteY11" fmla="*/ 145580 h 836045"/>
              <a:gd name="connsiteX12" fmla="*/ 358295 w 818604"/>
              <a:gd name="connsiteY12" fmla="*/ 141848 h 836045"/>
              <a:gd name="connsiteX13" fmla="*/ 470262 w 818604"/>
              <a:gd name="connsiteY13" fmla="*/ 238886 h 836045"/>
              <a:gd name="connsiteX14" fmla="*/ 406814 w 818604"/>
              <a:gd name="connsiteY14" fmla="*/ 108258 h 836045"/>
              <a:gd name="connsiteX15" fmla="*/ 511317 w 818604"/>
              <a:gd name="connsiteY15" fmla="*/ 212760 h 836045"/>
              <a:gd name="connsiteX16" fmla="*/ 447869 w 818604"/>
              <a:gd name="connsiteY16" fmla="*/ 85864 h 836045"/>
              <a:gd name="connsiteX17" fmla="*/ 544907 w 818604"/>
              <a:gd name="connsiteY17" fmla="*/ 179170 h 836045"/>
              <a:gd name="connsiteX18" fmla="*/ 503853 w 818604"/>
              <a:gd name="connsiteY18" fmla="*/ 59738 h 836045"/>
              <a:gd name="connsiteX19" fmla="*/ 574765 w 818604"/>
              <a:gd name="connsiteY19" fmla="*/ 156777 h 836045"/>
              <a:gd name="connsiteX20" fmla="*/ 556104 w 818604"/>
              <a:gd name="connsiteY20" fmla="*/ 22416 h 836045"/>
              <a:gd name="connsiteX21" fmla="*/ 623284 w 818604"/>
              <a:gd name="connsiteY21" fmla="*/ 141848 h 836045"/>
              <a:gd name="connsiteX22" fmla="*/ 597159 w 818604"/>
              <a:gd name="connsiteY22" fmla="*/ 14951 h 836045"/>
              <a:gd name="connsiteX23" fmla="*/ 683000 w 818604"/>
              <a:gd name="connsiteY23" fmla="*/ 126919 h 836045"/>
              <a:gd name="connsiteX24" fmla="*/ 679268 w 818604"/>
              <a:gd name="connsiteY24" fmla="*/ 22 h 836045"/>
              <a:gd name="connsiteX25" fmla="*/ 720323 w 818604"/>
              <a:gd name="connsiteY25" fmla="*/ 115722 h 836045"/>
              <a:gd name="connsiteX26" fmla="*/ 787503 w 818604"/>
              <a:gd name="connsiteY26" fmla="*/ 11219 h 836045"/>
              <a:gd name="connsiteX27" fmla="*/ 761378 w 818604"/>
              <a:gd name="connsiteY27" fmla="*/ 145580 h 836045"/>
              <a:gd name="connsiteX28" fmla="*/ 783771 w 818604"/>
              <a:gd name="connsiteY28" fmla="*/ 201564 h 836045"/>
              <a:gd name="connsiteX29" fmla="*/ 768842 w 818604"/>
              <a:gd name="connsiteY29" fmla="*/ 227689 h 836045"/>
              <a:gd name="connsiteX30" fmla="*/ 817361 w 818604"/>
              <a:gd name="connsiteY30" fmla="*/ 362050 h 836045"/>
              <a:gd name="connsiteX31" fmla="*/ 709126 w 818604"/>
              <a:gd name="connsiteY31" fmla="*/ 242618 h 836045"/>
              <a:gd name="connsiteX32" fmla="*/ 746449 w 818604"/>
              <a:gd name="connsiteY32" fmla="*/ 376979 h 836045"/>
              <a:gd name="connsiteX33" fmla="*/ 641946 w 818604"/>
              <a:gd name="connsiteY33" fmla="*/ 261280 h 836045"/>
              <a:gd name="connsiteX34" fmla="*/ 686733 w 818604"/>
              <a:gd name="connsiteY34" fmla="*/ 388176 h 836045"/>
              <a:gd name="connsiteX35" fmla="*/ 597159 w 818604"/>
              <a:gd name="connsiteY35" fmla="*/ 287405 h 836045"/>
              <a:gd name="connsiteX36" fmla="*/ 627017 w 818604"/>
              <a:gd name="connsiteY36" fmla="*/ 418034 h 836045"/>
              <a:gd name="connsiteX37" fmla="*/ 529978 w 818604"/>
              <a:gd name="connsiteY37" fmla="*/ 302334 h 836045"/>
              <a:gd name="connsiteX38" fmla="*/ 574765 w 818604"/>
              <a:gd name="connsiteY38" fmla="*/ 466553 h 836045"/>
              <a:gd name="connsiteX39" fmla="*/ 470262 w 818604"/>
              <a:gd name="connsiteY39" fmla="*/ 362050 h 836045"/>
              <a:gd name="connsiteX40" fmla="*/ 507585 w 818604"/>
              <a:gd name="connsiteY40" fmla="*/ 503875 h 836045"/>
              <a:gd name="connsiteX41" fmla="*/ 399350 w 818604"/>
              <a:gd name="connsiteY41" fmla="*/ 395640 h 836045"/>
              <a:gd name="connsiteX42" fmla="*/ 466530 w 818604"/>
              <a:gd name="connsiteY42" fmla="*/ 563591 h 836045"/>
              <a:gd name="connsiteX43" fmla="*/ 350831 w 818604"/>
              <a:gd name="connsiteY43" fmla="*/ 503875 h 836045"/>
              <a:gd name="connsiteX44" fmla="*/ 369492 w 818604"/>
              <a:gd name="connsiteY44" fmla="*/ 627040 h 836045"/>
              <a:gd name="connsiteX45" fmla="*/ 227667 w 818604"/>
              <a:gd name="connsiteY45" fmla="*/ 488946 h 836045"/>
              <a:gd name="connsiteX46" fmla="*/ 126896 w 818604"/>
              <a:gd name="connsiteY46" fmla="*/ 511340 h 836045"/>
              <a:gd name="connsiteX47" fmla="*/ 108235 w 818604"/>
              <a:gd name="connsiteY47" fmla="*/ 668094 h 836045"/>
              <a:gd name="connsiteX48" fmla="*/ 167951 w 818604"/>
              <a:gd name="connsiteY48" fmla="*/ 836045 h 836045"/>
              <a:gd name="connsiteX0" fmla="*/ 0 w 788452"/>
              <a:gd name="connsiteY0" fmla="*/ 365782 h 836045"/>
              <a:gd name="connsiteX1" fmla="*/ 149289 w 788452"/>
              <a:gd name="connsiteY1" fmla="*/ 436695 h 836045"/>
              <a:gd name="connsiteX2" fmla="*/ 298579 w 788452"/>
              <a:gd name="connsiteY2" fmla="*/ 369515 h 836045"/>
              <a:gd name="connsiteX3" fmla="*/ 227667 w 788452"/>
              <a:gd name="connsiteY3" fmla="*/ 231422 h 836045"/>
              <a:gd name="connsiteX4" fmla="*/ 350831 w 788452"/>
              <a:gd name="connsiteY4" fmla="*/ 335924 h 836045"/>
              <a:gd name="connsiteX5" fmla="*/ 268721 w 788452"/>
              <a:gd name="connsiteY5" fmla="*/ 201564 h 836045"/>
              <a:gd name="connsiteX6" fmla="*/ 388153 w 788452"/>
              <a:gd name="connsiteY6" fmla="*/ 294870 h 836045"/>
              <a:gd name="connsiteX7" fmla="*/ 362027 w 788452"/>
              <a:gd name="connsiteY7" fmla="*/ 250083 h 836045"/>
              <a:gd name="connsiteX8" fmla="*/ 309776 w 788452"/>
              <a:gd name="connsiteY8" fmla="*/ 182902 h 836045"/>
              <a:gd name="connsiteX9" fmla="*/ 425475 w 788452"/>
              <a:gd name="connsiteY9" fmla="*/ 265012 h 836045"/>
              <a:gd name="connsiteX10" fmla="*/ 418011 w 788452"/>
              <a:gd name="connsiteY10" fmla="*/ 235154 h 836045"/>
              <a:gd name="connsiteX11" fmla="*/ 365760 w 788452"/>
              <a:gd name="connsiteY11" fmla="*/ 145580 h 836045"/>
              <a:gd name="connsiteX12" fmla="*/ 358295 w 788452"/>
              <a:gd name="connsiteY12" fmla="*/ 141848 h 836045"/>
              <a:gd name="connsiteX13" fmla="*/ 470262 w 788452"/>
              <a:gd name="connsiteY13" fmla="*/ 238886 h 836045"/>
              <a:gd name="connsiteX14" fmla="*/ 406814 w 788452"/>
              <a:gd name="connsiteY14" fmla="*/ 108258 h 836045"/>
              <a:gd name="connsiteX15" fmla="*/ 511317 w 788452"/>
              <a:gd name="connsiteY15" fmla="*/ 212760 h 836045"/>
              <a:gd name="connsiteX16" fmla="*/ 447869 w 788452"/>
              <a:gd name="connsiteY16" fmla="*/ 85864 h 836045"/>
              <a:gd name="connsiteX17" fmla="*/ 544907 w 788452"/>
              <a:gd name="connsiteY17" fmla="*/ 179170 h 836045"/>
              <a:gd name="connsiteX18" fmla="*/ 503853 w 788452"/>
              <a:gd name="connsiteY18" fmla="*/ 59738 h 836045"/>
              <a:gd name="connsiteX19" fmla="*/ 574765 w 788452"/>
              <a:gd name="connsiteY19" fmla="*/ 156777 h 836045"/>
              <a:gd name="connsiteX20" fmla="*/ 556104 w 788452"/>
              <a:gd name="connsiteY20" fmla="*/ 22416 h 836045"/>
              <a:gd name="connsiteX21" fmla="*/ 623284 w 788452"/>
              <a:gd name="connsiteY21" fmla="*/ 141848 h 836045"/>
              <a:gd name="connsiteX22" fmla="*/ 597159 w 788452"/>
              <a:gd name="connsiteY22" fmla="*/ 14951 h 836045"/>
              <a:gd name="connsiteX23" fmla="*/ 683000 w 788452"/>
              <a:gd name="connsiteY23" fmla="*/ 126919 h 836045"/>
              <a:gd name="connsiteX24" fmla="*/ 679268 w 788452"/>
              <a:gd name="connsiteY24" fmla="*/ 22 h 836045"/>
              <a:gd name="connsiteX25" fmla="*/ 720323 w 788452"/>
              <a:gd name="connsiteY25" fmla="*/ 115722 h 836045"/>
              <a:gd name="connsiteX26" fmla="*/ 787503 w 788452"/>
              <a:gd name="connsiteY26" fmla="*/ 11219 h 836045"/>
              <a:gd name="connsiteX27" fmla="*/ 761378 w 788452"/>
              <a:gd name="connsiteY27" fmla="*/ 145580 h 836045"/>
              <a:gd name="connsiteX28" fmla="*/ 783771 w 788452"/>
              <a:gd name="connsiteY28" fmla="*/ 201564 h 836045"/>
              <a:gd name="connsiteX29" fmla="*/ 768842 w 788452"/>
              <a:gd name="connsiteY29" fmla="*/ 227689 h 836045"/>
              <a:gd name="connsiteX30" fmla="*/ 709126 w 788452"/>
              <a:gd name="connsiteY30" fmla="*/ 242618 h 836045"/>
              <a:gd name="connsiteX31" fmla="*/ 746449 w 788452"/>
              <a:gd name="connsiteY31" fmla="*/ 376979 h 836045"/>
              <a:gd name="connsiteX32" fmla="*/ 641946 w 788452"/>
              <a:gd name="connsiteY32" fmla="*/ 261280 h 836045"/>
              <a:gd name="connsiteX33" fmla="*/ 686733 w 788452"/>
              <a:gd name="connsiteY33" fmla="*/ 388176 h 836045"/>
              <a:gd name="connsiteX34" fmla="*/ 597159 w 788452"/>
              <a:gd name="connsiteY34" fmla="*/ 287405 h 836045"/>
              <a:gd name="connsiteX35" fmla="*/ 627017 w 788452"/>
              <a:gd name="connsiteY35" fmla="*/ 418034 h 836045"/>
              <a:gd name="connsiteX36" fmla="*/ 529978 w 788452"/>
              <a:gd name="connsiteY36" fmla="*/ 302334 h 836045"/>
              <a:gd name="connsiteX37" fmla="*/ 574765 w 788452"/>
              <a:gd name="connsiteY37" fmla="*/ 466553 h 836045"/>
              <a:gd name="connsiteX38" fmla="*/ 470262 w 788452"/>
              <a:gd name="connsiteY38" fmla="*/ 362050 h 836045"/>
              <a:gd name="connsiteX39" fmla="*/ 507585 w 788452"/>
              <a:gd name="connsiteY39" fmla="*/ 503875 h 836045"/>
              <a:gd name="connsiteX40" fmla="*/ 399350 w 788452"/>
              <a:gd name="connsiteY40" fmla="*/ 395640 h 836045"/>
              <a:gd name="connsiteX41" fmla="*/ 466530 w 788452"/>
              <a:gd name="connsiteY41" fmla="*/ 563591 h 836045"/>
              <a:gd name="connsiteX42" fmla="*/ 350831 w 788452"/>
              <a:gd name="connsiteY42" fmla="*/ 503875 h 836045"/>
              <a:gd name="connsiteX43" fmla="*/ 369492 w 788452"/>
              <a:gd name="connsiteY43" fmla="*/ 627040 h 836045"/>
              <a:gd name="connsiteX44" fmla="*/ 227667 w 788452"/>
              <a:gd name="connsiteY44" fmla="*/ 488946 h 836045"/>
              <a:gd name="connsiteX45" fmla="*/ 126896 w 788452"/>
              <a:gd name="connsiteY45" fmla="*/ 511340 h 836045"/>
              <a:gd name="connsiteX46" fmla="*/ 108235 w 788452"/>
              <a:gd name="connsiteY46" fmla="*/ 668094 h 836045"/>
              <a:gd name="connsiteX47" fmla="*/ 167951 w 788452"/>
              <a:gd name="connsiteY47" fmla="*/ 836045 h 836045"/>
              <a:gd name="connsiteX0" fmla="*/ 0 w 788452"/>
              <a:gd name="connsiteY0" fmla="*/ 365782 h 836045"/>
              <a:gd name="connsiteX1" fmla="*/ 149289 w 788452"/>
              <a:gd name="connsiteY1" fmla="*/ 436695 h 836045"/>
              <a:gd name="connsiteX2" fmla="*/ 298579 w 788452"/>
              <a:gd name="connsiteY2" fmla="*/ 369515 h 836045"/>
              <a:gd name="connsiteX3" fmla="*/ 227667 w 788452"/>
              <a:gd name="connsiteY3" fmla="*/ 231422 h 836045"/>
              <a:gd name="connsiteX4" fmla="*/ 350831 w 788452"/>
              <a:gd name="connsiteY4" fmla="*/ 335924 h 836045"/>
              <a:gd name="connsiteX5" fmla="*/ 268721 w 788452"/>
              <a:gd name="connsiteY5" fmla="*/ 201564 h 836045"/>
              <a:gd name="connsiteX6" fmla="*/ 388153 w 788452"/>
              <a:gd name="connsiteY6" fmla="*/ 294870 h 836045"/>
              <a:gd name="connsiteX7" fmla="*/ 362027 w 788452"/>
              <a:gd name="connsiteY7" fmla="*/ 250083 h 836045"/>
              <a:gd name="connsiteX8" fmla="*/ 309776 w 788452"/>
              <a:gd name="connsiteY8" fmla="*/ 182902 h 836045"/>
              <a:gd name="connsiteX9" fmla="*/ 425475 w 788452"/>
              <a:gd name="connsiteY9" fmla="*/ 265012 h 836045"/>
              <a:gd name="connsiteX10" fmla="*/ 418011 w 788452"/>
              <a:gd name="connsiteY10" fmla="*/ 235154 h 836045"/>
              <a:gd name="connsiteX11" fmla="*/ 365760 w 788452"/>
              <a:gd name="connsiteY11" fmla="*/ 145580 h 836045"/>
              <a:gd name="connsiteX12" fmla="*/ 358295 w 788452"/>
              <a:gd name="connsiteY12" fmla="*/ 141848 h 836045"/>
              <a:gd name="connsiteX13" fmla="*/ 470262 w 788452"/>
              <a:gd name="connsiteY13" fmla="*/ 238886 h 836045"/>
              <a:gd name="connsiteX14" fmla="*/ 406814 w 788452"/>
              <a:gd name="connsiteY14" fmla="*/ 108258 h 836045"/>
              <a:gd name="connsiteX15" fmla="*/ 511317 w 788452"/>
              <a:gd name="connsiteY15" fmla="*/ 212760 h 836045"/>
              <a:gd name="connsiteX16" fmla="*/ 447869 w 788452"/>
              <a:gd name="connsiteY16" fmla="*/ 85864 h 836045"/>
              <a:gd name="connsiteX17" fmla="*/ 544907 w 788452"/>
              <a:gd name="connsiteY17" fmla="*/ 179170 h 836045"/>
              <a:gd name="connsiteX18" fmla="*/ 503853 w 788452"/>
              <a:gd name="connsiteY18" fmla="*/ 59738 h 836045"/>
              <a:gd name="connsiteX19" fmla="*/ 574765 w 788452"/>
              <a:gd name="connsiteY19" fmla="*/ 156777 h 836045"/>
              <a:gd name="connsiteX20" fmla="*/ 556104 w 788452"/>
              <a:gd name="connsiteY20" fmla="*/ 22416 h 836045"/>
              <a:gd name="connsiteX21" fmla="*/ 623284 w 788452"/>
              <a:gd name="connsiteY21" fmla="*/ 141848 h 836045"/>
              <a:gd name="connsiteX22" fmla="*/ 597159 w 788452"/>
              <a:gd name="connsiteY22" fmla="*/ 14951 h 836045"/>
              <a:gd name="connsiteX23" fmla="*/ 683000 w 788452"/>
              <a:gd name="connsiteY23" fmla="*/ 126919 h 836045"/>
              <a:gd name="connsiteX24" fmla="*/ 679268 w 788452"/>
              <a:gd name="connsiteY24" fmla="*/ 22 h 836045"/>
              <a:gd name="connsiteX25" fmla="*/ 720323 w 788452"/>
              <a:gd name="connsiteY25" fmla="*/ 115722 h 836045"/>
              <a:gd name="connsiteX26" fmla="*/ 787503 w 788452"/>
              <a:gd name="connsiteY26" fmla="*/ 11219 h 836045"/>
              <a:gd name="connsiteX27" fmla="*/ 761378 w 788452"/>
              <a:gd name="connsiteY27" fmla="*/ 145580 h 836045"/>
              <a:gd name="connsiteX28" fmla="*/ 783771 w 788452"/>
              <a:gd name="connsiteY28" fmla="*/ 201564 h 836045"/>
              <a:gd name="connsiteX29" fmla="*/ 709126 w 788452"/>
              <a:gd name="connsiteY29" fmla="*/ 242618 h 836045"/>
              <a:gd name="connsiteX30" fmla="*/ 746449 w 788452"/>
              <a:gd name="connsiteY30" fmla="*/ 376979 h 836045"/>
              <a:gd name="connsiteX31" fmla="*/ 641946 w 788452"/>
              <a:gd name="connsiteY31" fmla="*/ 261280 h 836045"/>
              <a:gd name="connsiteX32" fmla="*/ 686733 w 788452"/>
              <a:gd name="connsiteY32" fmla="*/ 388176 h 836045"/>
              <a:gd name="connsiteX33" fmla="*/ 597159 w 788452"/>
              <a:gd name="connsiteY33" fmla="*/ 287405 h 836045"/>
              <a:gd name="connsiteX34" fmla="*/ 627017 w 788452"/>
              <a:gd name="connsiteY34" fmla="*/ 418034 h 836045"/>
              <a:gd name="connsiteX35" fmla="*/ 529978 w 788452"/>
              <a:gd name="connsiteY35" fmla="*/ 302334 h 836045"/>
              <a:gd name="connsiteX36" fmla="*/ 574765 w 788452"/>
              <a:gd name="connsiteY36" fmla="*/ 466553 h 836045"/>
              <a:gd name="connsiteX37" fmla="*/ 470262 w 788452"/>
              <a:gd name="connsiteY37" fmla="*/ 362050 h 836045"/>
              <a:gd name="connsiteX38" fmla="*/ 507585 w 788452"/>
              <a:gd name="connsiteY38" fmla="*/ 503875 h 836045"/>
              <a:gd name="connsiteX39" fmla="*/ 399350 w 788452"/>
              <a:gd name="connsiteY39" fmla="*/ 395640 h 836045"/>
              <a:gd name="connsiteX40" fmla="*/ 466530 w 788452"/>
              <a:gd name="connsiteY40" fmla="*/ 563591 h 836045"/>
              <a:gd name="connsiteX41" fmla="*/ 350831 w 788452"/>
              <a:gd name="connsiteY41" fmla="*/ 503875 h 836045"/>
              <a:gd name="connsiteX42" fmla="*/ 369492 w 788452"/>
              <a:gd name="connsiteY42" fmla="*/ 627040 h 836045"/>
              <a:gd name="connsiteX43" fmla="*/ 227667 w 788452"/>
              <a:gd name="connsiteY43" fmla="*/ 488946 h 836045"/>
              <a:gd name="connsiteX44" fmla="*/ 126896 w 788452"/>
              <a:gd name="connsiteY44" fmla="*/ 511340 h 836045"/>
              <a:gd name="connsiteX45" fmla="*/ 108235 w 788452"/>
              <a:gd name="connsiteY45" fmla="*/ 668094 h 836045"/>
              <a:gd name="connsiteX46" fmla="*/ 167951 w 788452"/>
              <a:gd name="connsiteY46" fmla="*/ 836045 h 836045"/>
              <a:gd name="connsiteX0" fmla="*/ 0 w 788896"/>
              <a:gd name="connsiteY0" fmla="*/ 365782 h 836045"/>
              <a:gd name="connsiteX1" fmla="*/ 149289 w 788896"/>
              <a:gd name="connsiteY1" fmla="*/ 436695 h 836045"/>
              <a:gd name="connsiteX2" fmla="*/ 298579 w 788896"/>
              <a:gd name="connsiteY2" fmla="*/ 369515 h 836045"/>
              <a:gd name="connsiteX3" fmla="*/ 227667 w 788896"/>
              <a:gd name="connsiteY3" fmla="*/ 231422 h 836045"/>
              <a:gd name="connsiteX4" fmla="*/ 350831 w 788896"/>
              <a:gd name="connsiteY4" fmla="*/ 335924 h 836045"/>
              <a:gd name="connsiteX5" fmla="*/ 268721 w 788896"/>
              <a:gd name="connsiteY5" fmla="*/ 201564 h 836045"/>
              <a:gd name="connsiteX6" fmla="*/ 388153 w 788896"/>
              <a:gd name="connsiteY6" fmla="*/ 294870 h 836045"/>
              <a:gd name="connsiteX7" fmla="*/ 362027 w 788896"/>
              <a:gd name="connsiteY7" fmla="*/ 250083 h 836045"/>
              <a:gd name="connsiteX8" fmla="*/ 309776 w 788896"/>
              <a:gd name="connsiteY8" fmla="*/ 182902 h 836045"/>
              <a:gd name="connsiteX9" fmla="*/ 425475 w 788896"/>
              <a:gd name="connsiteY9" fmla="*/ 265012 h 836045"/>
              <a:gd name="connsiteX10" fmla="*/ 418011 w 788896"/>
              <a:gd name="connsiteY10" fmla="*/ 235154 h 836045"/>
              <a:gd name="connsiteX11" fmla="*/ 365760 w 788896"/>
              <a:gd name="connsiteY11" fmla="*/ 145580 h 836045"/>
              <a:gd name="connsiteX12" fmla="*/ 358295 w 788896"/>
              <a:gd name="connsiteY12" fmla="*/ 141848 h 836045"/>
              <a:gd name="connsiteX13" fmla="*/ 470262 w 788896"/>
              <a:gd name="connsiteY13" fmla="*/ 238886 h 836045"/>
              <a:gd name="connsiteX14" fmla="*/ 406814 w 788896"/>
              <a:gd name="connsiteY14" fmla="*/ 108258 h 836045"/>
              <a:gd name="connsiteX15" fmla="*/ 511317 w 788896"/>
              <a:gd name="connsiteY15" fmla="*/ 212760 h 836045"/>
              <a:gd name="connsiteX16" fmla="*/ 447869 w 788896"/>
              <a:gd name="connsiteY16" fmla="*/ 85864 h 836045"/>
              <a:gd name="connsiteX17" fmla="*/ 544907 w 788896"/>
              <a:gd name="connsiteY17" fmla="*/ 179170 h 836045"/>
              <a:gd name="connsiteX18" fmla="*/ 503853 w 788896"/>
              <a:gd name="connsiteY18" fmla="*/ 59738 h 836045"/>
              <a:gd name="connsiteX19" fmla="*/ 574765 w 788896"/>
              <a:gd name="connsiteY19" fmla="*/ 156777 h 836045"/>
              <a:gd name="connsiteX20" fmla="*/ 556104 w 788896"/>
              <a:gd name="connsiteY20" fmla="*/ 22416 h 836045"/>
              <a:gd name="connsiteX21" fmla="*/ 623284 w 788896"/>
              <a:gd name="connsiteY21" fmla="*/ 141848 h 836045"/>
              <a:gd name="connsiteX22" fmla="*/ 597159 w 788896"/>
              <a:gd name="connsiteY22" fmla="*/ 14951 h 836045"/>
              <a:gd name="connsiteX23" fmla="*/ 683000 w 788896"/>
              <a:gd name="connsiteY23" fmla="*/ 126919 h 836045"/>
              <a:gd name="connsiteX24" fmla="*/ 679268 w 788896"/>
              <a:gd name="connsiteY24" fmla="*/ 22 h 836045"/>
              <a:gd name="connsiteX25" fmla="*/ 720323 w 788896"/>
              <a:gd name="connsiteY25" fmla="*/ 115722 h 836045"/>
              <a:gd name="connsiteX26" fmla="*/ 787503 w 788896"/>
              <a:gd name="connsiteY26" fmla="*/ 11219 h 836045"/>
              <a:gd name="connsiteX27" fmla="*/ 761378 w 788896"/>
              <a:gd name="connsiteY27" fmla="*/ 145580 h 836045"/>
              <a:gd name="connsiteX28" fmla="*/ 709126 w 788896"/>
              <a:gd name="connsiteY28" fmla="*/ 242618 h 836045"/>
              <a:gd name="connsiteX29" fmla="*/ 746449 w 788896"/>
              <a:gd name="connsiteY29" fmla="*/ 376979 h 836045"/>
              <a:gd name="connsiteX30" fmla="*/ 641946 w 788896"/>
              <a:gd name="connsiteY30" fmla="*/ 261280 h 836045"/>
              <a:gd name="connsiteX31" fmla="*/ 686733 w 788896"/>
              <a:gd name="connsiteY31" fmla="*/ 388176 h 836045"/>
              <a:gd name="connsiteX32" fmla="*/ 597159 w 788896"/>
              <a:gd name="connsiteY32" fmla="*/ 287405 h 836045"/>
              <a:gd name="connsiteX33" fmla="*/ 627017 w 788896"/>
              <a:gd name="connsiteY33" fmla="*/ 418034 h 836045"/>
              <a:gd name="connsiteX34" fmla="*/ 529978 w 788896"/>
              <a:gd name="connsiteY34" fmla="*/ 302334 h 836045"/>
              <a:gd name="connsiteX35" fmla="*/ 574765 w 788896"/>
              <a:gd name="connsiteY35" fmla="*/ 466553 h 836045"/>
              <a:gd name="connsiteX36" fmla="*/ 470262 w 788896"/>
              <a:gd name="connsiteY36" fmla="*/ 362050 h 836045"/>
              <a:gd name="connsiteX37" fmla="*/ 507585 w 788896"/>
              <a:gd name="connsiteY37" fmla="*/ 503875 h 836045"/>
              <a:gd name="connsiteX38" fmla="*/ 399350 w 788896"/>
              <a:gd name="connsiteY38" fmla="*/ 395640 h 836045"/>
              <a:gd name="connsiteX39" fmla="*/ 466530 w 788896"/>
              <a:gd name="connsiteY39" fmla="*/ 563591 h 836045"/>
              <a:gd name="connsiteX40" fmla="*/ 350831 w 788896"/>
              <a:gd name="connsiteY40" fmla="*/ 503875 h 836045"/>
              <a:gd name="connsiteX41" fmla="*/ 369492 w 788896"/>
              <a:gd name="connsiteY41" fmla="*/ 627040 h 836045"/>
              <a:gd name="connsiteX42" fmla="*/ 227667 w 788896"/>
              <a:gd name="connsiteY42" fmla="*/ 488946 h 836045"/>
              <a:gd name="connsiteX43" fmla="*/ 126896 w 788896"/>
              <a:gd name="connsiteY43" fmla="*/ 511340 h 836045"/>
              <a:gd name="connsiteX44" fmla="*/ 108235 w 788896"/>
              <a:gd name="connsiteY44" fmla="*/ 668094 h 836045"/>
              <a:gd name="connsiteX45" fmla="*/ 167951 w 788896"/>
              <a:gd name="connsiteY45" fmla="*/ 836045 h 836045"/>
              <a:gd name="connsiteX0" fmla="*/ 0 w 787552"/>
              <a:gd name="connsiteY0" fmla="*/ 365782 h 836045"/>
              <a:gd name="connsiteX1" fmla="*/ 149289 w 787552"/>
              <a:gd name="connsiteY1" fmla="*/ 436695 h 836045"/>
              <a:gd name="connsiteX2" fmla="*/ 298579 w 787552"/>
              <a:gd name="connsiteY2" fmla="*/ 369515 h 836045"/>
              <a:gd name="connsiteX3" fmla="*/ 227667 w 787552"/>
              <a:gd name="connsiteY3" fmla="*/ 231422 h 836045"/>
              <a:gd name="connsiteX4" fmla="*/ 350831 w 787552"/>
              <a:gd name="connsiteY4" fmla="*/ 335924 h 836045"/>
              <a:gd name="connsiteX5" fmla="*/ 268721 w 787552"/>
              <a:gd name="connsiteY5" fmla="*/ 201564 h 836045"/>
              <a:gd name="connsiteX6" fmla="*/ 388153 w 787552"/>
              <a:gd name="connsiteY6" fmla="*/ 294870 h 836045"/>
              <a:gd name="connsiteX7" fmla="*/ 362027 w 787552"/>
              <a:gd name="connsiteY7" fmla="*/ 250083 h 836045"/>
              <a:gd name="connsiteX8" fmla="*/ 309776 w 787552"/>
              <a:gd name="connsiteY8" fmla="*/ 182902 h 836045"/>
              <a:gd name="connsiteX9" fmla="*/ 425475 w 787552"/>
              <a:gd name="connsiteY9" fmla="*/ 265012 h 836045"/>
              <a:gd name="connsiteX10" fmla="*/ 418011 w 787552"/>
              <a:gd name="connsiteY10" fmla="*/ 235154 h 836045"/>
              <a:gd name="connsiteX11" fmla="*/ 365760 w 787552"/>
              <a:gd name="connsiteY11" fmla="*/ 145580 h 836045"/>
              <a:gd name="connsiteX12" fmla="*/ 358295 w 787552"/>
              <a:gd name="connsiteY12" fmla="*/ 141848 h 836045"/>
              <a:gd name="connsiteX13" fmla="*/ 470262 w 787552"/>
              <a:gd name="connsiteY13" fmla="*/ 238886 h 836045"/>
              <a:gd name="connsiteX14" fmla="*/ 406814 w 787552"/>
              <a:gd name="connsiteY14" fmla="*/ 108258 h 836045"/>
              <a:gd name="connsiteX15" fmla="*/ 511317 w 787552"/>
              <a:gd name="connsiteY15" fmla="*/ 212760 h 836045"/>
              <a:gd name="connsiteX16" fmla="*/ 447869 w 787552"/>
              <a:gd name="connsiteY16" fmla="*/ 85864 h 836045"/>
              <a:gd name="connsiteX17" fmla="*/ 544907 w 787552"/>
              <a:gd name="connsiteY17" fmla="*/ 179170 h 836045"/>
              <a:gd name="connsiteX18" fmla="*/ 503853 w 787552"/>
              <a:gd name="connsiteY18" fmla="*/ 59738 h 836045"/>
              <a:gd name="connsiteX19" fmla="*/ 574765 w 787552"/>
              <a:gd name="connsiteY19" fmla="*/ 156777 h 836045"/>
              <a:gd name="connsiteX20" fmla="*/ 556104 w 787552"/>
              <a:gd name="connsiteY20" fmla="*/ 22416 h 836045"/>
              <a:gd name="connsiteX21" fmla="*/ 623284 w 787552"/>
              <a:gd name="connsiteY21" fmla="*/ 141848 h 836045"/>
              <a:gd name="connsiteX22" fmla="*/ 597159 w 787552"/>
              <a:gd name="connsiteY22" fmla="*/ 14951 h 836045"/>
              <a:gd name="connsiteX23" fmla="*/ 683000 w 787552"/>
              <a:gd name="connsiteY23" fmla="*/ 126919 h 836045"/>
              <a:gd name="connsiteX24" fmla="*/ 679268 w 787552"/>
              <a:gd name="connsiteY24" fmla="*/ 22 h 836045"/>
              <a:gd name="connsiteX25" fmla="*/ 720323 w 787552"/>
              <a:gd name="connsiteY25" fmla="*/ 115722 h 836045"/>
              <a:gd name="connsiteX26" fmla="*/ 787503 w 787552"/>
              <a:gd name="connsiteY26" fmla="*/ 11219 h 836045"/>
              <a:gd name="connsiteX27" fmla="*/ 709126 w 787552"/>
              <a:gd name="connsiteY27" fmla="*/ 242618 h 836045"/>
              <a:gd name="connsiteX28" fmla="*/ 746449 w 787552"/>
              <a:gd name="connsiteY28" fmla="*/ 376979 h 836045"/>
              <a:gd name="connsiteX29" fmla="*/ 641946 w 787552"/>
              <a:gd name="connsiteY29" fmla="*/ 261280 h 836045"/>
              <a:gd name="connsiteX30" fmla="*/ 686733 w 787552"/>
              <a:gd name="connsiteY30" fmla="*/ 388176 h 836045"/>
              <a:gd name="connsiteX31" fmla="*/ 597159 w 787552"/>
              <a:gd name="connsiteY31" fmla="*/ 287405 h 836045"/>
              <a:gd name="connsiteX32" fmla="*/ 627017 w 787552"/>
              <a:gd name="connsiteY32" fmla="*/ 418034 h 836045"/>
              <a:gd name="connsiteX33" fmla="*/ 529978 w 787552"/>
              <a:gd name="connsiteY33" fmla="*/ 302334 h 836045"/>
              <a:gd name="connsiteX34" fmla="*/ 574765 w 787552"/>
              <a:gd name="connsiteY34" fmla="*/ 466553 h 836045"/>
              <a:gd name="connsiteX35" fmla="*/ 470262 w 787552"/>
              <a:gd name="connsiteY35" fmla="*/ 362050 h 836045"/>
              <a:gd name="connsiteX36" fmla="*/ 507585 w 787552"/>
              <a:gd name="connsiteY36" fmla="*/ 503875 h 836045"/>
              <a:gd name="connsiteX37" fmla="*/ 399350 w 787552"/>
              <a:gd name="connsiteY37" fmla="*/ 395640 h 836045"/>
              <a:gd name="connsiteX38" fmla="*/ 466530 w 787552"/>
              <a:gd name="connsiteY38" fmla="*/ 563591 h 836045"/>
              <a:gd name="connsiteX39" fmla="*/ 350831 w 787552"/>
              <a:gd name="connsiteY39" fmla="*/ 503875 h 836045"/>
              <a:gd name="connsiteX40" fmla="*/ 369492 w 787552"/>
              <a:gd name="connsiteY40" fmla="*/ 627040 h 836045"/>
              <a:gd name="connsiteX41" fmla="*/ 227667 w 787552"/>
              <a:gd name="connsiteY41" fmla="*/ 488946 h 836045"/>
              <a:gd name="connsiteX42" fmla="*/ 126896 w 787552"/>
              <a:gd name="connsiteY42" fmla="*/ 511340 h 836045"/>
              <a:gd name="connsiteX43" fmla="*/ 108235 w 787552"/>
              <a:gd name="connsiteY43" fmla="*/ 668094 h 836045"/>
              <a:gd name="connsiteX44" fmla="*/ 167951 w 787552"/>
              <a:gd name="connsiteY44" fmla="*/ 836045 h 836045"/>
              <a:gd name="connsiteX0" fmla="*/ 0 w 748261"/>
              <a:gd name="connsiteY0" fmla="*/ 365793 h 836056"/>
              <a:gd name="connsiteX1" fmla="*/ 149289 w 748261"/>
              <a:gd name="connsiteY1" fmla="*/ 436706 h 836056"/>
              <a:gd name="connsiteX2" fmla="*/ 298579 w 748261"/>
              <a:gd name="connsiteY2" fmla="*/ 369526 h 836056"/>
              <a:gd name="connsiteX3" fmla="*/ 227667 w 748261"/>
              <a:gd name="connsiteY3" fmla="*/ 231433 h 836056"/>
              <a:gd name="connsiteX4" fmla="*/ 350831 w 748261"/>
              <a:gd name="connsiteY4" fmla="*/ 335935 h 836056"/>
              <a:gd name="connsiteX5" fmla="*/ 268721 w 748261"/>
              <a:gd name="connsiteY5" fmla="*/ 201575 h 836056"/>
              <a:gd name="connsiteX6" fmla="*/ 388153 w 748261"/>
              <a:gd name="connsiteY6" fmla="*/ 294881 h 836056"/>
              <a:gd name="connsiteX7" fmla="*/ 362027 w 748261"/>
              <a:gd name="connsiteY7" fmla="*/ 250094 h 836056"/>
              <a:gd name="connsiteX8" fmla="*/ 309776 w 748261"/>
              <a:gd name="connsiteY8" fmla="*/ 182913 h 836056"/>
              <a:gd name="connsiteX9" fmla="*/ 425475 w 748261"/>
              <a:gd name="connsiteY9" fmla="*/ 265023 h 836056"/>
              <a:gd name="connsiteX10" fmla="*/ 418011 w 748261"/>
              <a:gd name="connsiteY10" fmla="*/ 235165 h 836056"/>
              <a:gd name="connsiteX11" fmla="*/ 365760 w 748261"/>
              <a:gd name="connsiteY11" fmla="*/ 145591 h 836056"/>
              <a:gd name="connsiteX12" fmla="*/ 358295 w 748261"/>
              <a:gd name="connsiteY12" fmla="*/ 141859 h 836056"/>
              <a:gd name="connsiteX13" fmla="*/ 470262 w 748261"/>
              <a:gd name="connsiteY13" fmla="*/ 238897 h 836056"/>
              <a:gd name="connsiteX14" fmla="*/ 406814 w 748261"/>
              <a:gd name="connsiteY14" fmla="*/ 108269 h 836056"/>
              <a:gd name="connsiteX15" fmla="*/ 511317 w 748261"/>
              <a:gd name="connsiteY15" fmla="*/ 212771 h 836056"/>
              <a:gd name="connsiteX16" fmla="*/ 447869 w 748261"/>
              <a:gd name="connsiteY16" fmla="*/ 85875 h 836056"/>
              <a:gd name="connsiteX17" fmla="*/ 544907 w 748261"/>
              <a:gd name="connsiteY17" fmla="*/ 179181 h 836056"/>
              <a:gd name="connsiteX18" fmla="*/ 503853 w 748261"/>
              <a:gd name="connsiteY18" fmla="*/ 59749 h 836056"/>
              <a:gd name="connsiteX19" fmla="*/ 574765 w 748261"/>
              <a:gd name="connsiteY19" fmla="*/ 156788 h 836056"/>
              <a:gd name="connsiteX20" fmla="*/ 556104 w 748261"/>
              <a:gd name="connsiteY20" fmla="*/ 22427 h 836056"/>
              <a:gd name="connsiteX21" fmla="*/ 623284 w 748261"/>
              <a:gd name="connsiteY21" fmla="*/ 141859 h 836056"/>
              <a:gd name="connsiteX22" fmla="*/ 597159 w 748261"/>
              <a:gd name="connsiteY22" fmla="*/ 14962 h 836056"/>
              <a:gd name="connsiteX23" fmla="*/ 683000 w 748261"/>
              <a:gd name="connsiteY23" fmla="*/ 126930 h 836056"/>
              <a:gd name="connsiteX24" fmla="*/ 679268 w 748261"/>
              <a:gd name="connsiteY24" fmla="*/ 33 h 836056"/>
              <a:gd name="connsiteX25" fmla="*/ 720323 w 748261"/>
              <a:gd name="connsiteY25" fmla="*/ 115733 h 836056"/>
              <a:gd name="connsiteX26" fmla="*/ 709126 w 748261"/>
              <a:gd name="connsiteY26" fmla="*/ 242629 h 836056"/>
              <a:gd name="connsiteX27" fmla="*/ 746449 w 748261"/>
              <a:gd name="connsiteY27" fmla="*/ 376990 h 836056"/>
              <a:gd name="connsiteX28" fmla="*/ 641946 w 748261"/>
              <a:gd name="connsiteY28" fmla="*/ 261291 h 836056"/>
              <a:gd name="connsiteX29" fmla="*/ 686733 w 748261"/>
              <a:gd name="connsiteY29" fmla="*/ 388187 h 836056"/>
              <a:gd name="connsiteX30" fmla="*/ 597159 w 748261"/>
              <a:gd name="connsiteY30" fmla="*/ 287416 h 836056"/>
              <a:gd name="connsiteX31" fmla="*/ 627017 w 748261"/>
              <a:gd name="connsiteY31" fmla="*/ 418045 h 836056"/>
              <a:gd name="connsiteX32" fmla="*/ 529978 w 748261"/>
              <a:gd name="connsiteY32" fmla="*/ 302345 h 836056"/>
              <a:gd name="connsiteX33" fmla="*/ 574765 w 748261"/>
              <a:gd name="connsiteY33" fmla="*/ 466564 h 836056"/>
              <a:gd name="connsiteX34" fmla="*/ 470262 w 748261"/>
              <a:gd name="connsiteY34" fmla="*/ 362061 h 836056"/>
              <a:gd name="connsiteX35" fmla="*/ 507585 w 748261"/>
              <a:gd name="connsiteY35" fmla="*/ 503886 h 836056"/>
              <a:gd name="connsiteX36" fmla="*/ 399350 w 748261"/>
              <a:gd name="connsiteY36" fmla="*/ 395651 h 836056"/>
              <a:gd name="connsiteX37" fmla="*/ 466530 w 748261"/>
              <a:gd name="connsiteY37" fmla="*/ 563602 h 836056"/>
              <a:gd name="connsiteX38" fmla="*/ 350831 w 748261"/>
              <a:gd name="connsiteY38" fmla="*/ 503886 h 836056"/>
              <a:gd name="connsiteX39" fmla="*/ 369492 w 748261"/>
              <a:gd name="connsiteY39" fmla="*/ 627051 h 836056"/>
              <a:gd name="connsiteX40" fmla="*/ 227667 w 748261"/>
              <a:gd name="connsiteY40" fmla="*/ 488957 h 836056"/>
              <a:gd name="connsiteX41" fmla="*/ 126896 w 748261"/>
              <a:gd name="connsiteY41" fmla="*/ 511351 h 836056"/>
              <a:gd name="connsiteX42" fmla="*/ 108235 w 748261"/>
              <a:gd name="connsiteY42" fmla="*/ 668105 h 836056"/>
              <a:gd name="connsiteX43" fmla="*/ 167951 w 748261"/>
              <a:gd name="connsiteY43" fmla="*/ 836056 h 836056"/>
              <a:gd name="connsiteX0" fmla="*/ 0 w 748261"/>
              <a:gd name="connsiteY0" fmla="*/ 374660 h 844923"/>
              <a:gd name="connsiteX1" fmla="*/ 149289 w 748261"/>
              <a:gd name="connsiteY1" fmla="*/ 445573 h 844923"/>
              <a:gd name="connsiteX2" fmla="*/ 298579 w 748261"/>
              <a:gd name="connsiteY2" fmla="*/ 378393 h 844923"/>
              <a:gd name="connsiteX3" fmla="*/ 227667 w 748261"/>
              <a:gd name="connsiteY3" fmla="*/ 240300 h 844923"/>
              <a:gd name="connsiteX4" fmla="*/ 350831 w 748261"/>
              <a:gd name="connsiteY4" fmla="*/ 344802 h 844923"/>
              <a:gd name="connsiteX5" fmla="*/ 268721 w 748261"/>
              <a:gd name="connsiteY5" fmla="*/ 210442 h 844923"/>
              <a:gd name="connsiteX6" fmla="*/ 388153 w 748261"/>
              <a:gd name="connsiteY6" fmla="*/ 303748 h 844923"/>
              <a:gd name="connsiteX7" fmla="*/ 362027 w 748261"/>
              <a:gd name="connsiteY7" fmla="*/ 258961 h 844923"/>
              <a:gd name="connsiteX8" fmla="*/ 309776 w 748261"/>
              <a:gd name="connsiteY8" fmla="*/ 191780 h 844923"/>
              <a:gd name="connsiteX9" fmla="*/ 425475 w 748261"/>
              <a:gd name="connsiteY9" fmla="*/ 273890 h 844923"/>
              <a:gd name="connsiteX10" fmla="*/ 418011 w 748261"/>
              <a:gd name="connsiteY10" fmla="*/ 244032 h 844923"/>
              <a:gd name="connsiteX11" fmla="*/ 365760 w 748261"/>
              <a:gd name="connsiteY11" fmla="*/ 154458 h 844923"/>
              <a:gd name="connsiteX12" fmla="*/ 358295 w 748261"/>
              <a:gd name="connsiteY12" fmla="*/ 150726 h 844923"/>
              <a:gd name="connsiteX13" fmla="*/ 470262 w 748261"/>
              <a:gd name="connsiteY13" fmla="*/ 247764 h 844923"/>
              <a:gd name="connsiteX14" fmla="*/ 406814 w 748261"/>
              <a:gd name="connsiteY14" fmla="*/ 117136 h 844923"/>
              <a:gd name="connsiteX15" fmla="*/ 511317 w 748261"/>
              <a:gd name="connsiteY15" fmla="*/ 221638 h 844923"/>
              <a:gd name="connsiteX16" fmla="*/ 447869 w 748261"/>
              <a:gd name="connsiteY16" fmla="*/ 94742 h 844923"/>
              <a:gd name="connsiteX17" fmla="*/ 544907 w 748261"/>
              <a:gd name="connsiteY17" fmla="*/ 188048 h 844923"/>
              <a:gd name="connsiteX18" fmla="*/ 503853 w 748261"/>
              <a:gd name="connsiteY18" fmla="*/ 68616 h 844923"/>
              <a:gd name="connsiteX19" fmla="*/ 574765 w 748261"/>
              <a:gd name="connsiteY19" fmla="*/ 165655 h 844923"/>
              <a:gd name="connsiteX20" fmla="*/ 556104 w 748261"/>
              <a:gd name="connsiteY20" fmla="*/ 31294 h 844923"/>
              <a:gd name="connsiteX21" fmla="*/ 623284 w 748261"/>
              <a:gd name="connsiteY21" fmla="*/ 150726 h 844923"/>
              <a:gd name="connsiteX22" fmla="*/ 597159 w 748261"/>
              <a:gd name="connsiteY22" fmla="*/ 23829 h 844923"/>
              <a:gd name="connsiteX23" fmla="*/ 679268 w 748261"/>
              <a:gd name="connsiteY23" fmla="*/ 8900 h 844923"/>
              <a:gd name="connsiteX24" fmla="*/ 720323 w 748261"/>
              <a:gd name="connsiteY24" fmla="*/ 124600 h 844923"/>
              <a:gd name="connsiteX25" fmla="*/ 709126 w 748261"/>
              <a:gd name="connsiteY25" fmla="*/ 251496 h 844923"/>
              <a:gd name="connsiteX26" fmla="*/ 746449 w 748261"/>
              <a:gd name="connsiteY26" fmla="*/ 385857 h 844923"/>
              <a:gd name="connsiteX27" fmla="*/ 641946 w 748261"/>
              <a:gd name="connsiteY27" fmla="*/ 270158 h 844923"/>
              <a:gd name="connsiteX28" fmla="*/ 686733 w 748261"/>
              <a:gd name="connsiteY28" fmla="*/ 397054 h 844923"/>
              <a:gd name="connsiteX29" fmla="*/ 597159 w 748261"/>
              <a:gd name="connsiteY29" fmla="*/ 296283 h 844923"/>
              <a:gd name="connsiteX30" fmla="*/ 627017 w 748261"/>
              <a:gd name="connsiteY30" fmla="*/ 426912 h 844923"/>
              <a:gd name="connsiteX31" fmla="*/ 529978 w 748261"/>
              <a:gd name="connsiteY31" fmla="*/ 311212 h 844923"/>
              <a:gd name="connsiteX32" fmla="*/ 574765 w 748261"/>
              <a:gd name="connsiteY32" fmla="*/ 475431 h 844923"/>
              <a:gd name="connsiteX33" fmla="*/ 470262 w 748261"/>
              <a:gd name="connsiteY33" fmla="*/ 370928 h 844923"/>
              <a:gd name="connsiteX34" fmla="*/ 507585 w 748261"/>
              <a:gd name="connsiteY34" fmla="*/ 512753 h 844923"/>
              <a:gd name="connsiteX35" fmla="*/ 399350 w 748261"/>
              <a:gd name="connsiteY35" fmla="*/ 404518 h 844923"/>
              <a:gd name="connsiteX36" fmla="*/ 466530 w 748261"/>
              <a:gd name="connsiteY36" fmla="*/ 572469 h 844923"/>
              <a:gd name="connsiteX37" fmla="*/ 350831 w 748261"/>
              <a:gd name="connsiteY37" fmla="*/ 512753 h 844923"/>
              <a:gd name="connsiteX38" fmla="*/ 369492 w 748261"/>
              <a:gd name="connsiteY38" fmla="*/ 635918 h 844923"/>
              <a:gd name="connsiteX39" fmla="*/ 227667 w 748261"/>
              <a:gd name="connsiteY39" fmla="*/ 497824 h 844923"/>
              <a:gd name="connsiteX40" fmla="*/ 126896 w 748261"/>
              <a:gd name="connsiteY40" fmla="*/ 520218 h 844923"/>
              <a:gd name="connsiteX41" fmla="*/ 108235 w 748261"/>
              <a:gd name="connsiteY41" fmla="*/ 676972 h 844923"/>
              <a:gd name="connsiteX42" fmla="*/ 167951 w 748261"/>
              <a:gd name="connsiteY42" fmla="*/ 844923 h 844923"/>
              <a:gd name="connsiteX0" fmla="*/ 0 w 748261"/>
              <a:gd name="connsiteY0" fmla="*/ 365932 h 836195"/>
              <a:gd name="connsiteX1" fmla="*/ 149289 w 748261"/>
              <a:gd name="connsiteY1" fmla="*/ 436845 h 836195"/>
              <a:gd name="connsiteX2" fmla="*/ 298579 w 748261"/>
              <a:gd name="connsiteY2" fmla="*/ 369665 h 836195"/>
              <a:gd name="connsiteX3" fmla="*/ 227667 w 748261"/>
              <a:gd name="connsiteY3" fmla="*/ 231572 h 836195"/>
              <a:gd name="connsiteX4" fmla="*/ 350831 w 748261"/>
              <a:gd name="connsiteY4" fmla="*/ 336074 h 836195"/>
              <a:gd name="connsiteX5" fmla="*/ 268721 w 748261"/>
              <a:gd name="connsiteY5" fmla="*/ 201714 h 836195"/>
              <a:gd name="connsiteX6" fmla="*/ 388153 w 748261"/>
              <a:gd name="connsiteY6" fmla="*/ 295020 h 836195"/>
              <a:gd name="connsiteX7" fmla="*/ 362027 w 748261"/>
              <a:gd name="connsiteY7" fmla="*/ 250233 h 836195"/>
              <a:gd name="connsiteX8" fmla="*/ 309776 w 748261"/>
              <a:gd name="connsiteY8" fmla="*/ 183052 h 836195"/>
              <a:gd name="connsiteX9" fmla="*/ 425475 w 748261"/>
              <a:gd name="connsiteY9" fmla="*/ 265162 h 836195"/>
              <a:gd name="connsiteX10" fmla="*/ 418011 w 748261"/>
              <a:gd name="connsiteY10" fmla="*/ 235304 h 836195"/>
              <a:gd name="connsiteX11" fmla="*/ 365760 w 748261"/>
              <a:gd name="connsiteY11" fmla="*/ 145730 h 836195"/>
              <a:gd name="connsiteX12" fmla="*/ 358295 w 748261"/>
              <a:gd name="connsiteY12" fmla="*/ 141998 h 836195"/>
              <a:gd name="connsiteX13" fmla="*/ 470262 w 748261"/>
              <a:gd name="connsiteY13" fmla="*/ 239036 h 836195"/>
              <a:gd name="connsiteX14" fmla="*/ 406814 w 748261"/>
              <a:gd name="connsiteY14" fmla="*/ 108408 h 836195"/>
              <a:gd name="connsiteX15" fmla="*/ 511317 w 748261"/>
              <a:gd name="connsiteY15" fmla="*/ 212910 h 836195"/>
              <a:gd name="connsiteX16" fmla="*/ 447869 w 748261"/>
              <a:gd name="connsiteY16" fmla="*/ 86014 h 836195"/>
              <a:gd name="connsiteX17" fmla="*/ 544907 w 748261"/>
              <a:gd name="connsiteY17" fmla="*/ 179320 h 836195"/>
              <a:gd name="connsiteX18" fmla="*/ 503853 w 748261"/>
              <a:gd name="connsiteY18" fmla="*/ 59888 h 836195"/>
              <a:gd name="connsiteX19" fmla="*/ 574765 w 748261"/>
              <a:gd name="connsiteY19" fmla="*/ 156927 h 836195"/>
              <a:gd name="connsiteX20" fmla="*/ 556104 w 748261"/>
              <a:gd name="connsiteY20" fmla="*/ 22566 h 836195"/>
              <a:gd name="connsiteX21" fmla="*/ 623284 w 748261"/>
              <a:gd name="connsiteY21" fmla="*/ 141998 h 836195"/>
              <a:gd name="connsiteX22" fmla="*/ 679268 w 748261"/>
              <a:gd name="connsiteY22" fmla="*/ 172 h 836195"/>
              <a:gd name="connsiteX23" fmla="*/ 720323 w 748261"/>
              <a:gd name="connsiteY23" fmla="*/ 115872 h 836195"/>
              <a:gd name="connsiteX24" fmla="*/ 709126 w 748261"/>
              <a:gd name="connsiteY24" fmla="*/ 242768 h 836195"/>
              <a:gd name="connsiteX25" fmla="*/ 746449 w 748261"/>
              <a:gd name="connsiteY25" fmla="*/ 377129 h 836195"/>
              <a:gd name="connsiteX26" fmla="*/ 641946 w 748261"/>
              <a:gd name="connsiteY26" fmla="*/ 261430 h 836195"/>
              <a:gd name="connsiteX27" fmla="*/ 686733 w 748261"/>
              <a:gd name="connsiteY27" fmla="*/ 388326 h 836195"/>
              <a:gd name="connsiteX28" fmla="*/ 597159 w 748261"/>
              <a:gd name="connsiteY28" fmla="*/ 287555 h 836195"/>
              <a:gd name="connsiteX29" fmla="*/ 627017 w 748261"/>
              <a:gd name="connsiteY29" fmla="*/ 418184 h 836195"/>
              <a:gd name="connsiteX30" fmla="*/ 529978 w 748261"/>
              <a:gd name="connsiteY30" fmla="*/ 302484 h 836195"/>
              <a:gd name="connsiteX31" fmla="*/ 574765 w 748261"/>
              <a:gd name="connsiteY31" fmla="*/ 466703 h 836195"/>
              <a:gd name="connsiteX32" fmla="*/ 470262 w 748261"/>
              <a:gd name="connsiteY32" fmla="*/ 362200 h 836195"/>
              <a:gd name="connsiteX33" fmla="*/ 507585 w 748261"/>
              <a:gd name="connsiteY33" fmla="*/ 504025 h 836195"/>
              <a:gd name="connsiteX34" fmla="*/ 399350 w 748261"/>
              <a:gd name="connsiteY34" fmla="*/ 395790 h 836195"/>
              <a:gd name="connsiteX35" fmla="*/ 466530 w 748261"/>
              <a:gd name="connsiteY35" fmla="*/ 563741 h 836195"/>
              <a:gd name="connsiteX36" fmla="*/ 350831 w 748261"/>
              <a:gd name="connsiteY36" fmla="*/ 504025 h 836195"/>
              <a:gd name="connsiteX37" fmla="*/ 369492 w 748261"/>
              <a:gd name="connsiteY37" fmla="*/ 627190 h 836195"/>
              <a:gd name="connsiteX38" fmla="*/ 227667 w 748261"/>
              <a:gd name="connsiteY38" fmla="*/ 489096 h 836195"/>
              <a:gd name="connsiteX39" fmla="*/ 126896 w 748261"/>
              <a:gd name="connsiteY39" fmla="*/ 511490 h 836195"/>
              <a:gd name="connsiteX40" fmla="*/ 108235 w 748261"/>
              <a:gd name="connsiteY40" fmla="*/ 668244 h 836195"/>
              <a:gd name="connsiteX41" fmla="*/ 167951 w 748261"/>
              <a:gd name="connsiteY41" fmla="*/ 836195 h 836195"/>
              <a:gd name="connsiteX0" fmla="*/ 0 w 748261"/>
              <a:gd name="connsiteY0" fmla="*/ 372721 h 842984"/>
              <a:gd name="connsiteX1" fmla="*/ 149289 w 748261"/>
              <a:gd name="connsiteY1" fmla="*/ 443634 h 842984"/>
              <a:gd name="connsiteX2" fmla="*/ 298579 w 748261"/>
              <a:gd name="connsiteY2" fmla="*/ 376454 h 842984"/>
              <a:gd name="connsiteX3" fmla="*/ 227667 w 748261"/>
              <a:gd name="connsiteY3" fmla="*/ 238361 h 842984"/>
              <a:gd name="connsiteX4" fmla="*/ 350831 w 748261"/>
              <a:gd name="connsiteY4" fmla="*/ 342863 h 842984"/>
              <a:gd name="connsiteX5" fmla="*/ 268721 w 748261"/>
              <a:gd name="connsiteY5" fmla="*/ 208503 h 842984"/>
              <a:gd name="connsiteX6" fmla="*/ 388153 w 748261"/>
              <a:gd name="connsiteY6" fmla="*/ 301809 h 842984"/>
              <a:gd name="connsiteX7" fmla="*/ 362027 w 748261"/>
              <a:gd name="connsiteY7" fmla="*/ 257022 h 842984"/>
              <a:gd name="connsiteX8" fmla="*/ 309776 w 748261"/>
              <a:gd name="connsiteY8" fmla="*/ 189841 h 842984"/>
              <a:gd name="connsiteX9" fmla="*/ 425475 w 748261"/>
              <a:gd name="connsiteY9" fmla="*/ 271951 h 842984"/>
              <a:gd name="connsiteX10" fmla="*/ 418011 w 748261"/>
              <a:gd name="connsiteY10" fmla="*/ 242093 h 842984"/>
              <a:gd name="connsiteX11" fmla="*/ 365760 w 748261"/>
              <a:gd name="connsiteY11" fmla="*/ 152519 h 842984"/>
              <a:gd name="connsiteX12" fmla="*/ 358295 w 748261"/>
              <a:gd name="connsiteY12" fmla="*/ 148787 h 842984"/>
              <a:gd name="connsiteX13" fmla="*/ 470262 w 748261"/>
              <a:gd name="connsiteY13" fmla="*/ 245825 h 842984"/>
              <a:gd name="connsiteX14" fmla="*/ 406814 w 748261"/>
              <a:gd name="connsiteY14" fmla="*/ 115197 h 842984"/>
              <a:gd name="connsiteX15" fmla="*/ 511317 w 748261"/>
              <a:gd name="connsiteY15" fmla="*/ 219699 h 842984"/>
              <a:gd name="connsiteX16" fmla="*/ 447869 w 748261"/>
              <a:gd name="connsiteY16" fmla="*/ 92803 h 842984"/>
              <a:gd name="connsiteX17" fmla="*/ 544907 w 748261"/>
              <a:gd name="connsiteY17" fmla="*/ 186109 h 842984"/>
              <a:gd name="connsiteX18" fmla="*/ 503853 w 748261"/>
              <a:gd name="connsiteY18" fmla="*/ 66677 h 842984"/>
              <a:gd name="connsiteX19" fmla="*/ 574765 w 748261"/>
              <a:gd name="connsiteY19" fmla="*/ 163716 h 842984"/>
              <a:gd name="connsiteX20" fmla="*/ 556104 w 748261"/>
              <a:gd name="connsiteY20" fmla="*/ 29355 h 842984"/>
              <a:gd name="connsiteX21" fmla="*/ 679268 w 748261"/>
              <a:gd name="connsiteY21" fmla="*/ 6961 h 842984"/>
              <a:gd name="connsiteX22" fmla="*/ 720323 w 748261"/>
              <a:gd name="connsiteY22" fmla="*/ 122661 h 842984"/>
              <a:gd name="connsiteX23" fmla="*/ 709126 w 748261"/>
              <a:gd name="connsiteY23" fmla="*/ 249557 h 842984"/>
              <a:gd name="connsiteX24" fmla="*/ 746449 w 748261"/>
              <a:gd name="connsiteY24" fmla="*/ 383918 h 842984"/>
              <a:gd name="connsiteX25" fmla="*/ 641946 w 748261"/>
              <a:gd name="connsiteY25" fmla="*/ 268219 h 842984"/>
              <a:gd name="connsiteX26" fmla="*/ 686733 w 748261"/>
              <a:gd name="connsiteY26" fmla="*/ 395115 h 842984"/>
              <a:gd name="connsiteX27" fmla="*/ 597159 w 748261"/>
              <a:gd name="connsiteY27" fmla="*/ 294344 h 842984"/>
              <a:gd name="connsiteX28" fmla="*/ 627017 w 748261"/>
              <a:gd name="connsiteY28" fmla="*/ 424973 h 842984"/>
              <a:gd name="connsiteX29" fmla="*/ 529978 w 748261"/>
              <a:gd name="connsiteY29" fmla="*/ 309273 h 842984"/>
              <a:gd name="connsiteX30" fmla="*/ 574765 w 748261"/>
              <a:gd name="connsiteY30" fmla="*/ 473492 h 842984"/>
              <a:gd name="connsiteX31" fmla="*/ 470262 w 748261"/>
              <a:gd name="connsiteY31" fmla="*/ 368989 h 842984"/>
              <a:gd name="connsiteX32" fmla="*/ 507585 w 748261"/>
              <a:gd name="connsiteY32" fmla="*/ 510814 h 842984"/>
              <a:gd name="connsiteX33" fmla="*/ 399350 w 748261"/>
              <a:gd name="connsiteY33" fmla="*/ 402579 h 842984"/>
              <a:gd name="connsiteX34" fmla="*/ 466530 w 748261"/>
              <a:gd name="connsiteY34" fmla="*/ 570530 h 842984"/>
              <a:gd name="connsiteX35" fmla="*/ 350831 w 748261"/>
              <a:gd name="connsiteY35" fmla="*/ 510814 h 842984"/>
              <a:gd name="connsiteX36" fmla="*/ 369492 w 748261"/>
              <a:gd name="connsiteY36" fmla="*/ 633979 h 842984"/>
              <a:gd name="connsiteX37" fmla="*/ 227667 w 748261"/>
              <a:gd name="connsiteY37" fmla="*/ 495885 h 842984"/>
              <a:gd name="connsiteX38" fmla="*/ 126896 w 748261"/>
              <a:gd name="connsiteY38" fmla="*/ 518279 h 842984"/>
              <a:gd name="connsiteX39" fmla="*/ 108235 w 748261"/>
              <a:gd name="connsiteY39" fmla="*/ 675033 h 842984"/>
              <a:gd name="connsiteX40" fmla="*/ 167951 w 748261"/>
              <a:gd name="connsiteY40" fmla="*/ 842984 h 842984"/>
              <a:gd name="connsiteX0" fmla="*/ 0 w 748261"/>
              <a:gd name="connsiteY0" fmla="*/ 370367 h 840630"/>
              <a:gd name="connsiteX1" fmla="*/ 149289 w 748261"/>
              <a:gd name="connsiteY1" fmla="*/ 441280 h 840630"/>
              <a:gd name="connsiteX2" fmla="*/ 298579 w 748261"/>
              <a:gd name="connsiteY2" fmla="*/ 374100 h 840630"/>
              <a:gd name="connsiteX3" fmla="*/ 227667 w 748261"/>
              <a:gd name="connsiteY3" fmla="*/ 236007 h 840630"/>
              <a:gd name="connsiteX4" fmla="*/ 350831 w 748261"/>
              <a:gd name="connsiteY4" fmla="*/ 340509 h 840630"/>
              <a:gd name="connsiteX5" fmla="*/ 268721 w 748261"/>
              <a:gd name="connsiteY5" fmla="*/ 206149 h 840630"/>
              <a:gd name="connsiteX6" fmla="*/ 388153 w 748261"/>
              <a:gd name="connsiteY6" fmla="*/ 299455 h 840630"/>
              <a:gd name="connsiteX7" fmla="*/ 362027 w 748261"/>
              <a:gd name="connsiteY7" fmla="*/ 254668 h 840630"/>
              <a:gd name="connsiteX8" fmla="*/ 309776 w 748261"/>
              <a:gd name="connsiteY8" fmla="*/ 187487 h 840630"/>
              <a:gd name="connsiteX9" fmla="*/ 425475 w 748261"/>
              <a:gd name="connsiteY9" fmla="*/ 269597 h 840630"/>
              <a:gd name="connsiteX10" fmla="*/ 418011 w 748261"/>
              <a:gd name="connsiteY10" fmla="*/ 239739 h 840630"/>
              <a:gd name="connsiteX11" fmla="*/ 365760 w 748261"/>
              <a:gd name="connsiteY11" fmla="*/ 150165 h 840630"/>
              <a:gd name="connsiteX12" fmla="*/ 358295 w 748261"/>
              <a:gd name="connsiteY12" fmla="*/ 146433 h 840630"/>
              <a:gd name="connsiteX13" fmla="*/ 470262 w 748261"/>
              <a:gd name="connsiteY13" fmla="*/ 243471 h 840630"/>
              <a:gd name="connsiteX14" fmla="*/ 406814 w 748261"/>
              <a:gd name="connsiteY14" fmla="*/ 112843 h 840630"/>
              <a:gd name="connsiteX15" fmla="*/ 511317 w 748261"/>
              <a:gd name="connsiteY15" fmla="*/ 217345 h 840630"/>
              <a:gd name="connsiteX16" fmla="*/ 447869 w 748261"/>
              <a:gd name="connsiteY16" fmla="*/ 90449 h 840630"/>
              <a:gd name="connsiteX17" fmla="*/ 544907 w 748261"/>
              <a:gd name="connsiteY17" fmla="*/ 183755 h 840630"/>
              <a:gd name="connsiteX18" fmla="*/ 503853 w 748261"/>
              <a:gd name="connsiteY18" fmla="*/ 64323 h 840630"/>
              <a:gd name="connsiteX19" fmla="*/ 556104 w 748261"/>
              <a:gd name="connsiteY19" fmla="*/ 27001 h 840630"/>
              <a:gd name="connsiteX20" fmla="*/ 679268 w 748261"/>
              <a:gd name="connsiteY20" fmla="*/ 4607 h 840630"/>
              <a:gd name="connsiteX21" fmla="*/ 720323 w 748261"/>
              <a:gd name="connsiteY21" fmla="*/ 120307 h 840630"/>
              <a:gd name="connsiteX22" fmla="*/ 709126 w 748261"/>
              <a:gd name="connsiteY22" fmla="*/ 247203 h 840630"/>
              <a:gd name="connsiteX23" fmla="*/ 746449 w 748261"/>
              <a:gd name="connsiteY23" fmla="*/ 381564 h 840630"/>
              <a:gd name="connsiteX24" fmla="*/ 641946 w 748261"/>
              <a:gd name="connsiteY24" fmla="*/ 265865 h 840630"/>
              <a:gd name="connsiteX25" fmla="*/ 686733 w 748261"/>
              <a:gd name="connsiteY25" fmla="*/ 392761 h 840630"/>
              <a:gd name="connsiteX26" fmla="*/ 597159 w 748261"/>
              <a:gd name="connsiteY26" fmla="*/ 291990 h 840630"/>
              <a:gd name="connsiteX27" fmla="*/ 627017 w 748261"/>
              <a:gd name="connsiteY27" fmla="*/ 422619 h 840630"/>
              <a:gd name="connsiteX28" fmla="*/ 529978 w 748261"/>
              <a:gd name="connsiteY28" fmla="*/ 306919 h 840630"/>
              <a:gd name="connsiteX29" fmla="*/ 574765 w 748261"/>
              <a:gd name="connsiteY29" fmla="*/ 471138 h 840630"/>
              <a:gd name="connsiteX30" fmla="*/ 470262 w 748261"/>
              <a:gd name="connsiteY30" fmla="*/ 366635 h 840630"/>
              <a:gd name="connsiteX31" fmla="*/ 507585 w 748261"/>
              <a:gd name="connsiteY31" fmla="*/ 508460 h 840630"/>
              <a:gd name="connsiteX32" fmla="*/ 399350 w 748261"/>
              <a:gd name="connsiteY32" fmla="*/ 400225 h 840630"/>
              <a:gd name="connsiteX33" fmla="*/ 466530 w 748261"/>
              <a:gd name="connsiteY33" fmla="*/ 568176 h 840630"/>
              <a:gd name="connsiteX34" fmla="*/ 350831 w 748261"/>
              <a:gd name="connsiteY34" fmla="*/ 508460 h 840630"/>
              <a:gd name="connsiteX35" fmla="*/ 369492 w 748261"/>
              <a:gd name="connsiteY35" fmla="*/ 631625 h 840630"/>
              <a:gd name="connsiteX36" fmla="*/ 227667 w 748261"/>
              <a:gd name="connsiteY36" fmla="*/ 493531 h 840630"/>
              <a:gd name="connsiteX37" fmla="*/ 126896 w 748261"/>
              <a:gd name="connsiteY37" fmla="*/ 515925 h 840630"/>
              <a:gd name="connsiteX38" fmla="*/ 108235 w 748261"/>
              <a:gd name="connsiteY38" fmla="*/ 672679 h 840630"/>
              <a:gd name="connsiteX39" fmla="*/ 167951 w 748261"/>
              <a:gd name="connsiteY39" fmla="*/ 840630 h 840630"/>
              <a:gd name="connsiteX0" fmla="*/ 0 w 748261"/>
              <a:gd name="connsiteY0" fmla="*/ 373500 h 843763"/>
              <a:gd name="connsiteX1" fmla="*/ 149289 w 748261"/>
              <a:gd name="connsiteY1" fmla="*/ 444413 h 843763"/>
              <a:gd name="connsiteX2" fmla="*/ 298579 w 748261"/>
              <a:gd name="connsiteY2" fmla="*/ 377233 h 843763"/>
              <a:gd name="connsiteX3" fmla="*/ 227667 w 748261"/>
              <a:gd name="connsiteY3" fmla="*/ 239140 h 843763"/>
              <a:gd name="connsiteX4" fmla="*/ 350831 w 748261"/>
              <a:gd name="connsiteY4" fmla="*/ 343642 h 843763"/>
              <a:gd name="connsiteX5" fmla="*/ 268721 w 748261"/>
              <a:gd name="connsiteY5" fmla="*/ 209282 h 843763"/>
              <a:gd name="connsiteX6" fmla="*/ 388153 w 748261"/>
              <a:gd name="connsiteY6" fmla="*/ 302588 h 843763"/>
              <a:gd name="connsiteX7" fmla="*/ 362027 w 748261"/>
              <a:gd name="connsiteY7" fmla="*/ 257801 h 843763"/>
              <a:gd name="connsiteX8" fmla="*/ 309776 w 748261"/>
              <a:gd name="connsiteY8" fmla="*/ 190620 h 843763"/>
              <a:gd name="connsiteX9" fmla="*/ 425475 w 748261"/>
              <a:gd name="connsiteY9" fmla="*/ 272730 h 843763"/>
              <a:gd name="connsiteX10" fmla="*/ 418011 w 748261"/>
              <a:gd name="connsiteY10" fmla="*/ 242872 h 843763"/>
              <a:gd name="connsiteX11" fmla="*/ 365760 w 748261"/>
              <a:gd name="connsiteY11" fmla="*/ 153298 h 843763"/>
              <a:gd name="connsiteX12" fmla="*/ 358295 w 748261"/>
              <a:gd name="connsiteY12" fmla="*/ 149566 h 843763"/>
              <a:gd name="connsiteX13" fmla="*/ 470262 w 748261"/>
              <a:gd name="connsiteY13" fmla="*/ 246604 h 843763"/>
              <a:gd name="connsiteX14" fmla="*/ 406814 w 748261"/>
              <a:gd name="connsiteY14" fmla="*/ 115976 h 843763"/>
              <a:gd name="connsiteX15" fmla="*/ 511317 w 748261"/>
              <a:gd name="connsiteY15" fmla="*/ 220478 h 843763"/>
              <a:gd name="connsiteX16" fmla="*/ 447869 w 748261"/>
              <a:gd name="connsiteY16" fmla="*/ 93582 h 843763"/>
              <a:gd name="connsiteX17" fmla="*/ 544907 w 748261"/>
              <a:gd name="connsiteY17" fmla="*/ 186888 h 843763"/>
              <a:gd name="connsiteX18" fmla="*/ 556104 w 748261"/>
              <a:gd name="connsiteY18" fmla="*/ 30134 h 843763"/>
              <a:gd name="connsiteX19" fmla="*/ 679268 w 748261"/>
              <a:gd name="connsiteY19" fmla="*/ 7740 h 843763"/>
              <a:gd name="connsiteX20" fmla="*/ 720323 w 748261"/>
              <a:gd name="connsiteY20" fmla="*/ 123440 h 843763"/>
              <a:gd name="connsiteX21" fmla="*/ 709126 w 748261"/>
              <a:gd name="connsiteY21" fmla="*/ 250336 h 843763"/>
              <a:gd name="connsiteX22" fmla="*/ 746449 w 748261"/>
              <a:gd name="connsiteY22" fmla="*/ 384697 h 843763"/>
              <a:gd name="connsiteX23" fmla="*/ 641946 w 748261"/>
              <a:gd name="connsiteY23" fmla="*/ 268998 h 843763"/>
              <a:gd name="connsiteX24" fmla="*/ 686733 w 748261"/>
              <a:gd name="connsiteY24" fmla="*/ 395894 h 843763"/>
              <a:gd name="connsiteX25" fmla="*/ 597159 w 748261"/>
              <a:gd name="connsiteY25" fmla="*/ 295123 h 843763"/>
              <a:gd name="connsiteX26" fmla="*/ 627017 w 748261"/>
              <a:gd name="connsiteY26" fmla="*/ 425752 h 843763"/>
              <a:gd name="connsiteX27" fmla="*/ 529978 w 748261"/>
              <a:gd name="connsiteY27" fmla="*/ 310052 h 843763"/>
              <a:gd name="connsiteX28" fmla="*/ 574765 w 748261"/>
              <a:gd name="connsiteY28" fmla="*/ 474271 h 843763"/>
              <a:gd name="connsiteX29" fmla="*/ 470262 w 748261"/>
              <a:gd name="connsiteY29" fmla="*/ 369768 h 843763"/>
              <a:gd name="connsiteX30" fmla="*/ 507585 w 748261"/>
              <a:gd name="connsiteY30" fmla="*/ 511593 h 843763"/>
              <a:gd name="connsiteX31" fmla="*/ 399350 w 748261"/>
              <a:gd name="connsiteY31" fmla="*/ 403358 h 843763"/>
              <a:gd name="connsiteX32" fmla="*/ 466530 w 748261"/>
              <a:gd name="connsiteY32" fmla="*/ 571309 h 843763"/>
              <a:gd name="connsiteX33" fmla="*/ 350831 w 748261"/>
              <a:gd name="connsiteY33" fmla="*/ 511593 h 843763"/>
              <a:gd name="connsiteX34" fmla="*/ 369492 w 748261"/>
              <a:gd name="connsiteY34" fmla="*/ 634758 h 843763"/>
              <a:gd name="connsiteX35" fmla="*/ 227667 w 748261"/>
              <a:gd name="connsiteY35" fmla="*/ 496664 h 843763"/>
              <a:gd name="connsiteX36" fmla="*/ 126896 w 748261"/>
              <a:gd name="connsiteY36" fmla="*/ 519058 h 843763"/>
              <a:gd name="connsiteX37" fmla="*/ 108235 w 748261"/>
              <a:gd name="connsiteY37" fmla="*/ 675812 h 843763"/>
              <a:gd name="connsiteX38" fmla="*/ 167951 w 748261"/>
              <a:gd name="connsiteY38" fmla="*/ 843763 h 843763"/>
              <a:gd name="connsiteX0" fmla="*/ 0 w 748261"/>
              <a:gd name="connsiteY0" fmla="*/ 366655 h 836918"/>
              <a:gd name="connsiteX1" fmla="*/ 149289 w 748261"/>
              <a:gd name="connsiteY1" fmla="*/ 437568 h 836918"/>
              <a:gd name="connsiteX2" fmla="*/ 298579 w 748261"/>
              <a:gd name="connsiteY2" fmla="*/ 370388 h 836918"/>
              <a:gd name="connsiteX3" fmla="*/ 227667 w 748261"/>
              <a:gd name="connsiteY3" fmla="*/ 232295 h 836918"/>
              <a:gd name="connsiteX4" fmla="*/ 350831 w 748261"/>
              <a:gd name="connsiteY4" fmla="*/ 336797 h 836918"/>
              <a:gd name="connsiteX5" fmla="*/ 268721 w 748261"/>
              <a:gd name="connsiteY5" fmla="*/ 202437 h 836918"/>
              <a:gd name="connsiteX6" fmla="*/ 388153 w 748261"/>
              <a:gd name="connsiteY6" fmla="*/ 295743 h 836918"/>
              <a:gd name="connsiteX7" fmla="*/ 362027 w 748261"/>
              <a:gd name="connsiteY7" fmla="*/ 250956 h 836918"/>
              <a:gd name="connsiteX8" fmla="*/ 309776 w 748261"/>
              <a:gd name="connsiteY8" fmla="*/ 183775 h 836918"/>
              <a:gd name="connsiteX9" fmla="*/ 425475 w 748261"/>
              <a:gd name="connsiteY9" fmla="*/ 265885 h 836918"/>
              <a:gd name="connsiteX10" fmla="*/ 418011 w 748261"/>
              <a:gd name="connsiteY10" fmla="*/ 236027 h 836918"/>
              <a:gd name="connsiteX11" fmla="*/ 365760 w 748261"/>
              <a:gd name="connsiteY11" fmla="*/ 146453 h 836918"/>
              <a:gd name="connsiteX12" fmla="*/ 358295 w 748261"/>
              <a:gd name="connsiteY12" fmla="*/ 142721 h 836918"/>
              <a:gd name="connsiteX13" fmla="*/ 470262 w 748261"/>
              <a:gd name="connsiteY13" fmla="*/ 239759 h 836918"/>
              <a:gd name="connsiteX14" fmla="*/ 406814 w 748261"/>
              <a:gd name="connsiteY14" fmla="*/ 109131 h 836918"/>
              <a:gd name="connsiteX15" fmla="*/ 511317 w 748261"/>
              <a:gd name="connsiteY15" fmla="*/ 213633 h 836918"/>
              <a:gd name="connsiteX16" fmla="*/ 447869 w 748261"/>
              <a:gd name="connsiteY16" fmla="*/ 86737 h 836918"/>
              <a:gd name="connsiteX17" fmla="*/ 544907 w 748261"/>
              <a:gd name="connsiteY17" fmla="*/ 180043 h 836918"/>
              <a:gd name="connsiteX18" fmla="*/ 679268 w 748261"/>
              <a:gd name="connsiteY18" fmla="*/ 895 h 836918"/>
              <a:gd name="connsiteX19" fmla="*/ 720323 w 748261"/>
              <a:gd name="connsiteY19" fmla="*/ 116595 h 836918"/>
              <a:gd name="connsiteX20" fmla="*/ 709126 w 748261"/>
              <a:gd name="connsiteY20" fmla="*/ 243491 h 836918"/>
              <a:gd name="connsiteX21" fmla="*/ 746449 w 748261"/>
              <a:gd name="connsiteY21" fmla="*/ 377852 h 836918"/>
              <a:gd name="connsiteX22" fmla="*/ 641946 w 748261"/>
              <a:gd name="connsiteY22" fmla="*/ 262153 h 836918"/>
              <a:gd name="connsiteX23" fmla="*/ 686733 w 748261"/>
              <a:gd name="connsiteY23" fmla="*/ 389049 h 836918"/>
              <a:gd name="connsiteX24" fmla="*/ 597159 w 748261"/>
              <a:gd name="connsiteY24" fmla="*/ 288278 h 836918"/>
              <a:gd name="connsiteX25" fmla="*/ 627017 w 748261"/>
              <a:gd name="connsiteY25" fmla="*/ 418907 h 836918"/>
              <a:gd name="connsiteX26" fmla="*/ 529978 w 748261"/>
              <a:gd name="connsiteY26" fmla="*/ 303207 h 836918"/>
              <a:gd name="connsiteX27" fmla="*/ 574765 w 748261"/>
              <a:gd name="connsiteY27" fmla="*/ 467426 h 836918"/>
              <a:gd name="connsiteX28" fmla="*/ 470262 w 748261"/>
              <a:gd name="connsiteY28" fmla="*/ 362923 h 836918"/>
              <a:gd name="connsiteX29" fmla="*/ 507585 w 748261"/>
              <a:gd name="connsiteY29" fmla="*/ 504748 h 836918"/>
              <a:gd name="connsiteX30" fmla="*/ 399350 w 748261"/>
              <a:gd name="connsiteY30" fmla="*/ 396513 h 836918"/>
              <a:gd name="connsiteX31" fmla="*/ 466530 w 748261"/>
              <a:gd name="connsiteY31" fmla="*/ 564464 h 836918"/>
              <a:gd name="connsiteX32" fmla="*/ 350831 w 748261"/>
              <a:gd name="connsiteY32" fmla="*/ 504748 h 836918"/>
              <a:gd name="connsiteX33" fmla="*/ 369492 w 748261"/>
              <a:gd name="connsiteY33" fmla="*/ 627913 h 836918"/>
              <a:gd name="connsiteX34" fmla="*/ 227667 w 748261"/>
              <a:gd name="connsiteY34" fmla="*/ 489819 h 836918"/>
              <a:gd name="connsiteX35" fmla="*/ 126896 w 748261"/>
              <a:gd name="connsiteY35" fmla="*/ 512213 h 836918"/>
              <a:gd name="connsiteX36" fmla="*/ 108235 w 748261"/>
              <a:gd name="connsiteY36" fmla="*/ 668967 h 836918"/>
              <a:gd name="connsiteX37" fmla="*/ 167951 w 748261"/>
              <a:gd name="connsiteY37" fmla="*/ 836918 h 836918"/>
              <a:gd name="connsiteX0" fmla="*/ 0 w 748261"/>
              <a:gd name="connsiteY0" fmla="*/ 366655 h 836918"/>
              <a:gd name="connsiteX1" fmla="*/ 149289 w 748261"/>
              <a:gd name="connsiteY1" fmla="*/ 437568 h 836918"/>
              <a:gd name="connsiteX2" fmla="*/ 298579 w 748261"/>
              <a:gd name="connsiteY2" fmla="*/ 370388 h 836918"/>
              <a:gd name="connsiteX3" fmla="*/ 227667 w 748261"/>
              <a:gd name="connsiteY3" fmla="*/ 232295 h 836918"/>
              <a:gd name="connsiteX4" fmla="*/ 350831 w 748261"/>
              <a:gd name="connsiteY4" fmla="*/ 336797 h 836918"/>
              <a:gd name="connsiteX5" fmla="*/ 268721 w 748261"/>
              <a:gd name="connsiteY5" fmla="*/ 202437 h 836918"/>
              <a:gd name="connsiteX6" fmla="*/ 388153 w 748261"/>
              <a:gd name="connsiteY6" fmla="*/ 295743 h 836918"/>
              <a:gd name="connsiteX7" fmla="*/ 362027 w 748261"/>
              <a:gd name="connsiteY7" fmla="*/ 250956 h 836918"/>
              <a:gd name="connsiteX8" fmla="*/ 309776 w 748261"/>
              <a:gd name="connsiteY8" fmla="*/ 183775 h 836918"/>
              <a:gd name="connsiteX9" fmla="*/ 425475 w 748261"/>
              <a:gd name="connsiteY9" fmla="*/ 265885 h 836918"/>
              <a:gd name="connsiteX10" fmla="*/ 418011 w 748261"/>
              <a:gd name="connsiteY10" fmla="*/ 236027 h 836918"/>
              <a:gd name="connsiteX11" fmla="*/ 365760 w 748261"/>
              <a:gd name="connsiteY11" fmla="*/ 146453 h 836918"/>
              <a:gd name="connsiteX12" fmla="*/ 358295 w 748261"/>
              <a:gd name="connsiteY12" fmla="*/ 142721 h 836918"/>
              <a:gd name="connsiteX13" fmla="*/ 470262 w 748261"/>
              <a:gd name="connsiteY13" fmla="*/ 239759 h 836918"/>
              <a:gd name="connsiteX14" fmla="*/ 406814 w 748261"/>
              <a:gd name="connsiteY14" fmla="*/ 109131 h 836918"/>
              <a:gd name="connsiteX15" fmla="*/ 511317 w 748261"/>
              <a:gd name="connsiteY15" fmla="*/ 213633 h 836918"/>
              <a:gd name="connsiteX16" fmla="*/ 544907 w 748261"/>
              <a:gd name="connsiteY16" fmla="*/ 180043 h 836918"/>
              <a:gd name="connsiteX17" fmla="*/ 679268 w 748261"/>
              <a:gd name="connsiteY17" fmla="*/ 895 h 836918"/>
              <a:gd name="connsiteX18" fmla="*/ 720323 w 748261"/>
              <a:gd name="connsiteY18" fmla="*/ 116595 h 836918"/>
              <a:gd name="connsiteX19" fmla="*/ 709126 w 748261"/>
              <a:gd name="connsiteY19" fmla="*/ 243491 h 836918"/>
              <a:gd name="connsiteX20" fmla="*/ 746449 w 748261"/>
              <a:gd name="connsiteY20" fmla="*/ 377852 h 836918"/>
              <a:gd name="connsiteX21" fmla="*/ 641946 w 748261"/>
              <a:gd name="connsiteY21" fmla="*/ 262153 h 836918"/>
              <a:gd name="connsiteX22" fmla="*/ 686733 w 748261"/>
              <a:gd name="connsiteY22" fmla="*/ 389049 h 836918"/>
              <a:gd name="connsiteX23" fmla="*/ 597159 w 748261"/>
              <a:gd name="connsiteY23" fmla="*/ 288278 h 836918"/>
              <a:gd name="connsiteX24" fmla="*/ 627017 w 748261"/>
              <a:gd name="connsiteY24" fmla="*/ 418907 h 836918"/>
              <a:gd name="connsiteX25" fmla="*/ 529978 w 748261"/>
              <a:gd name="connsiteY25" fmla="*/ 303207 h 836918"/>
              <a:gd name="connsiteX26" fmla="*/ 574765 w 748261"/>
              <a:gd name="connsiteY26" fmla="*/ 467426 h 836918"/>
              <a:gd name="connsiteX27" fmla="*/ 470262 w 748261"/>
              <a:gd name="connsiteY27" fmla="*/ 362923 h 836918"/>
              <a:gd name="connsiteX28" fmla="*/ 507585 w 748261"/>
              <a:gd name="connsiteY28" fmla="*/ 504748 h 836918"/>
              <a:gd name="connsiteX29" fmla="*/ 399350 w 748261"/>
              <a:gd name="connsiteY29" fmla="*/ 396513 h 836918"/>
              <a:gd name="connsiteX30" fmla="*/ 466530 w 748261"/>
              <a:gd name="connsiteY30" fmla="*/ 564464 h 836918"/>
              <a:gd name="connsiteX31" fmla="*/ 350831 w 748261"/>
              <a:gd name="connsiteY31" fmla="*/ 504748 h 836918"/>
              <a:gd name="connsiteX32" fmla="*/ 369492 w 748261"/>
              <a:gd name="connsiteY32" fmla="*/ 627913 h 836918"/>
              <a:gd name="connsiteX33" fmla="*/ 227667 w 748261"/>
              <a:gd name="connsiteY33" fmla="*/ 489819 h 836918"/>
              <a:gd name="connsiteX34" fmla="*/ 126896 w 748261"/>
              <a:gd name="connsiteY34" fmla="*/ 512213 h 836918"/>
              <a:gd name="connsiteX35" fmla="*/ 108235 w 748261"/>
              <a:gd name="connsiteY35" fmla="*/ 668967 h 836918"/>
              <a:gd name="connsiteX36" fmla="*/ 167951 w 748261"/>
              <a:gd name="connsiteY36" fmla="*/ 836918 h 836918"/>
              <a:gd name="connsiteX0" fmla="*/ 0 w 746714"/>
              <a:gd name="connsiteY0" fmla="*/ 366655 h 836918"/>
              <a:gd name="connsiteX1" fmla="*/ 149289 w 746714"/>
              <a:gd name="connsiteY1" fmla="*/ 437568 h 836918"/>
              <a:gd name="connsiteX2" fmla="*/ 298579 w 746714"/>
              <a:gd name="connsiteY2" fmla="*/ 370388 h 836918"/>
              <a:gd name="connsiteX3" fmla="*/ 227667 w 746714"/>
              <a:gd name="connsiteY3" fmla="*/ 232295 h 836918"/>
              <a:gd name="connsiteX4" fmla="*/ 350831 w 746714"/>
              <a:gd name="connsiteY4" fmla="*/ 336797 h 836918"/>
              <a:gd name="connsiteX5" fmla="*/ 268721 w 746714"/>
              <a:gd name="connsiteY5" fmla="*/ 202437 h 836918"/>
              <a:gd name="connsiteX6" fmla="*/ 388153 w 746714"/>
              <a:gd name="connsiteY6" fmla="*/ 295743 h 836918"/>
              <a:gd name="connsiteX7" fmla="*/ 362027 w 746714"/>
              <a:gd name="connsiteY7" fmla="*/ 250956 h 836918"/>
              <a:gd name="connsiteX8" fmla="*/ 309776 w 746714"/>
              <a:gd name="connsiteY8" fmla="*/ 183775 h 836918"/>
              <a:gd name="connsiteX9" fmla="*/ 425475 w 746714"/>
              <a:gd name="connsiteY9" fmla="*/ 265885 h 836918"/>
              <a:gd name="connsiteX10" fmla="*/ 418011 w 746714"/>
              <a:gd name="connsiteY10" fmla="*/ 236027 h 836918"/>
              <a:gd name="connsiteX11" fmla="*/ 365760 w 746714"/>
              <a:gd name="connsiteY11" fmla="*/ 146453 h 836918"/>
              <a:gd name="connsiteX12" fmla="*/ 358295 w 746714"/>
              <a:gd name="connsiteY12" fmla="*/ 142721 h 836918"/>
              <a:gd name="connsiteX13" fmla="*/ 470262 w 746714"/>
              <a:gd name="connsiteY13" fmla="*/ 239759 h 836918"/>
              <a:gd name="connsiteX14" fmla="*/ 406814 w 746714"/>
              <a:gd name="connsiteY14" fmla="*/ 109131 h 836918"/>
              <a:gd name="connsiteX15" fmla="*/ 511317 w 746714"/>
              <a:gd name="connsiteY15" fmla="*/ 213633 h 836918"/>
              <a:gd name="connsiteX16" fmla="*/ 544907 w 746714"/>
              <a:gd name="connsiteY16" fmla="*/ 180043 h 836918"/>
              <a:gd name="connsiteX17" fmla="*/ 679268 w 746714"/>
              <a:gd name="connsiteY17" fmla="*/ 895 h 836918"/>
              <a:gd name="connsiteX18" fmla="*/ 720323 w 746714"/>
              <a:gd name="connsiteY18" fmla="*/ 116595 h 836918"/>
              <a:gd name="connsiteX19" fmla="*/ 709126 w 746714"/>
              <a:gd name="connsiteY19" fmla="*/ 243491 h 836918"/>
              <a:gd name="connsiteX20" fmla="*/ 746449 w 746714"/>
              <a:gd name="connsiteY20" fmla="*/ 377852 h 836918"/>
              <a:gd name="connsiteX21" fmla="*/ 686733 w 746714"/>
              <a:gd name="connsiteY21" fmla="*/ 389049 h 836918"/>
              <a:gd name="connsiteX22" fmla="*/ 597159 w 746714"/>
              <a:gd name="connsiteY22" fmla="*/ 288278 h 836918"/>
              <a:gd name="connsiteX23" fmla="*/ 627017 w 746714"/>
              <a:gd name="connsiteY23" fmla="*/ 418907 h 836918"/>
              <a:gd name="connsiteX24" fmla="*/ 529978 w 746714"/>
              <a:gd name="connsiteY24" fmla="*/ 303207 h 836918"/>
              <a:gd name="connsiteX25" fmla="*/ 574765 w 746714"/>
              <a:gd name="connsiteY25" fmla="*/ 467426 h 836918"/>
              <a:gd name="connsiteX26" fmla="*/ 470262 w 746714"/>
              <a:gd name="connsiteY26" fmla="*/ 362923 h 836918"/>
              <a:gd name="connsiteX27" fmla="*/ 507585 w 746714"/>
              <a:gd name="connsiteY27" fmla="*/ 504748 h 836918"/>
              <a:gd name="connsiteX28" fmla="*/ 399350 w 746714"/>
              <a:gd name="connsiteY28" fmla="*/ 396513 h 836918"/>
              <a:gd name="connsiteX29" fmla="*/ 466530 w 746714"/>
              <a:gd name="connsiteY29" fmla="*/ 564464 h 836918"/>
              <a:gd name="connsiteX30" fmla="*/ 350831 w 746714"/>
              <a:gd name="connsiteY30" fmla="*/ 504748 h 836918"/>
              <a:gd name="connsiteX31" fmla="*/ 369492 w 746714"/>
              <a:gd name="connsiteY31" fmla="*/ 627913 h 836918"/>
              <a:gd name="connsiteX32" fmla="*/ 227667 w 746714"/>
              <a:gd name="connsiteY32" fmla="*/ 489819 h 836918"/>
              <a:gd name="connsiteX33" fmla="*/ 126896 w 746714"/>
              <a:gd name="connsiteY33" fmla="*/ 512213 h 836918"/>
              <a:gd name="connsiteX34" fmla="*/ 108235 w 746714"/>
              <a:gd name="connsiteY34" fmla="*/ 668967 h 836918"/>
              <a:gd name="connsiteX35" fmla="*/ 167951 w 746714"/>
              <a:gd name="connsiteY35" fmla="*/ 836918 h 836918"/>
              <a:gd name="connsiteX0" fmla="*/ 0 w 746714"/>
              <a:gd name="connsiteY0" fmla="*/ 366655 h 836918"/>
              <a:gd name="connsiteX1" fmla="*/ 149289 w 746714"/>
              <a:gd name="connsiteY1" fmla="*/ 437568 h 836918"/>
              <a:gd name="connsiteX2" fmla="*/ 298579 w 746714"/>
              <a:gd name="connsiteY2" fmla="*/ 370388 h 836918"/>
              <a:gd name="connsiteX3" fmla="*/ 227667 w 746714"/>
              <a:gd name="connsiteY3" fmla="*/ 232295 h 836918"/>
              <a:gd name="connsiteX4" fmla="*/ 350831 w 746714"/>
              <a:gd name="connsiteY4" fmla="*/ 336797 h 836918"/>
              <a:gd name="connsiteX5" fmla="*/ 268721 w 746714"/>
              <a:gd name="connsiteY5" fmla="*/ 202437 h 836918"/>
              <a:gd name="connsiteX6" fmla="*/ 388153 w 746714"/>
              <a:gd name="connsiteY6" fmla="*/ 295743 h 836918"/>
              <a:gd name="connsiteX7" fmla="*/ 362027 w 746714"/>
              <a:gd name="connsiteY7" fmla="*/ 250956 h 836918"/>
              <a:gd name="connsiteX8" fmla="*/ 309776 w 746714"/>
              <a:gd name="connsiteY8" fmla="*/ 183775 h 836918"/>
              <a:gd name="connsiteX9" fmla="*/ 425475 w 746714"/>
              <a:gd name="connsiteY9" fmla="*/ 265885 h 836918"/>
              <a:gd name="connsiteX10" fmla="*/ 418011 w 746714"/>
              <a:gd name="connsiteY10" fmla="*/ 236027 h 836918"/>
              <a:gd name="connsiteX11" fmla="*/ 365760 w 746714"/>
              <a:gd name="connsiteY11" fmla="*/ 146453 h 836918"/>
              <a:gd name="connsiteX12" fmla="*/ 358295 w 746714"/>
              <a:gd name="connsiteY12" fmla="*/ 142721 h 836918"/>
              <a:gd name="connsiteX13" fmla="*/ 470262 w 746714"/>
              <a:gd name="connsiteY13" fmla="*/ 239759 h 836918"/>
              <a:gd name="connsiteX14" fmla="*/ 406814 w 746714"/>
              <a:gd name="connsiteY14" fmla="*/ 109131 h 836918"/>
              <a:gd name="connsiteX15" fmla="*/ 511317 w 746714"/>
              <a:gd name="connsiteY15" fmla="*/ 213633 h 836918"/>
              <a:gd name="connsiteX16" fmla="*/ 544907 w 746714"/>
              <a:gd name="connsiteY16" fmla="*/ 180043 h 836918"/>
              <a:gd name="connsiteX17" fmla="*/ 679268 w 746714"/>
              <a:gd name="connsiteY17" fmla="*/ 895 h 836918"/>
              <a:gd name="connsiteX18" fmla="*/ 720323 w 746714"/>
              <a:gd name="connsiteY18" fmla="*/ 116595 h 836918"/>
              <a:gd name="connsiteX19" fmla="*/ 709126 w 746714"/>
              <a:gd name="connsiteY19" fmla="*/ 243491 h 836918"/>
              <a:gd name="connsiteX20" fmla="*/ 746449 w 746714"/>
              <a:gd name="connsiteY20" fmla="*/ 377852 h 836918"/>
              <a:gd name="connsiteX21" fmla="*/ 686733 w 746714"/>
              <a:gd name="connsiteY21" fmla="*/ 389049 h 836918"/>
              <a:gd name="connsiteX22" fmla="*/ 627017 w 746714"/>
              <a:gd name="connsiteY22" fmla="*/ 418907 h 836918"/>
              <a:gd name="connsiteX23" fmla="*/ 529978 w 746714"/>
              <a:gd name="connsiteY23" fmla="*/ 303207 h 836918"/>
              <a:gd name="connsiteX24" fmla="*/ 574765 w 746714"/>
              <a:gd name="connsiteY24" fmla="*/ 467426 h 836918"/>
              <a:gd name="connsiteX25" fmla="*/ 470262 w 746714"/>
              <a:gd name="connsiteY25" fmla="*/ 362923 h 836918"/>
              <a:gd name="connsiteX26" fmla="*/ 507585 w 746714"/>
              <a:gd name="connsiteY26" fmla="*/ 504748 h 836918"/>
              <a:gd name="connsiteX27" fmla="*/ 399350 w 746714"/>
              <a:gd name="connsiteY27" fmla="*/ 396513 h 836918"/>
              <a:gd name="connsiteX28" fmla="*/ 466530 w 746714"/>
              <a:gd name="connsiteY28" fmla="*/ 564464 h 836918"/>
              <a:gd name="connsiteX29" fmla="*/ 350831 w 746714"/>
              <a:gd name="connsiteY29" fmla="*/ 504748 h 836918"/>
              <a:gd name="connsiteX30" fmla="*/ 369492 w 746714"/>
              <a:gd name="connsiteY30" fmla="*/ 627913 h 836918"/>
              <a:gd name="connsiteX31" fmla="*/ 227667 w 746714"/>
              <a:gd name="connsiteY31" fmla="*/ 489819 h 836918"/>
              <a:gd name="connsiteX32" fmla="*/ 126896 w 746714"/>
              <a:gd name="connsiteY32" fmla="*/ 512213 h 836918"/>
              <a:gd name="connsiteX33" fmla="*/ 108235 w 746714"/>
              <a:gd name="connsiteY33" fmla="*/ 668967 h 836918"/>
              <a:gd name="connsiteX34" fmla="*/ 167951 w 746714"/>
              <a:gd name="connsiteY34" fmla="*/ 836918 h 836918"/>
              <a:gd name="connsiteX0" fmla="*/ 0 w 748953"/>
              <a:gd name="connsiteY0" fmla="*/ 366655 h 836918"/>
              <a:gd name="connsiteX1" fmla="*/ 149289 w 748953"/>
              <a:gd name="connsiteY1" fmla="*/ 437568 h 836918"/>
              <a:gd name="connsiteX2" fmla="*/ 298579 w 748953"/>
              <a:gd name="connsiteY2" fmla="*/ 370388 h 836918"/>
              <a:gd name="connsiteX3" fmla="*/ 227667 w 748953"/>
              <a:gd name="connsiteY3" fmla="*/ 232295 h 836918"/>
              <a:gd name="connsiteX4" fmla="*/ 350831 w 748953"/>
              <a:gd name="connsiteY4" fmla="*/ 336797 h 836918"/>
              <a:gd name="connsiteX5" fmla="*/ 268721 w 748953"/>
              <a:gd name="connsiteY5" fmla="*/ 202437 h 836918"/>
              <a:gd name="connsiteX6" fmla="*/ 388153 w 748953"/>
              <a:gd name="connsiteY6" fmla="*/ 295743 h 836918"/>
              <a:gd name="connsiteX7" fmla="*/ 362027 w 748953"/>
              <a:gd name="connsiteY7" fmla="*/ 250956 h 836918"/>
              <a:gd name="connsiteX8" fmla="*/ 309776 w 748953"/>
              <a:gd name="connsiteY8" fmla="*/ 183775 h 836918"/>
              <a:gd name="connsiteX9" fmla="*/ 425475 w 748953"/>
              <a:gd name="connsiteY9" fmla="*/ 265885 h 836918"/>
              <a:gd name="connsiteX10" fmla="*/ 418011 w 748953"/>
              <a:gd name="connsiteY10" fmla="*/ 236027 h 836918"/>
              <a:gd name="connsiteX11" fmla="*/ 365760 w 748953"/>
              <a:gd name="connsiteY11" fmla="*/ 146453 h 836918"/>
              <a:gd name="connsiteX12" fmla="*/ 358295 w 748953"/>
              <a:gd name="connsiteY12" fmla="*/ 142721 h 836918"/>
              <a:gd name="connsiteX13" fmla="*/ 470262 w 748953"/>
              <a:gd name="connsiteY13" fmla="*/ 239759 h 836918"/>
              <a:gd name="connsiteX14" fmla="*/ 406814 w 748953"/>
              <a:gd name="connsiteY14" fmla="*/ 109131 h 836918"/>
              <a:gd name="connsiteX15" fmla="*/ 511317 w 748953"/>
              <a:gd name="connsiteY15" fmla="*/ 213633 h 836918"/>
              <a:gd name="connsiteX16" fmla="*/ 544907 w 748953"/>
              <a:gd name="connsiteY16" fmla="*/ 180043 h 836918"/>
              <a:gd name="connsiteX17" fmla="*/ 679268 w 748953"/>
              <a:gd name="connsiteY17" fmla="*/ 895 h 836918"/>
              <a:gd name="connsiteX18" fmla="*/ 720323 w 748953"/>
              <a:gd name="connsiteY18" fmla="*/ 116595 h 836918"/>
              <a:gd name="connsiteX19" fmla="*/ 709126 w 748953"/>
              <a:gd name="connsiteY19" fmla="*/ 243491 h 836918"/>
              <a:gd name="connsiteX20" fmla="*/ 746449 w 748953"/>
              <a:gd name="connsiteY20" fmla="*/ 377852 h 836918"/>
              <a:gd name="connsiteX21" fmla="*/ 627017 w 748953"/>
              <a:gd name="connsiteY21" fmla="*/ 418907 h 836918"/>
              <a:gd name="connsiteX22" fmla="*/ 529978 w 748953"/>
              <a:gd name="connsiteY22" fmla="*/ 303207 h 836918"/>
              <a:gd name="connsiteX23" fmla="*/ 574765 w 748953"/>
              <a:gd name="connsiteY23" fmla="*/ 467426 h 836918"/>
              <a:gd name="connsiteX24" fmla="*/ 470262 w 748953"/>
              <a:gd name="connsiteY24" fmla="*/ 362923 h 836918"/>
              <a:gd name="connsiteX25" fmla="*/ 507585 w 748953"/>
              <a:gd name="connsiteY25" fmla="*/ 504748 h 836918"/>
              <a:gd name="connsiteX26" fmla="*/ 399350 w 748953"/>
              <a:gd name="connsiteY26" fmla="*/ 396513 h 836918"/>
              <a:gd name="connsiteX27" fmla="*/ 466530 w 748953"/>
              <a:gd name="connsiteY27" fmla="*/ 564464 h 836918"/>
              <a:gd name="connsiteX28" fmla="*/ 350831 w 748953"/>
              <a:gd name="connsiteY28" fmla="*/ 504748 h 836918"/>
              <a:gd name="connsiteX29" fmla="*/ 369492 w 748953"/>
              <a:gd name="connsiteY29" fmla="*/ 627913 h 836918"/>
              <a:gd name="connsiteX30" fmla="*/ 227667 w 748953"/>
              <a:gd name="connsiteY30" fmla="*/ 489819 h 836918"/>
              <a:gd name="connsiteX31" fmla="*/ 126896 w 748953"/>
              <a:gd name="connsiteY31" fmla="*/ 512213 h 836918"/>
              <a:gd name="connsiteX32" fmla="*/ 108235 w 748953"/>
              <a:gd name="connsiteY32" fmla="*/ 668967 h 836918"/>
              <a:gd name="connsiteX33" fmla="*/ 167951 w 748953"/>
              <a:gd name="connsiteY33" fmla="*/ 836918 h 836918"/>
              <a:gd name="connsiteX0" fmla="*/ 0 w 754467"/>
              <a:gd name="connsiteY0" fmla="*/ 366655 h 836918"/>
              <a:gd name="connsiteX1" fmla="*/ 149289 w 754467"/>
              <a:gd name="connsiteY1" fmla="*/ 437568 h 836918"/>
              <a:gd name="connsiteX2" fmla="*/ 298579 w 754467"/>
              <a:gd name="connsiteY2" fmla="*/ 370388 h 836918"/>
              <a:gd name="connsiteX3" fmla="*/ 227667 w 754467"/>
              <a:gd name="connsiteY3" fmla="*/ 232295 h 836918"/>
              <a:gd name="connsiteX4" fmla="*/ 350831 w 754467"/>
              <a:gd name="connsiteY4" fmla="*/ 336797 h 836918"/>
              <a:gd name="connsiteX5" fmla="*/ 268721 w 754467"/>
              <a:gd name="connsiteY5" fmla="*/ 202437 h 836918"/>
              <a:gd name="connsiteX6" fmla="*/ 388153 w 754467"/>
              <a:gd name="connsiteY6" fmla="*/ 295743 h 836918"/>
              <a:gd name="connsiteX7" fmla="*/ 362027 w 754467"/>
              <a:gd name="connsiteY7" fmla="*/ 250956 h 836918"/>
              <a:gd name="connsiteX8" fmla="*/ 309776 w 754467"/>
              <a:gd name="connsiteY8" fmla="*/ 183775 h 836918"/>
              <a:gd name="connsiteX9" fmla="*/ 425475 w 754467"/>
              <a:gd name="connsiteY9" fmla="*/ 265885 h 836918"/>
              <a:gd name="connsiteX10" fmla="*/ 418011 w 754467"/>
              <a:gd name="connsiteY10" fmla="*/ 236027 h 836918"/>
              <a:gd name="connsiteX11" fmla="*/ 365760 w 754467"/>
              <a:gd name="connsiteY11" fmla="*/ 146453 h 836918"/>
              <a:gd name="connsiteX12" fmla="*/ 358295 w 754467"/>
              <a:gd name="connsiteY12" fmla="*/ 142721 h 836918"/>
              <a:gd name="connsiteX13" fmla="*/ 470262 w 754467"/>
              <a:gd name="connsiteY13" fmla="*/ 239759 h 836918"/>
              <a:gd name="connsiteX14" fmla="*/ 406814 w 754467"/>
              <a:gd name="connsiteY14" fmla="*/ 109131 h 836918"/>
              <a:gd name="connsiteX15" fmla="*/ 511317 w 754467"/>
              <a:gd name="connsiteY15" fmla="*/ 213633 h 836918"/>
              <a:gd name="connsiteX16" fmla="*/ 544907 w 754467"/>
              <a:gd name="connsiteY16" fmla="*/ 180043 h 836918"/>
              <a:gd name="connsiteX17" fmla="*/ 679268 w 754467"/>
              <a:gd name="connsiteY17" fmla="*/ 895 h 836918"/>
              <a:gd name="connsiteX18" fmla="*/ 720323 w 754467"/>
              <a:gd name="connsiteY18" fmla="*/ 116595 h 836918"/>
              <a:gd name="connsiteX19" fmla="*/ 709126 w 754467"/>
              <a:gd name="connsiteY19" fmla="*/ 243491 h 836918"/>
              <a:gd name="connsiteX20" fmla="*/ 746449 w 754467"/>
              <a:gd name="connsiteY20" fmla="*/ 377852 h 836918"/>
              <a:gd name="connsiteX21" fmla="*/ 529978 w 754467"/>
              <a:gd name="connsiteY21" fmla="*/ 303207 h 836918"/>
              <a:gd name="connsiteX22" fmla="*/ 574765 w 754467"/>
              <a:gd name="connsiteY22" fmla="*/ 467426 h 836918"/>
              <a:gd name="connsiteX23" fmla="*/ 470262 w 754467"/>
              <a:gd name="connsiteY23" fmla="*/ 362923 h 836918"/>
              <a:gd name="connsiteX24" fmla="*/ 507585 w 754467"/>
              <a:gd name="connsiteY24" fmla="*/ 504748 h 836918"/>
              <a:gd name="connsiteX25" fmla="*/ 399350 w 754467"/>
              <a:gd name="connsiteY25" fmla="*/ 396513 h 836918"/>
              <a:gd name="connsiteX26" fmla="*/ 466530 w 754467"/>
              <a:gd name="connsiteY26" fmla="*/ 564464 h 836918"/>
              <a:gd name="connsiteX27" fmla="*/ 350831 w 754467"/>
              <a:gd name="connsiteY27" fmla="*/ 504748 h 836918"/>
              <a:gd name="connsiteX28" fmla="*/ 369492 w 754467"/>
              <a:gd name="connsiteY28" fmla="*/ 627913 h 836918"/>
              <a:gd name="connsiteX29" fmla="*/ 227667 w 754467"/>
              <a:gd name="connsiteY29" fmla="*/ 489819 h 836918"/>
              <a:gd name="connsiteX30" fmla="*/ 126896 w 754467"/>
              <a:gd name="connsiteY30" fmla="*/ 512213 h 836918"/>
              <a:gd name="connsiteX31" fmla="*/ 108235 w 754467"/>
              <a:gd name="connsiteY31" fmla="*/ 668967 h 836918"/>
              <a:gd name="connsiteX32" fmla="*/ 167951 w 754467"/>
              <a:gd name="connsiteY32" fmla="*/ 836918 h 836918"/>
              <a:gd name="connsiteX0" fmla="*/ 0 w 721896"/>
              <a:gd name="connsiteY0" fmla="*/ 366655 h 836918"/>
              <a:gd name="connsiteX1" fmla="*/ 149289 w 721896"/>
              <a:gd name="connsiteY1" fmla="*/ 437568 h 836918"/>
              <a:gd name="connsiteX2" fmla="*/ 298579 w 721896"/>
              <a:gd name="connsiteY2" fmla="*/ 370388 h 836918"/>
              <a:gd name="connsiteX3" fmla="*/ 227667 w 721896"/>
              <a:gd name="connsiteY3" fmla="*/ 232295 h 836918"/>
              <a:gd name="connsiteX4" fmla="*/ 350831 w 721896"/>
              <a:gd name="connsiteY4" fmla="*/ 336797 h 836918"/>
              <a:gd name="connsiteX5" fmla="*/ 268721 w 721896"/>
              <a:gd name="connsiteY5" fmla="*/ 202437 h 836918"/>
              <a:gd name="connsiteX6" fmla="*/ 388153 w 721896"/>
              <a:gd name="connsiteY6" fmla="*/ 295743 h 836918"/>
              <a:gd name="connsiteX7" fmla="*/ 362027 w 721896"/>
              <a:gd name="connsiteY7" fmla="*/ 250956 h 836918"/>
              <a:gd name="connsiteX8" fmla="*/ 309776 w 721896"/>
              <a:gd name="connsiteY8" fmla="*/ 183775 h 836918"/>
              <a:gd name="connsiteX9" fmla="*/ 425475 w 721896"/>
              <a:gd name="connsiteY9" fmla="*/ 265885 h 836918"/>
              <a:gd name="connsiteX10" fmla="*/ 418011 w 721896"/>
              <a:gd name="connsiteY10" fmla="*/ 236027 h 836918"/>
              <a:gd name="connsiteX11" fmla="*/ 365760 w 721896"/>
              <a:gd name="connsiteY11" fmla="*/ 146453 h 836918"/>
              <a:gd name="connsiteX12" fmla="*/ 358295 w 721896"/>
              <a:gd name="connsiteY12" fmla="*/ 142721 h 836918"/>
              <a:gd name="connsiteX13" fmla="*/ 470262 w 721896"/>
              <a:gd name="connsiteY13" fmla="*/ 239759 h 836918"/>
              <a:gd name="connsiteX14" fmla="*/ 406814 w 721896"/>
              <a:gd name="connsiteY14" fmla="*/ 109131 h 836918"/>
              <a:gd name="connsiteX15" fmla="*/ 511317 w 721896"/>
              <a:gd name="connsiteY15" fmla="*/ 213633 h 836918"/>
              <a:gd name="connsiteX16" fmla="*/ 544907 w 721896"/>
              <a:gd name="connsiteY16" fmla="*/ 180043 h 836918"/>
              <a:gd name="connsiteX17" fmla="*/ 679268 w 721896"/>
              <a:gd name="connsiteY17" fmla="*/ 895 h 836918"/>
              <a:gd name="connsiteX18" fmla="*/ 720323 w 721896"/>
              <a:gd name="connsiteY18" fmla="*/ 116595 h 836918"/>
              <a:gd name="connsiteX19" fmla="*/ 709126 w 721896"/>
              <a:gd name="connsiteY19" fmla="*/ 243491 h 836918"/>
              <a:gd name="connsiteX20" fmla="*/ 669342 w 721896"/>
              <a:gd name="connsiteY20" fmla="*/ 392397 h 836918"/>
              <a:gd name="connsiteX21" fmla="*/ 529978 w 721896"/>
              <a:gd name="connsiteY21" fmla="*/ 303207 h 836918"/>
              <a:gd name="connsiteX22" fmla="*/ 574765 w 721896"/>
              <a:gd name="connsiteY22" fmla="*/ 467426 h 836918"/>
              <a:gd name="connsiteX23" fmla="*/ 470262 w 721896"/>
              <a:gd name="connsiteY23" fmla="*/ 362923 h 836918"/>
              <a:gd name="connsiteX24" fmla="*/ 507585 w 721896"/>
              <a:gd name="connsiteY24" fmla="*/ 504748 h 836918"/>
              <a:gd name="connsiteX25" fmla="*/ 399350 w 721896"/>
              <a:gd name="connsiteY25" fmla="*/ 396513 h 836918"/>
              <a:gd name="connsiteX26" fmla="*/ 466530 w 721896"/>
              <a:gd name="connsiteY26" fmla="*/ 564464 h 836918"/>
              <a:gd name="connsiteX27" fmla="*/ 350831 w 721896"/>
              <a:gd name="connsiteY27" fmla="*/ 504748 h 836918"/>
              <a:gd name="connsiteX28" fmla="*/ 369492 w 721896"/>
              <a:gd name="connsiteY28" fmla="*/ 627913 h 836918"/>
              <a:gd name="connsiteX29" fmla="*/ 227667 w 721896"/>
              <a:gd name="connsiteY29" fmla="*/ 489819 h 836918"/>
              <a:gd name="connsiteX30" fmla="*/ 126896 w 721896"/>
              <a:gd name="connsiteY30" fmla="*/ 512213 h 836918"/>
              <a:gd name="connsiteX31" fmla="*/ 108235 w 721896"/>
              <a:gd name="connsiteY31" fmla="*/ 668967 h 836918"/>
              <a:gd name="connsiteX32" fmla="*/ 167951 w 721896"/>
              <a:gd name="connsiteY32" fmla="*/ 836918 h 836918"/>
              <a:gd name="connsiteX0" fmla="*/ 0 w 721565"/>
              <a:gd name="connsiteY0" fmla="*/ 366655 h 836918"/>
              <a:gd name="connsiteX1" fmla="*/ 149289 w 721565"/>
              <a:gd name="connsiteY1" fmla="*/ 437568 h 836918"/>
              <a:gd name="connsiteX2" fmla="*/ 298579 w 721565"/>
              <a:gd name="connsiteY2" fmla="*/ 370388 h 836918"/>
              <a:gd name="connsiteX3" fmla="*/ 227667 w 721565"/>
              <a:gd name="connsiteY3" fmla="*/ 232295 h 836918"/>
              <a:gd name="connsiteX4" fmla="*/ 350831 w 721565"/>
              <a:gd name="connsiteY4" fmla="*/ 336797 h 836918"/>
              <a:gd name="connsiteX5" fmla="*/ 268721 w 721565"/>
              <a:gd name="connsiteY5" fmla="*/ 202437 h 836918"/>
              <a:gd name="connsiteX6" fmla="*/ 388153 w 721565"/>
              <a:gd name="connsiteY6" fmla="*/ 295743 h 836918"/>
              <a:gd name="connsiteX7" fmla="*/ 362027 w 721565"/>
              <a:gd name="connsiteY7" fmla="*/ 250956 h 836918"/>
              <a:gd name="connsiteX8" fmla="*/ 309776 w 721565"/>
              <a:gd name="connsiteY8" fmla="*/ 183775 h 836918"/>
              <a:gd name="connsiteX9" fmla="*/ 425475 w 721565"/>
              <a:gd name="connsiteY9" fmla="*/ 265885 h 836918"/>
              <a:gd name="connsiteX10" fmla="*/ 418011 w 721565"/>
              <a:gd name="connsiteY10" fmla="*/ 236027 h 836918"/>
              <a:gd name="connsiteX11" fmla="*/ 365760 w 721565"/>
              <a:gd name="connsiteY11" fmla="*/ 146453 h 836918"/>
              <a:gd name="connsiteX12" fmla="*/ 358295 w 721565"/>
              <a:gd name="connsiteY12" fmla="*/ 142721 h 836918"/>
              <a:gd name="connsiteX13" fmla="*/ 470262 w 721565"/>
              <a:gd name="connsiteY13" fmla="*/ 239759 h 836918"/>
              <a:gd name="connsiteX14" fmla="*/ 406814 w 721565"/>
              <a:gd name="connsiteY14" fmla="*/ 109131 h 836918"/>
              <a:gd name="connsiteX15" fmla="*/ 511317 w 721565"/>
              <a:gd name="connsiteY15" fmla="*/ 213633 h 836918"/>
              <a:gd name="connsiteX16" fmla="*/ 544907 w 721565"/>
              <a:gd name="connsiteY16" fmla="*/ 180043 h 836918"/>
              <a:gd name="connsiteX17" fmla="*/ 679268 w 721565"/>
              <a:gd name="connsiteY17" fmla="*/ 895 h 836918"/>
              <a:gd name="connsiteX18" fmla="*/ 720323 w 721565"/>
              <a:gd name="connsiteY18" fmla="*/ 116595 h 836918"/>
              <a:gd name="connsiteX19" fmla="*/ 709126 w 721565"/>
              <a:gd name="connsiteY19" fmla="*/ 243491 h 836918"/>
              <a:gd name="connsiteX20" fmla="*/ 690760 w 721565"/>
              <a:gd name="connsiteY20" fmla="*/ 392397 h 836918"/>
              <a:gd name="connsiteX21" fmla="*/ 529978 w 721565"/>
              <a:gd name="connsiteY21" fmla="*/ 303207 h 836918"/>
              <a:gd name="connsiteX22" fmla="*/ 574765 w 721565"/>
              <a:gd name="connsiteY22" fmla="*/ 467426 h 836918"/>
              <a:gd name="connsiteX23" fmla="*/ 470262 w 721565"/>
              <a:gd name="connsiteY23" fmla="*/ 362923 h 836918"/>
              <a:gd name="connsiteX24" fmla="*/ 507585 w 721565"/>
              <a:gd name="connsiteY24" fmla="*/ 504748 h 836918"/>
              <a:gd name="connsiteX25" fmla="*/ 399350 w 721565"/>
              <a:gd name="connsiteY25" fmla="*/ 396513 h 836918"/>
              <a:gd name="connsiteX26" fmla="*/ 466530 w 721565"/>
              <a:gd name="connsiteY26" fmla="*/ 564464 h 836918"/>
              <a:gd name="connsiteX27" fmla="*/ 350831 w 721565"/>
              <a:gd name="connsiteY27" fmla="*/ 504748 h 836918"/>
              <a:gd name="connsiteX28" fmla="*/ 369492 w 721565"/>
              <a:gd name="connsiteY28" fmla="*/ 627913 h 836918"/>
              <a:gd name="connsiteX29" fmla="*/ 227667 w 721565"/>
              <a:gd name="connsiteY29" fmla="*/ 489819 h 836918"/>
              <a:gd name="connsiteX30" fmla="*/ 126896 w 721565"/>
              <a:gd name="connsiteY30" fmla="*/ 512213 h 836918"/>
              <a:gd name="connsiteX31" fmla="*/ 108235 w 721565"/>
              <a:gd name="connsiteY31" fmla="*/ 668967 h 836918"/>
              <a:gd name="connsiteX32" fmla="*/ 167951 w 721565"/>
              <a:gd name="connsiteY32" fmla="*/ 836918 h 836918"/>
              <a:gd name="connsiteX0" fmla="*/ 0 w 724354"/>
              <a:gd name="connsiteY0" fmla="*/ 366718 h 836981"/>
              <a:gd name="connsiteX1" fmla="*/ 149289 w 724354"/>
              <a:gd name="connsiteY1" fmla="*/ 437631 h 836981"/>
              <a:gd name="connsiteX2" fmla="*/ 298579 w 724354"/>
              <a:gd name="connsiteY2" fmla="*/ 370451 h 836981"/>
              <a:gd name="connsiteX3" fmla="*/ 227667 w 724354"/>
              <a:gd name="connsiteY3" fmla="*/ 232358 h 836981"/>
              <a:gd name="connsiteX4" fmla="*/ 350831 w 724354"/>
              <a:gd name="connsiteY4" fmla="*/ 336860 h 836981"/>
              <a:gd name="connsiteX5" fmla="*/ 268721 w 724354"/>
              <a:gd name="connsiteY5" fmla="*/ 202500 h 836981"/>
              <a:gd name="connsiteX6" fmla="*/ 388153 w 724354"/>
              <a:gd name="connsiteY6" fmla="*/ 295806 h 836981"/>
              <a:gd name="connsiteX7" fmla="*/ 362027 w 724354"/>
              <a:gd name="connsiteY7" fmla="*/ 251019 h 836981"/>
              <a:gd name="connsiteX8" fmla="*/ 309776 w 724354"/>
              <a:gd name="connsiteY8" fmla="*/ 183838 h 836981"/>
              <a:gd name="connsiteX9" fmla="*/ 425475 w 724354"/>
              <a:gd name="connsiteY9" fmla="*/ 265948 h 836981"/>
              <a:gd name="connsiteX10" fmla="*/ 418011 w 724354"/>
              <a:gd name="connsiteY10" fmla="*/ 236090 h 836981"/>
              <a:gd name="connsiteX11" fmla="*/ 365760 w 724354"/>
              <a:gd name="connsiteY11" fmla="*/ 146516 h 836981"/>
              <a:gd name="connsiteX12" fmla="*/ 358295 w 724354"/>
              <a:gd name="connsiteY12" fmla="*/ 142784 h 836981"/>
              <a:gd name="connsiteX13" fmla="*/ 470262 w 724354"/>
              <a:gd name="connsiteY13" fmla="*/ 239822 h 836981"/>
              <a:gd name="connsiteX14" fmla="*/ 406814 w 724354"/>
              <a:gd name="connsiteY14" fmla="*/ 109194 h 836981"/>
              <a:gd name="connsiteX15" fmla="*/ 511317 w 724354"/>
              <a:gd name="connsiteY15" fmla="*/ 213696 h 836981"/>
              <a:gd name="connsiteX16" fmla="*/ 544907 w 724354"/>
              <a:gd name="connsiteY16" fmla="*/ 180106 h 836981"/>
              <a:gd name="connsiteX17" fmla="*/ 679268 w 724354"/>
              <a:gd name="connsiteY17" fmla="*/ 958 h 836981"/>
              <a:gd name="connsiteX18" fmla="*/ 720323 w 724354"/>
              <a:gd name="connsiteY18" fmla="*/ 116658 h 836981"/>
              <a:gd name="connsiteX19" fmla="*/ 593465 w 724354"/>
              <a:gd name="connsiteY19" fmla="*/ 282340 h 836981"/>
              <a:gd name="connsiteX20" fmla="*/ 690760 w 724354"/>
              <a:gd name="connsiteY20" fmla="*/ 392460 h 836981"/>
              <a:gd name="connsiteX21" fmla="*/ 529978 w 724354"/>
              <a:gd name="connsiteY21" fmla="*/ 303270 h 836981"/>
              <a:gd name="connsiteX22" fmla="*/ 574765 w 724354"/>
              <a:gd name="connsiteY22" fmla="*/ 467489 h 836981"/>
              <a:gd name="connsiteX23" fmla="*/ 470262 w 724354"/>
              <a:gd name="connsiteY23" fmla="*/ 362986 h 836981"/>
              <a:gd name="connsiteX24" fmla="*/ 507585 w 724354"/>
              <a:gd name="connsiteY24" fmla="*/ 504811 h 836981"/>
              <a:gd name="connsiteX25" fmla="*/ 399350 w 724354"/>
              <a:gd name="connsiteY25" fmla="*/ 396576 h 836981"/>
              <a:gd name="connsiteX26" fmla="*/ 466530 w 724354"/>
              <a:gd name="connsiteY26" fmla="*/ 564527 h 836981"/>
              <a:gd name="connsiteX27" fmla="*/ 350831 w 724354"/>
              <a:gd name="connsiteY27" fmla="*/ 504811 h 836981"/>
              <a:gd name="connsiteX28" fmla="*/ 369492 w 724354"/>
              <a:gd name="connsiteY28" fmla="*/ 627976 h 836981"/>
              <a:gd name="connsiteX29" fmla="*/ 227667 w 724354"/>
              <a:gd name="connsiteY29" fmla="*/ 489882 h 836981"/>
              <a:gd name="connsiteX30" fmla="*/ 126896 w 724354"/>
              <a:gd name="connsiteY30" fmla="*/ 512276 h 836981"/>
              <a:gd name="connsiteX31" fmla="*/ 108235 w 724354"/>
              <a:gd name="connsiteY31" fmla="*/ 669030 h 836981"/>
              <a:gd name="connsiteX32" fmla="*/ 167951 w 724354"/>
              <a:gd name="connsiteY32" fmla="*/ 836981 h 836981"/>
              <a:gd name="connsiteX0" fmla="*/ 0 w 724778"/>
              <a:gd name="connsiteY0" fmla="*/ 366336 h 836599"/>
              <a:gd name="connsiteX1" fmla="*/ 149289 w 724778"/>
              <a:gd name="connsiteY1" fmla="*/ 437249 h 836599"/>
              <a:gd name="connsiteX2" fmla="*/ 298579 w 724778"/>
              <a:gd name="connsiteY2" fmla="*/ 370069 h 836599"/>
              <a:gd name="connsiteX3" fmla="*/ 227667 w 724778"/>
              <a:gd name="connsiteY3" fmla="*/ 231976 h 836599"/>
              <a:gd name="connsiteX4" fmla="*/ 350831 w 724778"/>
              <a:gd name="connsiteY4" fmla="*/ 336478 h 836599"/>
              <a:gd name="connsiteX5" fmla="*/ 268721 w 724778"/>
              <a:gd name="connsiteY5" fmla="*/ 202118 h 836599"/>
              <a:gd name="connsiteX6" fmla="*/ 388153 w 724778"/>
              <a:gd name="connsiteY6" fmla="*/ 295424 h 836599"/>
              <a:gd name="connsiteX7" fmla="*/ 362027 w 724778"/>
              <a:gd name="connsiteY7" fmla="*/ 250637 h 836599"/>
              <a:gd name="connsiteX8" fmla="*/ 309776 w 724778"/>
              <a:gd name="connsiteY8" fmla="*/ 183456 h 836599"/>
              <a:gd name="connsiteX9" fmla="*/ 425475 w 724778"/>
              <a:gd name="connsiteY9" fmla="*/ 265566 h 836599"/>
              <a:gd name="connsiteX10" fmla="*/ 418011 w 724778"/>
              <a:gd name="connsiteY10" fmla="*/ 235708 h 836599"/>
              <a:gd name="connsiteX11" fmla="*/ 365760 w 724778"/>
              <a:gd name="connsiteY11" fmla="*/ 146134 h 836599"/>
              <a:gd name="connsiteX12" fmla="*/ 358295 w 724778"/>
              <a:gd name="connsiteY12" fmla="*/ 142402 h 836599"/>
              <a:gd name="connsiteX13" fmla="*/ 470262 w 724778"/>
              <a:gd name="connsiteY13" fmla="*/ 239440 h 836599"/>
              <a:gd name="connsiteX14" fmla="*/ 406814 w 724778"/>
              <a:gd name="connsiteY14" fmla="*/ 108812 h 836599"/>
              <a:gd name="connsiteX15" fmla="*/ 511317 w 724778"/>
              <a:gd name="connsiteY15" fmla="*/ 213314 h 836599"/>
              <a:gd name="connsiteX16" fmla="*/ 519205 w 724778"/>
              <a:gd name="connsiteY16" fmla="*/ 77910 h 836599"/>
              <a:gd name="connsiteX17" fmla="*/ 679268 w 724778"/>
              <a:gd name="connsiteY17" fmla="*/ 576 h 836599"/>
              <a:gd name="connsiteX18" fmla="*/ 720323 w 724778"/>
              <a:gd name="connsiteY18" fmla="*/ 116276 h 836599"/>
              <a:gd name="connsiteX19" fmla="*/ 593465 w 724778"/>
              <a:gd name="connsiteY19" fmla="*/ 281958 h 836599"/>
              <a:gd name="connsiteX20" fmla="*/ 690760 w 724778"/>
              <a:gd name="connsiteY20" fmla="*/ 392078 h 836599"/>
              <a:gd name="connsiteX21" fmla="*/ 529978 w 724778"/>
              <a:gd name="connsiteY21" fmla="*/ 302888 h 836599"/>
              <a:gd name="connsiteX22" fmla="*/ 574765 w 724778"/>
              <a:gd name="connsiteY22" fmla="*/ 467107 h 836599"/>
              <a:gd name="connsiteX23" fmla="*/ 470262 w 724778"/>
              <a:gd name="connsiteY23" fmla="*/ 362604 h 836599"/>
              <a:gd name="connsiteX24" fmla="*/ 507585 w 724778"/>
              <a:gd name="connsiteY24" fmla="*/ 504429 h 836599"/>
              <a:gd name="connsiteX25" fmla="*/ 399350 w 724778"/>
              <a:gd name="connsiteY25" fmla="*/ 396194 h 836599"/>
              <a:gd name="connsiteX26" fmla="*/ 466530 w 724778"/>
              <a:gd name="connsiteY26" fmla="*/ 564145 h 836599"/>
              <a:gd name="connsiteX27" fmla="*/ 350831 w 724778"/>
              <a:gd name="connsiteY27" fmla="*/ 504429 h 836599"/>
              <a:gd name="connsiteX28" fmla="*/ 369492 w 724778"/>
              <a:gd name="connsiteY28" fmla="*/ 627594 h 836599"/>
              <a:gd name="connsiteX29" fmla="*/ 227667 w 724778"/>
              <a:gd name="connsiteY29" fmla="*/ 489500 h 836599"/>
              <a:gd name="connsiteX30" fmla="*/ 126896 w 724778"/>
              <a:gd name="connsiteY30" fmla="*/ 511894 h 836599"/>
              <a:gd name="connsiteX31" fmla="*/ 108235 w 724778"/>
              <a:gd name="connsiteY31" fmla="*/ 668648 h 836599"/>
              <a:gd name="connsiteX32" fmla="*/ 167951 w 724778"/>
              <a:gd name="connsiteY32" fmla="*/ 836599 h 836599"/>
              <a:gd name="connsiteX0" fmla="*/ 0 w 720554"/>
              <a:gd name="connsiteY0" fmla="*/ 288462 h 758725"/>
              <a:gd name="connsiteX1" fmla="*/ 149289 w 720554"/>
              <a:gd name="connsiteY1" fmla="*/ 359375 h 758725"/>
              <a:gd name="connsiteX2" fmla="*/ 298579 w 720554"/>
              <a:gd name="connsiteY2" fmla="*/ 292195 h 758725"/>
              <a:gd name="connsiteX3" fmla="*/ 227667 w 720554"/>
              <a:gd name="connsiteY3" fmla="*/ 154102 h 758725"/>
              <a:gd name="connsiteX4" fmla="*/ 350831 w 720554"/>
              <a:gd name="connsiteY4" fmla="*/ 258604 h 758725"/>
              <a:gd name="connsiteX5" fmla="*/ 268721 w 720554"/>
              <a:gd name="connsiteY5" fmla="*/ 124244 h 758725"/>
              <a:gd name="connsiteX6" fmla="*/ 388153 w 720554"/>
              <a:gd name="connsiteY6" fmla="*/ 217550 h 758725"/>
              <a:gd name="connsiteX7" fmla="*/ 362027 w 720554"/>
              <a:gd name="connsiteY7" fmla="*/ 172763 h 758725"/>
              <a:gd name="connsiteX8" fmla="*/ 309776 w 720554"/>
              <a:gd name="connsiteY8" fmla="*/ 105582 h 758725"/>
              <a:gd name="connsiteX9" fmla="*/ 425475 w 720554"/>
              <a:gd name="connsiteY9" fmla="*/ 187692 h 758725"/>
              <a:gd name="connsiteX10" fmla="*/ 418011 w 720554"/>
              <a:gd name="connsiteY10" fmla="*/ 157834 h 758725"/>
              <a:gd name="connsiteX11" fmla="*/ 365760 w 720554"/>
              <a:gd name="connsiteY11" fmla="*/ 68260 h 758725"/>
              <a:gd name="connsiteX12" fmla="*/ 358295 w 720554"/>
              <a:gd name="connsiteY12" fmla="*/ 64528 h 758725"/>
              <a:gd name="connsiteX13" fmla="*/ 470262 w 720554"/>
              <a:gd name="connsiteY13" fmla="*/ 161566 h 758725"/>
              <a:gd name="connsiteX14" fmla="*/ 406814 w 720554"/>
              <a:gd name="connsiteY14" fmla="*/ 30938 h 758725"/>
              <a:gd name="connsiteX15" fmla="*/ 511317 w 720554"/>
              <a:gd name="connsiteY15" fmla="*/ 135440 h 758725"/>
              <a:gd name="connsiteX16" fmla="*/ 519205 w 720554"/>
              <a:gd name="connsiteY16" fmla="*/ 36 h 758725"/>
              <a:gd name="connsiteX17" fmla="*/ 555040 w 720554"/>
              <a:gd name="connsiteY17" fmla="*/ 150571 h 758725"/>
              <a:gd name="connsiteX18" fmla="*/ 720323 w 720554"/>
              <a:gd name="connsiteY18" fmla="*/ 38402 h 758725"/>
              <a:gd name="connsiteX19" fmla="*/ 593465 w 720554"/>
              <a:gd name="connsiteY19" fmla="*/ 204084 h 758725"/>
              <a:gd name="connsiteX20" fmla="*/ 690760 w 720554"/>
              <a:gd name="connsiteY20" fmla="*/ 314204 h 758725"/>
              <a:gd name="connsiteX21" fmla="*/ 529978 w 720554"/>
              <a:gd name="connsiteY21" fmla="*/ 225014 h 758725"/>
              <a:gd name="connsiteX22" fmla="*/ 574765 w 720554"/>
              <a:gd name="connsiteY22" fmla="*/ 389233 h 758725"/>
              <a:gd name="connsiteX23" fmla="*/ 470262 w 720554"/>
              <a:gd name="connsiteY23" fmla="*/ 284730 h 758725"/>
              <a:gd name="connsiteX24" fmla="*/ 507585 w 720554"/>
              <a:gd name="connsiteY24" fmla="*/ 426555 h 758725"/>
              <a:gd name="connsiteX25" fmla="*/ 399350 w 720554"/>
              <a:gd name="connsiteY25" fmla="*/ 318320 h 758725"/>
              <a:gd name="connsiteX26" fmla="*/ 466530 w 720554"/>
              <a:gd name="connsiteY26" fmla="*/ 486271 h 758725"/>
              <a:gd name="connsiteX27" fmla="*/ 350831 w 720554"/>
              <a:gd name="connsiteY27" fmla="*/ 426555 h 758725"/>
              <a:gd name="connsiteX28" fmla="*/ 369492 w 720554"/>
              <a:gd name="connsiteY28" fmla="*/ 549720 h 758725"/>
              <a:gd name="connsiteX29" fmla="*/ 227667 w 720554"/>
              <a:gd name="connsiteY29" fmla="*/ 411626 h 758725"/>
              <a:gd name="connsiteX30" fmla="*/ 126896 w 720554"/>
              <a:gd name="connsiteY30" fmla="*/ 434020 h 758725"/>
              <a:gd name="connsiteX31" fmla="*/ 108235 w 720554"/>
              <a:gd name="connsiteY31" fmla="*/ 590774 h 758725"/>
              <a:gd name="connsiteX32" fmla="*/ 167951 w 720554"/>
              <a:gd name="connsiteY32" fmla="*/ 758725 h 758725"/>
              <a:gd name="connsiteX0" fmla="*/ 0 w 691518"/>
              <a:gd name="connsiteY0" fmla="*/ 288462 h 758725"/>
              <a:gd name="connsiteX1" fmla="*/ 149289 w 691518"/>
              <a:gd name="connsiteY1" fmla="*/ 359375 h 758725"/>
              <a:gd name="connsiteX2" fmla="*/ 298579 w 691518"/>
              <a:gd name="connsiteY2" fmla="*/ 292195 h 758725"/>
              <a:gd name="connsiteX3" fmla="*/ 227667 w 691518"/>
              <a:gd name="connsiteY3" fmla="*/ 154102 h 758725"/>
              <a:gd name="connsiteX4" fmla="*/ 350831 w 691518"/>
              <a:gd name="connsiteY4" fmla="*/ 258604 h 758725"/>
              <a:gd name="connsiteX5" fmla="*/ 268721 w 691518"/>
              <a:gd name="connsiteY5" fmla="*/ 124244 h 758725"/>
              <a:gd name="connsiteX6" fmla="*/ 388153 w 691518"/>
              <a:gd name="connsiteY6" fmla="*/ 217550 h 758725"/>
              <a:gd name="connsiteX7" fmla="*/ 362027 w 691518"/>
              <a:gd name="connsiteY7" fmla="*/ 172763 h 758725"/>
              <a:gd name="connsiteX8" fmla="*/ 309776 w 691518"/>
              <a:gd name="connsiteY8" fmla="*/ 105582 h 758725"/>
              <a:gd name="connsiteX9" fmla="*/ 425475 w 691518"/>
              <a:gd name="connsiteY9" fmla="*/ 187692 h 758725"/>
              <a:gd name="connsiteX10" fmla="*/ 418011 w 691518"/>
              <a:gd name="connsiteY10" fmla="*/ 157834 h 758725"/>
              <a:gd name="connsiteX11" fmla="*/ 365760 w 691518"/>
              <a:gd name="connsiteY11" fmla="*/ 68260 h 758725"/>
              <a:gd name="connsiteX12" fmla="*/ 358295 w 691518"/>
              <a:gd name="connsiteY12" fmla="*/ 64528 h 758725"/>
              <a:gd name="connsiteX13" fmla="*/ 470262 w 691518"/>
              <a:gd name="connsiteY13" fmla="*/ 161566 h 758725"/>
              <a:gd name="connsiteX14" fmla="*/ 406814 w 691518"/>
              <a:gd name="connsiteY14" fmla="*/ 30938 h 758725"/>
              <a:gd name="connsiteX15" fmla="*/ 511317 w 691518"/>
              <a:gd name="connsiteY15" fmla="*/ 135440 h 758725"/>
              <a:gd name="connsiteX16" fmla="*/ 519205 w 691518"/>
              <a:gd name="connsiteY16" fmla="*/ 36 h 758725"/>
              <a:gd name="connsiteX17" fmla="*/ 555040 w 691518"/>
              <a:gd name="connsiteY17" fmla="*/ 150571 h 758725"/>
              <a:gd name="connsiteX18" fmla="*/ 664634 w 691518"/>
              <a:gd name="connsiteY18" fmla="*/ 62643 h 758725"/>
              <a:gd name="connsiteX19" fmla="*/ 593465 w 691518"/>
              <a:gd name="connsiteY19" fmla="*/ 204084 h 758725"/>
              <a:gd name="connsiteX20" fmla="*/ 690760 w 691518"/>
              <a:gd name="connsiteY20" fmla="*/ 314204 h 758725"/>
              <a:gd name="connsiteX21" fmla="*/ 529978 w 691518"/>
              <a:gd name="connsiteY21" fmla="*/ 225014 h 758725"/>
              <a:gd name="connsiteX22" fmla="*/ 574765 w 691518"/>
              <a:gd name="connsiteY22" fmla="*/ 389233 h 758725"/>
              <a:gd name="connsiteX23" fmla="*/ 470262 w 691518"/>
              <a:gd name="connsiteY23" fmla="*/ 284730 h 758725"/>
              <a:gd name="connsiteX24" fmla="*/ 507585 w 691518"/>
              <a:gd name="connsiteY24" fmla="*/ 426555 h 758725"/>
              <a:gd name="connsiteX25" fmla="*/ 399350 w 691518"/>
              <a:gd name="connsiteY25" fmla="*/ 318320 h 758725"/>
              <a:gd name="connsiteX26" fmla="*/ 466530 w 691518"/>
              <a:gd name="connsiteY26" fmla="*/ 486271 h 758725"/>
              <a:gd name="connsiteX27" fmla="*/ 350831 w 691518"/>
              <a:gd name="connsiteY27" fmla="*/ 426555 h 758725"/>
              <a:gd name="connsiteX28" fmla="*/ 369492 w 691518"/>
              <a:gd name="connsiteY28" fmla="*/ 549720 h 758725"/>
              <a:gd name="connsiteX29" fmla="*/ 227667 w 691518"/>
              <a:gd name="connsiteY29" fmla="*/ 411626 h 758725"/>
              <a:gd name="connsiteX30" fmla="*/ 126896 w 691518"/>
              <a:gd name="connsiteY30" fmla="*/ 434020 h 758725"/>
              <a:gd name="connsiteX31" fmla="*/ 108235 w 691518"/>
              <a:gd name="connsiteY31" fmla="*/ 590774 h 758725"/>
              <a:gd name="connsiteX32" fmla="*/ 167951 w 691518"/>
              <a:gd name="connsiteY32" fmla="*/ 758725 h 75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1518" h="758725">
                <a:moveTo>
                  <a:pt x="0" y="288462"/>
                </a:moveTo>
                <a:cubicBezTo>
                  <a:pt x="49763" y="323607"/>
                  <a:pt x="99526" y="358753"/>
                  <a:pt x="149289" y="359375"/>
                </a:cubicBezTo>
                <a:cubicBezTo>
                  <a:pt x="199052" y="359997"/>
                  <a:pt x="285516" y="326407"/>
                  <a:pt x="298579" y="292195"/>
                </a:cubicBezTo>
                <a:cubicBezTo>
                  <a:pt x="311642" y="257983"/>
                  <a:pt x="218958" y="159700"/>
                  <a:pt x="227667" y="154102"/>
                </a:cubicBezTo>
                <a:cubicBezTo>
                  <a:pt x="236376" y="148504"/>
                  <a:pt x="343989" y="263580"/>
                  <a:pt x="350831" y="258604"/>
                </a:cubicBezTo>
                <a:cubicBezTo>
                  <a:pt x="357673" y="253628"/>
                  <a:pt x="262501" y="131086"/>
                  <a:pt x="268721" y="124244"/>
                </a:cubicBezTo>
                <a:cubicBezTo>
                  <a:pt x="274941" y="117402"/>
                  <a:pt x="372602" y="209464"/>
                  <a:pt x="388153" y="217550"/>
                </a:cubicBezTo>
                <a:cubicBezTo>
                  <a:pt x="403704" y="225636"/>
                  <a:pt x="375090" y="191424"/>
                  <a:pt x="362027" y="172763"/>
                </a:cubicBezTo>
                <a:cubicBezTo>
                  <a:pt x="348964" y="154102"/>
                  <a:pt x="299201" y="103094"/>
                  <a:pt x="309776" y="105582"/>
                </a:cubicBezTo>
                <a:cubicBezTo>
                  <a:pt x="320351" y="108070"/>
                  <a:pt x="407436" y="178983"/>
                  <a:pt x="425475" y="187692"/>
                </a:cubicBezTo>
                <a:cubicBezTo>
                  <a:pt x="443514" y="196401"/>
                  <a:pt x="427964" y="177739"/>
                  <a:pt x="418011" y="157834"/>
                </a:cubicBezTo>
                <a:cubicBezTo>
                  <a:pt x="408058" y="137929"/>
                  <a:pt x="375713" y="83811"/>
                  <a:pt x="365760" y="68260"/>
                </a:cubicBezTo>
                <a:cubicBezTo>
                  <a:pt x="355807" y="52709"/>
                  <a:pt x="340878" y="48977"/>
                  <a:pt x="358295" y="64528"/>
                </a:cubicBezTo>
                <a:cubicBezTo>
                  <a:pt x="375712" y="80079"/>
                  <a:pt x="462176" y="167164"/>
                  <a:pt x="470262" y="161566"/>
                </a:cubicBezTo>
                <a:cubicBezTo>
                  <a:pt x="478348" y="155968"/>
                  <a:pt x="399972" y="35292"/>
                  <a:pt x="406814" y="30938"/>
                </a:cubicBezTo>
                <a:cubicBezTo>
                  <a:pt x="413656" y="26584"/>
                  <a:pt x="492585" y="140590"/>
                  <a:pt x="511317" y="135440"/>
                </a:cubicBezTo>
                <a:cubicBezTo>
                  <a:pt x="530049" y="130290"/>
                  <a:pt x="511918" y="-2486"/>
                  <a:pt x="519205" y="36"/>
                </a:cubicBezTo>
                <a:cubicBezTo>
                  <a:pt x="526492" y="2558"/>
                  <a:pt x="530802" y="140137"/>
                  <a:pt x="555040" y="150571"/>
                </a:cubicBezTo>
                <a:cubicBezTo>
                  <a:pt x="579278" y="161005"/>
                  <a:pt x="658230" y="53724"/>
                  <a:pt x="664634" y="62643"/>
                </a:cubicBezTo>
                <a:cubicBezTo>
                  <a:pt x="671038" y="71562"/>
                  <a:pt x="589111" y="162157"/>
                  <a:pt x="593465" y="204084"/>
                </a:cubicBezTo>
                <a:cubicBezTo>
                  <a:pt x="597819" y="246011"/>
                  <a:pt x="701341" y="310716"/>
                  <a:pt x="690760" y="314204"/>
                </a:cubicBezTo>
                <a:cubicBezTo>
                  <a:pt x="680179" y="317692"/>
                  <a:pt x="549310" y="212509"/>
                  <a:pt x="529978" y="225014"/>
                </a:cubicBezTo>
                <a:cubicBezTo>
                  <a:pt x="510646" y="237519"/>
                  <a:pt x="584718" y="379280"/>
                  <a:pt x="574765" y="389233"/>
                </a:cubicBezTo>
                <a:cubicBezTo>
                  <a:pt x="564812" y="399186"/>
                  <a:pt x="481459" y="278510"/>
                  <a:pt x="470262" y="284730"/>
                </a:cubicBezTo>
                <a:cubicBezTo>
                  <a:pt x="459065" y="290950"/>
                  <a:pt x="519404" y="420957"/>
                  <a:pt x="507585" y="426555"/>
                </a:cubicBezTo>
                <a:cubicBezTo>
                  <a:pt x="495766" y="432153"/>
                  <a:pt x="406192" y="308367"/>
                  <a:pt x="399350" y="318320"/>
                </a:cubicBezTo>
                <a:cubicBezTo>
                  <a:pt x="392508" y="328273"/>
                  <a:pt x="474616" y="468232"/>
                  <a:pt x="466530" y="486271"/>
                </a:cubicBezTo>
                <a:cubicBezTo>
                  <a:pt x="458444" y="504310"/>
                  <a:pt x="367004" y="415980"/>
                  <a:pt x="350831" y="426555"/>
                </a:cubicBezTo>
                <a:cubicBezTo>
                  <a:pt x="334658" y="437130"/>
                  <a:pt x="390019" y="552208"/>
                  <a:pt x="369492" y="549720"/>
                </a:cubicBezTo>
                <a:cubicBezTo>
                  <a:pt x="348965" y="547232"/>
                  <a:pt x="268100" y="430909"/>
                  <a:pt x="227667" y="411626"/>
                </a:cubicBezTo>
                <a:cubicBezTo>
                  <a:pt x="187234" y="392343"/>
                  <a:pt x="146801" y="404162"/>
                  <a:pt x="126896" y="434020"/>
                </a:cubicBezTo>
                <a:cubicBezTo>
                  <a:pt x="106991" y="463878"/>
                  <a:pt x="101392" y="536656"/>
                  <a:pt x="108235" y="590774"/>
                </a:cubicBezTo>
                <a:cubicBezTo>
                  <a:pt x="115078" y="644892"/>
                  <a:pt x="141514" y="701808"/>
                  <a:pt x="167951" y="758725"/>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5217271" y="1589025"/>
            <a:ext cx="653181" cy="589307"/>
          </a:xfrm>
          <a:prstGeom prst="ellipse">
            <a:avLst/>
          </a:prstGeom>
          <a:noFill/>
          <a:ln w="28575">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a:off x="5555345" y="2154159"/>
            <a:ext cx="8887" cy="739426"/>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21" name="フリーフォーム 20"/>
          <p:cNvSpPr/>
          <p:nvPr/>
        </p:nvSpPr>
        <p:spPr>
          <a:xfrm rot="3580295">
            <a:off x="852354" y="4056757"/>
            <a:ext cx="1227469" cy="1679944"/>
          </a:xfrm>
          <a:custGeom>
            <a:avLst/>
            <a:gdLst>
              <a:gd name="connsiteX0" fmla="*/ 15346 w 1227469"/>
              <a:gd name="connsiteY0" fmla="*/ 0 h 1679944"/>
              <a:gd name="connsiteX1" fmla="*/ 15346 w 1227469"/>
              <a:gd name="connsiteY1" fmla="*/ 287079 h 1679944"/>
              <a:gd name="connsiteX2" fmla="*/ 174834 w 1227469"/>
              <a:gd name="connsiteY2" fmla="*/ 21265 h 1679944"/>
              <a:gd name="connsiteX3" fmla="*/ 206732 w 1227469"/>
              <a:gd name="connsiteY3" fmla="*/ 265814 h 1679944"/>
              <a:gd name="connsiteX4" fmla="*/ 344955 w 1227469"/>
              <a:gd name="connsiteY4" fmla="*/ 53163 h 1679944"/>
              <a:gd name="connsiteX5" fmla="*/ 344955 w 1227469"/>
              <a:gd name="connsiteY5" fmla="*/ 329609 h 1679944"/>
              <a:gd name="connsiteX6" fmla="*/ 546974 w 1227469"/>
              <a:gd name="connsiteY6" fmla="*/ 74428 h 1679944"/>
              <a:gd name="connsiteX7" fmla="*/ 546974 w 1227469"/>
              <a:gd name="connsiteY7" fmla="*/ 329609 h 1679944"/>
              <a:gd name="connsiteX8" fmla="*/ 674564 w 1227469"/>
              <a:gd name="connsiteY8" fmla="*/ 202018 h 1679944"/>
              <a:gd name="connsiteX9" fmla="*/ 685197 w 1227469"/>
              <a:gd name="connsiteY9" fmla="*/ 425302 h 1679944"/>
              <a:gd name="connsiteX10" fmla="*/ 834053 w 1227469"/>
              <a:gd name="connsiteY10" fmla="*/ 233916 h 1679944"/>
              <a:gd name="connsiteX11" fmla="*/ 844685 w 1227469"/>
              <a:gd name="connsiteY11" fmla="*/ 446567 h 1679944"/>
              <a:gd name="connsiteX12" fmla="*/ 993541 w 1227469"/>
              <a:gd name="connsiteY12" fmla="*/ 265814 h 1679944"/>
              <a:gd name="connsiteX13" fmla="*/ 951011 w 1227469"/>
              <a:gd name="connsiteY13" fmla="*/ 595423 h 1679944"/>
              <a:gd name="connsiteX14" fmla="*/ 1153029 w 1227469"/>
              <a:gd name="connsiteY14" fmla="*/ 563525 h 1679944"/>
              <a:gd name="connsiteX15" fmla="*/ 1078601 w 1227469"/>
              <a:gd name="connsiteY15" fmla="*/ 723014 h 1679944"/>
              <a:gd name="connsiteX16" fmla="*/ 1163662 w 1227469"/>
              <a:gd name="connsiteY16" fmla="*/ 797442 h 1679944"/>
              <a:gd name="connsiteX17" fmla="*/ 1046704 w 1227469"/>
              <a:gd name="connsiteY17" fmla="*/ 850604 h 1679944"/>
              <a:gd name="connsiteX18" fmla="*/ 1174295 w 1227469"/>
              <a:gd name="connsiteY18" fmla="*/ 1031358 h 1679944"/>
              <a:gd name="connsiteX19" fmla="*/ 1004174 w 1227469"/>
              <a:gd name="connsiteY19" fmla="*/ 1105786 h 1679944"/>
              <a:gd name="connsiteX20" fmla="*/ 1216825 w 1227469"/>
              <a:gd name="connsiteY20" fmla="*/ 1169581 h 1679944"/>
              <a:gd name="connsiteX21" fmla="*/ 1046704 w 1227469"/>
              <a:gd name="connsiteY21" fmla="*/ 1201479 h 1679944"/>
              <a:gd name="connsiteX22" fmla="*/ 1227457 w 1227469"/>
              <a:gd name="connsiteY22" fmla="*/ 1329070 h 1679944"/>
              <a:gd name="connsiteX23" fmla="*/ 1036071 w 1227469"/>
              <a:gd name="connsiteY23" fmla="*/ 1382232 h 1679944"/>
              <a:gd name="connsiteX24" fmla="*/ 1216825 w 1227469"/>
              <a:gd name="connsiteY24" fmla="*/ 1488558 h 1679944"/>
              <a:gd name="connsiteX25" fmla="*/ 1025439 w 1227469"/>
              <a:gd name="connsiteY25" fmla="*/ 1552353 h 1679944"/>
              <a:gd name="connsiteX26" fmla="*/ 1099867 w 1227469"/>
              <a:gd name="connsiteY26" fmla="*/ 1648046 h 1679944"/>
              <a:gd name="connsiteX27" fmla="*/ 972276 w 1227469"/>
              <a:gd name="connsiteY27" fmla="*/ 1679944 h 167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7469" h="1679944">
                <a:moveTo>
                  <a:pt x="15346" y="0"/>
                </a:moveTo>
                <a:cubicBezTo>
                  <a:pt x="2055" y="141767"/>
                  <a:pt x="-11235" y="283535"/>
                  <a:pt x="15346" y="287079"/>
                </a:cubicBezTo>
                <a:cubicBezTo>
                  <a:pt x="41927" y="290623"/>
                  <a:pt x="142936" y="24809"/>
                  <a:pt x="174834" y="21265"/>
                </a:cubicBezTo>
                <a:cubicBezTo>
                  <a:pt x="206732" y="17721"/>
                  <a:pt x="178378" y="260498"/>
                  <a:pt x="206732" y="265814"/>
                </a:cubicBezTo>
                <a:cubicBezTo>
                  <a:pt x="235086" y="271130"/>
                  <a:pt x="321918" y="42530"/>
                  <a:pt x="344955" y="53163"/>
                </a:cubicBezTo>
                <a:cubicBezTo>
                  <a:pt x="367992" y="63796"/>
                  <a:pt x="311285" y="326065"/>
                  <a:pt x="344955" y="329609"/>
                </a:cubicBezTo>
                <a:cubicBezTo>
                  <a:pt x="378625" y="333153"/>
                  <a:pt x="513304" y="74428"/>
                  <a:pt x="546974" y="74428"/>
                </a:cubicBezTo>
                <a:cubicBezTo>
                  <a:pt x="580644" y="74428"/>
                  <a:pt x="525709" y="308344"/>
                  <a:pt x="546974" y="329609"/>
                </a:cubicBezTo>
                <a:cubicBezTo>
                  <a:pt x="568239" y="350874"/>
                  <a:pt x="651527" y="186069"/>
                  <a:pt x="674564" y="202018"/>
                </a:cubicBezTo>
                <a:cubicBezTo>
                  <a:pt x="697601" y="217967"/>
                  <a:pt x="658616" y="419986"/>
                  <a:pt x="685197" y="425302"/>
                </a:cubicBezTo>
                <a:cubicBezTo>
                  <a:pt x="711779" y="430618"/>
                  <a:pt x="807472" y="230372"/>
                  <a:pt x="834053" y="233916"/>
                </a:cubicBezTo>
                <a:cubicBezTo>
                  <a:pt x="860634" y="237460"/>
                  <a:pt x="818104" y="441251"/>
                  <a:pt x="844685" y="446567"/>
                </a:cubicBezTo>
                <a:cubicBezTo>
                  <a:pt x="871266" y="451883"/>
                  <a:pt x="975820" y="241005"/>
                  <a:pt x="993541" y="265814"/>
                </a:cubicBezTo>
                <a:cubicBezTo>
                  <a:pt x="1011262" y="290623"/>
                  <a:pt x="924430" y="545805"/>
                  <a:pt x="951011" y="595423"/>
                </a:cubicBezTo>
                <a:cubicBezTo>
                  <a:pt x="977592" y="645041"/>
                  <a:pt x="1131764" y="542260"/>
                  <a:pt x="1153029" y="563525"/>
                </a:cubicBezTo>
                <a:cubicBezTo>
                  <a:pt x="1174294" y="584790"/>
                  <a:pt x="1076829" y="684028"/>
                  <a:pt x="1078601" y="723014"/>
                </a:cubicBezTo>
                <a:cubicBezTo>
                  <a:pt x="1080373" y="762000"/>
                  <a:pt x="1168978" y="776177"/>
                  <a:pt x="1163662" y="797442"/>
                </a:cubicBezTo>
                <a:cubicBezTo>
                  <a:pt x="1158346" y="818707"/>
                  <a:pt x="1044932" y="811618"/>
                  <a:pt x="1046704" y="850604"/>
                </a:cubicBezTo>
                <a:cubicBezTo>
                  <a:pt x="1048476" y="889590"/>
                  <a:pt x="1181383" y="988828"/>
                  <a:pt x="1174295" y="1031358"/>
                </a:cubicBezTo>
                <a:cubicBezTo>
                  <a:pt x="1167207" y="1073888"/>
                  <a:pt x="997086" y="1082749"/>
                  <a:pt x="1004174" y="1105786"/>
                </a:cubicBezTo>
                <a:cubicBezTo>
                  <a:pt x="1011262" y="1128823"/>
                  <a:pt x="1209737" y="1153632"/>
                  <a:pt x="1216825" y="1169581"/>
                </a:cubicBezTo>
                <a:cubicBezTo>
                  <a:pt x="1223913" y="1185530"/>
                  <a:pt x="1044932" y="1174898"/>
                  <a:pt x="1046704" y="1201479"/>
                </a:cubicBezTo>
                <a:cubicBezTo>
                  <a:pt x="1048476" y="1228060"/>
                  <a:pt x="1229229" y="1298945"/>
                  <a:pt x="1227457" y="1329070"/>
                </a:cubicBezTo>
                <a:cubicBezTo>
                  <a:pt x="1225685" y="1359196"/>
                  <a:pt x="1037843" y="1355651"/>
                  <a:pt x="1036071" y="1382232"/>
                </a:cubicBezTo>
                <a:cubicBezTo>
                  <a:pt x="1034299" y="1408813"/>
                  <a:pt x="1218597" y="1460205"/>
                  <a:pt x="1216825" y="1488558"/>
                </a:cubicBezTo>
                <a:cubicBezTo>
                  <a:pt x="1215053" y="1516911"/>
                  <a:pt x="1044932" y="1525772"/>
                  <a:pt x="1025439" y="1552353"/>
                </a:cubicBezTo>
                <a:cubicBezTo>
                  <a:pt x="1005946" y="1578934"/>
                  <a:pt x="1108727" y="1626781"/>
                  <a:pt x="1099867" y="1648046"/>
                </a:cubicBezTo>
                <a:cubicBezTo>
                  <a:pt x="1091007" y="1669311"/>
                  <a:pt x="1031641" y="1674627"/>
                  <a:pt x="972276" y="1679944"/>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 name="直線矢印コネクタ 29"/>
          <p:cNvCxnSpPr/>
          <p:nvPr/>
        </p:nvCxnSpPr>
        <p:spPr>
          <a:xfrm>
            <a:off x="1219950" y="3540642"/>
            <a:ext cx="181673" cy="577485"/>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41" name="フリーフォーム 40"/>
          <p:cNvSpPr/>
          <p:nvPr/>
        </p:nvSpPr>
        <p:spPr>
          <a:xfrm rot="1063317">
            <a:off x="5822558" y="4054005"/>
            <a:ext cx="872075" cy="1127051"/>
          </a:xfrm>
          <a:custGeom>
            <a:avLst/>
            <a:gdLst>
              <a:gd name="connsiteX0" fmla="*/ 15346 w 1227469"/>
              <a:gd name="connsiteY0" fmla="*/ 0 h 1679944"/>
              <a:gd name="connsiteX1" fmla="*/ 15346 w 1227469"/>
              <a:gd name="connsiteY1" fmla="*/ 287079 h 1679944"/>
              <a:gd name="connsiteX2" fmla="*/ 174834 w 1227469"/>
              <a:gd name="connsiteY2" fmla="*/ 21265 h 1679944"/>
              <a:gd name="connsiteX3" fmla="*/ 206732 w 1227469"/>
              <a:gd name="connsiteY3" fmla="*/ 265814 h 1679944"/>
              <a:gd name="connsiteX4" fmla="*/ 344955 w 1227469"/>
              <a:gd name="connsiteY4" fmla="*/ 53163 h 1679944"/>
              <a:gd name="connsiteX5" fmla="*/ 344955 w 1227469"/>
              <a:gd name="connsiteY5" fmla="*/ 329609 h 1679944"/>
              <a:gd name="connsiteX6" fmla="*/ 546974 w 1227469"/>
              <a:gd name="connsiteY6" fmla="*/ 74428 h 1679944"/>
              <a:gd name="connsiteX7" fmla="*/ 546974 w 1227469"/>
              <a:gd name="connsiteY7" fmla="*/ 329609 h 1679944"/>
              <a:gd name="connsiteX8" fmla="*/ 674564 w 1227469"/>
              <a:gd name="connsiteY8" fmla="*/ 202018 h 1679944"/>
              <a:gd name="connsiteX9" fmla="*/ 685197 w 1227469"/>
              <a:gd name="connsiteY9" fmla="*/ 425302 h 1679944"/>
              <a:gd name="connsiteX10" fmla="*/ 834053 w 1227469"/>
              <a:gd name="connsiteY10" fmla="*/ 233916 h 1679944"/>
              <a:gd name="connsiteX11" fmla="*/ 844685 w 1227469"/>
              <a:gd name="connsiteY11" fmla="*/ 446567 h 1679944"/>
              <a:gd name="connsiteX12" fmla="*/ 993541 w 1227469"/>
              <a:gd name="connsiteY12" fmla="*/ 265814 h 1679944"/>
              <a:gd name="connsiteX13" fmla="*/ 951011 w 1227469"/>
              <a:gd name="connsiteY13" fmla="*/ 595423 h 1679944"/>
              <a:gd name="connsiteX14" fmla="*/ 1153029 w 1227469"/>
              <a:gd name="connsiteY14" fmla="*/ 563525 h 1679944"/>
              <a:gd name="connsiteX15" fmla="*/ 1078601 w 1227469"/>
              <a:gd name="connsiteY15" fmla="*/ 723014 h 1679944"/>
              <a:gd name="connsiteX16" fmla="*/ 1163662 w 1227469"/>
              <a:gd name="connsiteY16" fmla="*/ 797442 h 1679944"/>
              <a:gd name="connsiteX17" fmla="*/ 1046704 w 1227469"/>
              <a:gd name="connsiteY17" fmla="*/ 850604 h 1679944"/>
              <a:gd name="connsiteX18" fmla="*/ 1174295 w 1227469"/>
              <a:gd name="connsiteY18" fmla="*/ 1031358 h 1679944"/>
              <a:gd name="connsiteX19" fmla="*/ 1004174 w 1227469"/>
              <a:gd name="connsiteY19" fmla="*/ 1105786 h 1679944"/>
              <a:gd name="connsiteX20" fmla="*/ 1216825 w 1227469"/>
              <a:gd name="connsiteY20" fmla="*/ 1169581 h 1679944"/>
              <a:gd name="connsiteX21" fmla="*/ 1046704 w 1227469"/>
              <a:gd name="connsiteY21" fmla="*/ 1201479 h 1679944"/>
              <a:gd name="connsiteX22" fmla="*/ 1227457 w 1227469"/>
              <a:gd name="connsiteY22" fmla="*/ 1329070 h 1679944"/>
              <a:gd name="connsiteX23" fmla="*/ 1036071 w 1227469"/>
              <a:gd name="connsiteY23" fmla="*/ 1382232 h 1679944"/>
              <a:gd name="connsiteX24" fmla="*/ 1216825 w 1227469"/>
              <a:gd name="connsiteY24" fmla="*/ 1488558 h 1679944"/>
              <a:gd name="connsiteX25" fmla="*/ 1025439 w 1227469"/>
              <a:gd name="connsiteY25" fmla="*/ 1552353 h 1679944"/>
              <a:gd name="connsiteX26" fmla="*/ 1099867 w 1227469"/>
              <a:gd name="connsiteY26" fmla="*/ 1648046 h 1679944"/>
              <a:gd name="connsiteX27" fmla="*/ 972276 w 1227469"/>
              <a:gd name="connsiteY27" fmla="*/ 1679944 h 1679944"/>
              <a:gd name="connsiteX0" fmla="*/ 0 w 1212123"/>
              <a:gd name="connsiteY0" fmla="*/ 265853 h 1658718"/>
              <a:gd name="connsiteX1" fmla="*/ 159488 w 1212123"/>
              <a:gd name="connsiteY1" fmla="*/ 39 h 1658718"/>
              <a:gd name="connsiteX2" fmla="*/ 191386 w 1212123"/>
              <a:gd name="connsiteY2" fmla="*/ 244588 h 1658718"/>
              <a:gd name="connsiteX3" fmla="*/ 329609 w 1212123"/>
              <a:gd name="connsiteY3" fmla="*/ 31937 h 1658718"/>
              <a:gd name="connsiteX4" fmla="*/ 329609 w 1212123"/>
              <a:gd name="connsiteY4" fmla="*/ 308383 h 1658718"/>
              <a:gd name="connsiteX5" fmla="*/ 531628 w 1212123"/>
              <a:gd name="connsiteY5" fmla="*/ 53202 h 1658718"/>
              <a:gd name="connsiteX6" fmla="*/ 531628 w 1212123"/>
              <a:gd name="connsiteY6" fmla="*/ 308383 h 1658718"/>
              <a:gd name="connsiteX7" fmla="*/ 659218 w 1212123"/>
              <a:gd name="connsiteY7" fmla="*/ 180792 h 1658718"/>
              <a:gd name="connsiteX8" fmla="*/ 669851 w 1212123"/>
              <a:gd name="connsiteY8" fmla="*/ 404076 h 1658718"/>
              <a:gd name="connsiteX9" fmla="*/ 818707 w 1212123"/>
              <a:gd name="connsiteY9" fmla="*/ 212690 h 1658718"/>
              <a:gd name="connsiteX10" fmla="*/ 829339 w 1212123"/>
              <a:gd name="connsiteY10" fmla="*/ 425341 h 1658718"/>
              <a:gd name="connsiteX11" fmla="*/ 978195 w 1212123"/>
              <a:gd name="connsiteY11" fmla="*/ 244588 h 1658718"/>
              <a:gd name="connsiteX12" fmla="*/ 935665 w 1212123"/>
              <a:gd name="connsiteY12" fmla="*/ 574197 h 1658718"/>
              <a:gd name="connsiteX13" fmla="*/ 1137683 w 1212123"/>
              <a:gd name="connsiteY13" fmla="*/ 542299 h 1658718"/>
              <a:gd name="connsiteX14" fmla="*/ 1063255 w 1212123"/>
              <a:gd name="connsiteY14" fmla="*/ 701788 h 1658718"/>
              <a:gd name="connsiteX15" fmla="*/ 1148316 w 1212123"/>
              <a:gd name="connsiteY15" fmla="*/ 776216 h 1658718"/>
              <a:gd name="connsiteX16" fmla="*/ 1031358 w 1212123"/>
              <a:gd name="connsiteY16" fmla="*/ 829378 h 1658718"/>
              <a:gd name="connsiteX17" fmla="*/ 1158949 w 1212123"/>
              <a:gd name="connsiteY17" fmla="*/ 1010132 h 1658718"/>
              <a:gd name="connsiteX18" fmla="*/ 988828 w 1212123"/>
              <a:gd name="connsiteY18" fmla="*/ 1084560 h 1658718"/>
              <a:gd name="connsiteX19" fmla="*/ 1201479 w 1212123"/>
              <a:gd name="connsiteY19" fmla="*/ 1148355 h 1658718"/>
              <a:gd name="connsiteX20" fmla="*/ 1031358 w 1212123"/>
              <a:gd name="connsiteY20" fmla="*/ 1180253 h 1658718"/>
              <a:gd name="connsiteX21" fmla="*/ 1212111 w 1212123"/>
              <a:gd name="connsiteY21" fmla="*/ 1307844 h 1658718"/>
              <a:gd name="connsiteX22" fmla="*/ 1020725 w 1212123"/>
              <a:gd name="connsiteY22" fmla="*/ 1361006 h 1658718"/>
              <a:gd name="connsiteX23" fmla="*/ 1201479 w 1212123"/>
              <a:gd name="connsiteY23" fmla="*/ 1467332 h 1658718"/>
              <a:gd name="connsiteX24" fmla="*/ 1010093 w 1212123"/>
              <a:gd name="connsiteY24" fmla="*/ 1531127 h 1658718"/>
              <a:gd name="connsiteX25" fmla="*/ 1084521 w 1212123"/>
              <a:gd name="connsiteY25" fmla="*/ 1626820 h 1658718"/>
              <a:gd name="connsiteX26" fmla="*/ 956930 w 1212123"/>
              <a:gd name="connsiteY26" fmla="*/ 1658718 h 1658718"/>
              <a:gd name="connsiteX0" fmla="*/ 0 w 1052635"/>
              <a:gd name="connsiteY0" fmla="*/ 39 h 1658718"/>
              <a:gd name="connsiteX1" fmla="*/ 31898 w 1052635"/>
              <a:gd name="connsiteY1" fmla="*/ 244588 h 1658718"/>
              <a:gd name="connsiteX2" fmla="*/ 170121 w 1052635"/>
              <a:gd name="connsiteY2" fmla="*/ 31937 h 1658718"/>
              <a:gd name="connsiteX3" fmla="*/ 170121 w 1052635"/>
              <a:gd name="connsiteY3" fmla="*/ 308383 h 1658718"/>
              <a:gd name="connsiteX4" fmla="*/ 372140 w 1052635"/>
              <a:gd name="connsiteY4" fmla="*/ 53202 h 1658718"/>
              <a:gd name="connsiteX5" fmla="*/ 372140 w 1052635"/>
              <a:gd name="connsiteY5" fmla="*/ 308383 h 1658718"/>
              <a:gd name="connsiteX6" fmla="*/ 499730 w 1052635"/>
              <a:gd name="connsiteY6" fmla="*/ 180792 h 1658718"/>
              <a:gd name="connsiteX7" fmla="*/ 510363 w 1052635"/>
              <a:gd name="connsiteY7" fmla="*/ 404076 h 1658718"/>
              <a:gd name="connsiteX8" fmla="*/ 659219 w 1052635"/>
              <a:gd name="connsiteY8" fmla="*/ 212690 h 1658718"/>
              <a:gd name="connsiteX9" fmla="*/ 669851 w 1052635"/>
              <a:gd name="connsiteY9" fmla="*/ 425341 h 1658718"/>
              <a:gd name="connsiteX10" fmla="*/ 818707 w 1052635"/>
              <a:gd name="connsiteY10" fmla="*/ 244588 h 1658718"/>
              <a:gd name="connsiteX11" fmla="*/ 776177 w 1052635"/>
              <a:gd name="connsiteY11" fmla="*/ 574197 h 1658718"/>
              <a:gd name="connsiteX12" fmla="*/ 978195 w 1052635"/>
              <a:gd name="connsiteY12" fmla="*/ 542299 h 1658718"/>
              <a:gd name="connsiteX13" fmla="*/ 903767 w 1052635"/>
              <a:gd name="connsiteY13" fmla="*/ 701788 h 1658718"/>
              <a:gd name="connsiteX14" fmla="*/ 988828 w 1052635"/>
              <a:gd name="connsiteY14" fmla="*/ 776216 h 1658718"/>
              <a:gd name="connsiteX15" fmla="*/ 871870 w 1052635"/>
              <a:gd name="connsiteY15" fmla="*/ 829378 h 1658718"/>
              <a:gd name="connsiteX16" fmla="*/ 999461 w 1052635"/>
              <a:gd name="connsiteY16" fmla="*/ 1010132 h 1658718"/>
              <a:gd name="connsiteX17" fmla="*/ 829340 w 1052635"/>
              <a:gd name="connsiteY17" fmla="*/ 1084560 h 1658718"/>
              <a:gd name="connsiteX18" fmla="*/ 1041991 w 1052635"/>
              <a:gd name="connsiteY18" fmla="*/ 1148355 h 1658718"/>
              <a:gd name="connsiteX19" fmla="*/ 871870 w 1052635"/>
              <a:gd name="connsiteY19" fmla="*/ 1180253 h 1658718"/>
              <a:gd name="connsiteX20" fmla="*/ 1052623 w 1052635"/>
              <a:gd name="connsiteY20" fmla="*/ 1307844 h 1658718"/>
              <a:gd name="connsiteX21" fmla="*/ 861237 w 1052635"/>
              <a:gd name="connsiteY21" fmla="*/ 1361006 h 1658718"/>
              <a:gd name="connsiteX22" fmla="*/ 1041991 w 1052635"/>
              <a:gd name="connsiteY22" fmla="*/ 1467332 h 1658718"/>
              <a:gd name="connsiteX23" fmla="*/ 850605 w 1052635"/>
              <a:gd name="connsiteY23" fmla="*/ 1531127 h 1658718"/>
              <a:gd name="connsiteX24" fmla="*/ 925033 w 1052635"/>
              <a:gd name="connsiteY24" fmla="*/ 1626820 h 1658718"/>
              <a:gd name="connsiteX25" fmla="*/ 797442 w 1052635"/>
              <a:gd name="connsiteY25" fmla="*/ 1658718 h 1658718"/>
              <a:gd name="connsiteX0" fmla="*/ 0 w 1020737"/>
              <a:gd name="connsiteY0" fmla="*/ 213011 h 1627141"/>
              <a:gd name="connsiteX1" fmla="*/ 138223 w 1020737"/>
              <a:gd name="connsiteY1" fmla="*/ 360 h 1627141"/>
              <a:gd name="connsiteX2" fmla="*/ 138223 w 1020737"/>
              <a:gd name="connsiteY2" fmla="*/ 276806 h 1627141"/>
              <a:gd name="connsiteX3" fmla="*/ 340242 w 1020737"/>
              <a:gd name="connsiteY3" fmla="*/ 21625 h 1627141"/>
              <a:gd name="connsiteX4" fmla="*/ 340242 w 1020737"/>
              <a:gd name="connsiteY4" fmla="*/ 276806 h 1627141"/>
              <a:gd name="connsiteX5" fmla="*/ 467832 w 1020737"/>
              <a:gd name="connsiteY5" fmla="*/ 149215 h 1627141"/>
              <a:gd name="connsiteX6" fmla="*/ 478465 w 1020737"/>
              <a:gd name="connsiteY6" fmla="*/ 372499 h 1627141"/>
              <a:gd name="connsiteX7" fmla="*/ 627321 w 1020737"/>
              <a:gd name="connsiteY7" fmla="*/ 181113 h 1627141"/>
              <a:gd name="connsiteX8" fmla="*/ 637953 w 1020737"/>
              <a:gd name="connsiteY8" fmla="*/ 393764 h 1627141"/>
              <a:gd name="connsiteX9" fmla="*/ 786809 w 1020737"/>
              <a:gd name="connsiteY9" fmla="*/ 213011 h 1627141"/>
              <a:gd name="connsiteX10" fmla="*/ 744279 w 1020737"/>
              <a:gd name="connsiteY10" fmla="*/ 542620 h 1627141"/>
              <a:gd name="connsiteX11" fmla="*/ 946297 w 1020737"/>
              <a:gd name="connsiteY11" fmla="*/ 510722 h 1627141"/>
              <a:gd name="connsiteX12" fmla="*/ 871869 w 1020737"/>
              <a:gd name="connsiteY12" fmla="*/ 670211 h 1627141"/>
              <a:gd name="connsiteX13" fmla="*/ 956930 w 1020737"/>
              <a:gd name="connsiteY13" fmla="*/ 744639 h 1627141"/>
              <a:gd name="connsiteX14" fmla="*/ 839972 w 1020737"/>
              <a:gd name="connsiteY14" fmla="*/ 797801 h 1627141"/>
              <a:gd name="connsiteX15" fmla="*/ 967563 w 1020737"/>
              <a:gd name="connsiteY15" fmla="*/ 978555 h 1627141"/>
              <a:gd name="connsiteX16" fmla="*/ 797442 w 1020737"/>
              <a:gd name="connsiteY16" fmla="*/ 1052983 h 1627141"/>
              <a:gd name="connsiteX17" fmla="*/ 1010093 w 1020737"/>
              <a:gd name="connsiteY17" fmla="*/ 1116778 h 1627141"/>
              <a:gd name="connsiteX18" fmla="*/ 839972 w 1020737"/>
              <a:gd name="connsiteY18" fmla="*/ 1148676 h 1627141"/>
              <a:gd name="connsiteX19" fmla="*/ 1020725 w 1020737"/>
              <a:gd name="connsiteY19" fmla="*/ 1276267 h 1627141"/>
              <a:gd name="connsiteX20" fmla="*/ 829339 w 1020737"/>
              <a:gd name="connsiteY20" fmla="*/ 1329429 h 1627141"/>
              <a:gd name="connsiteX21" fmla="*/ 1010093 w 1020737"/>
              <a:gd name="connsiteY21" fmla="*/ 1435755 h 1627141"/>
              <a:gd name="connsiteX22" fmla="*/ 818707 w 1020737"/>
              <a:gd name="connsiteY22" fmla="*/ 1499550 h 1627141"/>
              <a:gd name="connsiteX23" fmla="*/ 893135 w 1020737"/>
              <a:gd name="connsiteY23" fmla="*/ 1595243 h 1627141"/>
              <a:gd name="connsiteX24" fmla="*/ 765544 w 1020737"/>
              <a:gd name="connsiteY24" fmla="*/ 1627141 h 1627141"/>
              <a:gd name="connsiteX0" fmla="*/ 10978 w 893492"/>
              <a:gd name="connsiteY0" fmla="*/ 0 h 1626781"/>
              <a:gd name="connsiteX1" fmla="*/ 10978 w 893492"/>
              <a:gd name="connsiteY1" fmla="*/ 276446 h 1626781"/>
              <a:gd name="connsiteX2" fmla="*/ 212997 w 893492"/>
              <a:gd name="connsiteY2" fmla="*/ 21265 h 1626781"/>
              <a:gd name="connsiteX3" fmla="*/ 212997 w 893492"/>
              <a:gd name="connsiteY3" fmla="*/ 276446 h 1626781"/>
              <a:gd name="connsiteX4" fmla="*/ 340587 w 893492"/>
              <a:gd name="connsiteY4" fmla="*/ 148855 h 1626781"/>
              <a:gd name="connsiteX5" fmla="*/ 351220 w 893492"/>
              <a:gd name="connsiteY5" fmla="*/ 372139 h 1626781"/>
              <a:gd name="connsiteX6" fmla="*/ 500076 w 893492"/>
              <a:gd name="connsiteY6" fmla="*/ 180753 h 1626781"/>
              <a:gd name="connsiteX7" fmla="*/ 510708 w 893492"/>
              <a:gd name="connsiteY7" fmla="*/ 393404 h 1626781"/>
              <a:gd name="connsiteX8" fmla="*/ 659564 w 893492"/>
              <a:gd name="connsiteY8" fmla="*/ 212651 h 1626781"/>
              <a:gd name="connsiteX9" fmla="*/ 617034 w 893492"/>
              <a:gd name="connsiteY9" fmla="*/ 542260 h 1626781"/>
              <a:gd name="connsiteX10" fmla="*/ 819052 w 893492"/>
              <a:gd name="connsiteY10" fmla="*/ 510362 h 1626781"/>
              <a:gd name="connsiteX11" fmla="*/ 744624 w 893492"/>
              <a:gd name="connsiteY11" fmla="*/ 669851 h 1626781"/>
              <a:gd name="connsiteX12" fmla="*/ 829685 w 893492"/>
              <a:gd name="connsiteY12" fmla="*/ 744279 h 1626781"/>
              <a:gd name="connsiteX13" fmla="*/ 712727 w 893492"/>
              <a:gd name="connsiteY13" fmla="*/ 797441 h 1626781"/>
              <a:gd name="connsiteX14" fmla="*/ 840318 w 893492"/>
              <a:gd name="connsiteY14" fmla="*/ 978195 h 1626781"/>
              <a:gd name="connsiteX15" fmla="*/ 670197 w 893492"/>
              <a:gd name="connsiteY15" fmla="*/ 1052623 h 1626781"/>
              <a:gd name="connsiteX16" fmla="*/ 882848 w 893492"/>
              <a:gd name="connsiteY16" fmla="*/ 1116418 h 1626781"/>
              <a:gd name="connsiteX17" fmla="*/ 712727 w 893492"/>
              <a:gd name="connsiteY17" fmla="*/ 1148316 h 1626781"/>
              <a:gd name="connsiteX18" fmla="*/ 893480 w 893492"/>
              <a:gd name="connsiteY18" fmla="*/ 1275907 h 1626781"/>
              <a:gd name="connsiteX19" fmla="*/ 702094 w 893492"/>
              <a:gd name="connsiteY19" fmla="*/ 1329069 h 1626781"/>
              <a:gd name="connsiteX20" fmla="*/ 882848 w 893492"/>
              <a:gd name="connsiteY20" fmla="*/ 1435395 h 1626781"/>
              <a:gd name="connsiteX21" fmla="*/ 691462 w 893492"/>
              <a:gd name="connsiteY21" fmla="*/ 1499190 h 1626781"/>
              <a:gd name="connsiteX22" fmla="*/ 765890 w 893492"/>
              <a:gd name="connsiteY22" fmla="*/ 1594883 h 1626781"/>
              <a:gd name="connsiteX23" fmla="*/ 638299 w 893492"/>
              <a:gd name="connsiteY23" fmla="*/ 1626781 h 1626781"/>
              <a:gd name="connsiteX0" fmla="*/ 0 w 882514"/>
              <a:gd name="connsiteY0" fmla="*/ 255181 h 1605516"/>
              <a:gd name="connsiteX1" fmla="*/ 202019 w 882514"/>
              <a:gd name="connsiteY1" fmla="*/ 0 h 1605516"/>
              <a:gd name="connsiteX2" fmla="*/ 202019 w 882514"/>
              <a:gd name="connsiteY2" fmla="*/ 255181 h 1605516"/>
              <a:gd name="connsiteX3" fmla="*/ 329609 w 882514"/>
              <a:gd name="connsiteY3" fmla="*/ 127590 h 1605516"/>
              <a:gd name="connsiteX4" fmla="*/ 340242 w 882514"/>
              <a:gd name="connsiteY4" fmla="*/ 350874 h 1605516"/>
              <a:gd name="connsiteX5" fmla="*/ 489098 w 882514"/>
              <a:gd name="connsiteY5" fmla="*/ 159488 h 1605516"/>
              <a:gd name="connsiteX6" fmla="*/ 499730 w 882514"/>
              <a:gd name="connsiteY6" fmla="*/ 372139 h 1605516"/>
              <a:gd name="connsiteX7" fmla="*/ 648586 w 882514"/>
              <a:gd name="connsiteY7" fmla="*/ 191386 h 1605516"/>
              <a:gd name="connsiteX8" fmla="*/ 606056 w 882514"/>
              <a:gd name="connsiteY8" fmla="*/ 520995 h 1605516"/>
              <a:gd name="connsiteX9" fmla="*/ 808074 w 882514"/>
              <a:gd name="connsiteY9" fmla="*/ 489097 h 1605516"/>
              <a:gd name="connsiteX10" fmla="*/ 733646 w 882514"/>
              <a:gd name="connsiteY10" fmla="*/ 648586 h 1605516"/>
              <a:gd name="connsiteX11" fmla="*/ 818707 w 882514"/>
              <a:gd name="connsiteY11" fmla="*/ 723014 h 1605516"/>
              <a:gd name="connsiteX12" fmla="*/ 701749 w 882514"/>
              <a:gd name="connsiteY12" fmla="*/ 776176 h 1605516"/>
              <a:gd name="connsiteX13" fmla="*/ 829340 w 882514"/>
              <a:gd name="connsiteY13" fmla="*/ 956930 h 1605516"/>
              <a:gd name="connsiteX14" fmla="*/ 659219 w 882514"/>
              <a:gd name="connsiteY14" fmla="*/ 1031358 h 1605516"/>
              <a:gd name="connsiteX15" fmla="*/ 871870 w 882514"/>
              <a:gd name="connsiteY15" fmla="*/ 1095153 h 1605516"/>
              <a:gd name="connsiteX16" fmla="*/ 701749 w 882514"/>
              <a:gd name="connsiteY16" fmla="*/ 1127051 h 1605516"/>
              <a:gd name="connsiteX17" fmla="*/ 882502 w 882514"/>
              <a:gd name="connsiteY17" fmla="*/ 1254642 h 1605516"/>
              <a:gd name="connsiteX18" fmla="*/ 691116 w 882514"/>
              <a:gd name="connsiteY18" fmla="*/ 1307804 h 1605516"/>
              <a:gd name="connsiteX19" fmla="*/ 871870 w 882514"/>
              <a:gd name="connsiteY19" fmla="*/ 1414130 h 1605516"/>
              <a:gd name="connsiteX20" fmla="*/ 680484 w 882514"/>
              <a:gd name="connsiteY20" fmla="*/ 1477925 h 1605516"/>
              <a:gd name="connsiteX21" fmla="*/ 754912 w 882514"/>
              <a:gd name="connsiteY21" fmla="*/ 1573618 h 1605516"/>
              <a:gd name="connsiteX22" fmla="*/ 627321 w 882514"/>
              <a:gd name="connsiteY22" fmla="*/ 1605516 h 1605516"/>
              <a:gd name="connsiteX0" fmla="*/ 0 w 882514"/>
              <a:gd name="connsiteY0" fmla="*/ 255181 h 1573618"/>
              <a:gd name="connsiteX1" fmla="*/ 202019 w 882514"/>
              <a:gd name="connsiteY1" fmla="*/ 0 h 1573618"/>
              <a:gd name="connsiteX2" fmla="*/ 202019 w 882514"/>
              <a:gd name="connsiteY2" fmla="*/ 255181 h 1573618"/>
              <a:gd name="connsiteX3" fmla="*/ 329609 w 882514"/>
              <a:gd name="connsiteY3" fmla="*/ 127590 h 1573618"/>
              <a:gd name="connsiteX4" fmla="*/ 340242 w 882514"/>
              <a:gd name="connsiteY4" fmla="*/ 350874 h 1573618"/>
              <a:gd name="connsiteX5" fmla="*/ 489098 w 882514"/>
              <a:gd name="connsiteY5" fmla="*/ 159488 h 1573618"/>
              <a:gd name="connsiteX6" fmla="*/ 499730 w 882514"/>
              <a:gd name="connsiteY6" fmla="*/ 372139 h 1573618"/>
              <a:gd name="connsiteX7" fmla="*/ 648586 w 882514"/>
              <a:gd name="connsiteY7" fmla="*/ 191386 h 1573618"/>
              <a:gd name="connsiteX8" fmla="*/ 606056 w 882514"/>
              <a:gd name="connsiteY8" fmla="*/ 520995 h 1573618"/>
              <a:gd name="connsiteX9" fmla="*/ 808074 w 882514"/>
              <a:gd name="connsiteY9" fmla="*/ 489097 h 1573618"/>
              <a:gd name="connsiteX10" fmla="*/ 733646 w 882514"/>
              <a:gd name="connsiteY10" fmla="*/ 648586 h 1573618"/>
              <a:gd name="connsiteX11" fmla="*/ 818707 w 882514"/>
              <a:gd name="connsiteY11" fmla="*/ 723014 h 1573618"/>
              <a:gd name="connsiteX12" fmla="*/ 701749 w 882514"/>
              <a:gd name="connsiteY12" fmla="*/ 776176 h 1573618"/>
              <a:gd name="connsiteX13" fmla="*/ 829340 w 882514"/>
              <a:gd name="connsiteY13" fmla="*/ 956930 h 1573618"/>
              <a:gd name="connsiteX14" fmla="*/ 659219 w 882514"/>
              <a:gd name="connsiteY14" fmla="*/ 1031358 h 1573618"/>
              <a:gd name="connsiteX15" fmla="*/ 871870 w 882514"/>
              <a:gd name="connsiteY15" fmla="*/ 1095153 h 1573618"/>
              <a:gd name="connsiteX16" fmla="*/ 701749 w 882514"/>
              <a:gd name="connsiteY16" fmla="*/ 1127051 h 1573618"/>
              <a:gd name="connsiteX17" fmla="*/ 882502 w 882514"/>
              <a:gd name="connsiteY17" fmla="*/ 1254642 h 1573618"/>
              <a:gd name="connsiteX18" fmla="*/ 691116 w 882514"/>
              <a:gd name="connsiteY18" fmla="*/ 1307804 h 1573618"/>
              <a:gd name="connsiteX19" fmla="*/ 871870 w 882514"/>
              <a:gd name="connsiteY19" fmla="*/ 1414130 h 1573618"/>
              <a:gd name="connsiteX20" fmla="*/ 680484 w 882514"/>
              <a:gd name="connsiteY20" fmla="*/ 1477925 h 1573618"/>
              <a:gd name="connsiteX21" fmla="*/ 754912 w 882514"/>
              <a:gd name="connsiteY21" fmla="*/ 1573618 h 1573618"/>
              <a:gd name="connsiteX0" fmla="*/ 0 w 882514"/>
              <a:gd name="connsiteY0" fmla="*/ 255181 h 1477925"/>
              <a:gd name="connsiteX1" fmla="*/ 202019 w 882514"/>
              <a:gd name="connsiteY1" fmla="*/ 0 h 1477925"/>
              <a:gd name="connsiteX2" fmla="*/ 202019 w 882514"/>
              <a:gd name="connsiteY2" fmla="*/ 255181 h 1477925"/>
              <a:gd name="connsiteX3" fmla="*/ 329609 w 882514"/>
              <a:gd name="connsiteY3" fmla="*/ 127590 h 1477925"/>
              <a:gd name="connsiteX4" fmla="*/ 340242 w 882514"/>
              <a:gd name="connsiteY4" fmla="*/ 350874 h 1477925"/>
              <a:gd name="connsiteX5" fmla="*/ 489098 w 882514"/>
              <a:gd name="connsiteY5" fmla="*/ 159488 h 1477925"/>
              <a:gd name="connsiteX6" fmla="*/ 499730 w 882514"/>
              <a:gd name="connsiteY6" fmla="*/ 372139 h 1477925"/>
              <a:gd name="connsiteX7" fmla="*/ 648586 w 882514"/>
              <a:gd name="connsiteY7" fmla="*/ 191386 h 1477925"/>
              <a:gd name="connsiteX8" fmla="*/ 606056 w 882514"/>
              <a:gd name="connsiteY8" fmla="*/ 520995 h 1477925"/>
              <a:gd name="connsiteX9" fmla="*/ 808074 w 882514"/>
              <a:gd name="connsiteY9" fmla="*/ 489097 h 1477925"/>
              <a:gd name="connsiteX10" fmla="*/ 733646 w 882514"/>
              <a:gd name="connsiteY10" fmla="*/ 648586 h 1477925"/>
              <a:gd name="connsiteX11" fmla="*/ 818707 w 882514"/>
              <a:gd name="connsiteY11" fmla="*/ 723014 h 1477925"/>
              <a:gd name="connsiteX12" fmla="*/ 701749 w 882514"/>
              <a:gd name="connsiteY12" fmla="*/ 776176 h 1477925"/>
              <a:gd name="connsiteX13" fmla="*/ 829340 w 882514"/>
              <a:gd name="connsiteY13" fmla="*/ 956930 h 1477925"/>
              <a:gd name="connsiteX14" fmla="*/ 659219 w 882514"/>
              <a:gd name="connsiteY14" fmla="*/ 1031358 h 1477925"/>
              <a:gd name="connsiteX15" fmla="*/ 871870 w 882514"/>
              <a:gd name="connsiteY15" fmla="*/ 1095153 h 1477925"/>
              <a:gd name="connsiteX16" fmla="*/ 701749 w 882514"/>
              <a:gd name="connsiteY16" fmla="*/ 1127051 h 1477925"/>
              <a:gd name="connsiteX17" fmla="*/ 882502 w 882514"/>
              <a:gd name="connsiteY17" fmla="*/ 1254642 h 1477925"/>
              <a:gd name="connsiteX18" fmla="*/ 691116 w 882514"/>
              <a:gd name="connsiteY18" fmla="*/ 1307804 h 1477925"/>
              <a:gd name="connsiteX19" fmla="*/ 871870 w 882514"/>
              <a:gd name="connsiteY19" fmla="*/ 1414130 h 1477925"/>
              <a:gd name="connsiteX20" fmla="*/ 680484 w 882514"/>
              <a:gd name="connsiteY20" fmla="*/ 1477925 h 1477925"/>
              <a:gd name="connsiteX0" fmla="*/ 0 w 882514"/>
              <a:gd name="connsiteY0" fmla="*/ 255181 h 1414130"/>
              <a:gd name="connsiteX1" fmla="*/ 202019 w 882514"/>
              <a:gd name="connsiteY1" fmla="*/ 0 h 1414130"/>
              <a:gd name="connsiteX2" fmla="*/ 202019 w 882514"/>
              <a:gd name="connsiteY2" fmla="*/ 255181 h 1414130"/>
              <a:gd name="connsiteX3" fmla="*/ 329609 w 882514"/>
              <a:gd name="connsiteY3" fmla="*/ 127590 h 1414130"/>
              <a:gd name="connsiteX4" fmla="*/ 340242 w 882514"/>
              <a:gd name="connsiteY4" fmla="*/ 350874 h 1414130"/>
              <a:gd name="connsiteX5" fmla="*/ 489098 w 882514"/>
              <a:gd name="connsiteY5" fmla="*/ 159488 h 1414130"/>
              <a:gd name="connsiteX6" fmla="*/ 499730 w 882514"/>
              <a:gd name="connsiteY6" fmla="*/ 372139 h 1414130"/>
              <a:gd name="connsiteX7" fmla="*/ 648586 w 882514"/>
              <a:gd name="connsiteY7" fmla="*/ 191386 h 1414130"/>
              <a:gd name="connsiteX8" fmla="*/ 606056 w 882514"/>
              <a:gd name="connsiteY8" fmla="*/ 520995 h 1414130"/>
              <a:gd name="connsiteX9" fmla="*/ 808074 w 882514"/>
              <a:gd name="connsiteY9" fmla="*/ 489097 h 1414130"/>
              <a:gd name="connsiteX10" fmla="*/ 733646 w 882514"/>
              <a:gd name="connsiteY10" fmla="*/ 648586 h 1414130"/>
              <a:gd name="connsiteX11" fmla="*/ 818707 w 882514"/>
              <a:gd name="connsiteY11" fmla="*/ 723014 h 1414130"/>
              <a:gd name="connsiteX12" fmla="*/ 701749 w 882514"/>
              <a:gd name="connsiteY12" fmla="*/ 776176 h 1414130"/>
              <a:gd name="connsiteX13" fmla="*/ 829340 w 882514"/>
              <a:gd name="connsiteY13" fmla="*/ 956930 h 1414130"/>
              <a:gd name="connsiteX14" fmla="*/ 659219 w 882514"/>
              <a:gd name="connsiteY14" fmla="*/ 1031358 h 1414130"/>
              <a:gd name="connsiteX15" fmla="*/ 871870 w 882514"/>
              <a:gd name="connsiteY15" fmla="*/ 1095153 h 1414130"/>
              <a:gd name="connsiteX16" fmla="*/ 701749 w 882514"/>
              <a:gd name="connsiteY16" fmla="*/ 1127051 h 1414130"/>
              <a:gd name="connsiteX17" fmla="*/ 882502 w 882514"/>
              <a:gd name="connsiteY17" fmla="*/ 1254642 h 1414130"/>
              <a:gd name="connsiteX18" fmla="*/ 691116 w 882514"/>
              <a:gd name="connsiteY18" fmla="*/ 1307804 h 1414130"/>
              <a:gd name="connsiteX19" fmla="*/ 871870 w 882514"/>
              <a:gd name="connsiteY19" fmla="*/ 1414130 h 1414130"/>
              <a:gd name="connsiteX0" fmla="*/ 0 w 882514"/>
              <a:gd name="connsiteY0" fmla="*/ 255181 h 1307804"/>
              <a:gd name="connsiteX1" fmla="*/ 202019 w 882514"/>
              <a:gd name="connsiteY1" fmla="*/ 0 h 1307804"/>
              <a:gd name="connsiteX2" fmla="*/ 202019 w 882514"/>
              <a:gd name="connsiteY2" fmla="*/ 255181 h 1307804"/>
              <a:gd name="connsiteX3" fmla="*/ 329609 w 882514"/>
              <a:gd name="connsiteY3" fmla="*/ 127590 h 1307804"/>
              <a:gd name="connsiteX4" fmla="*/ 340242 w 882514"/>
              <a:gd name="connsiteY4" fmla="*/ 350874 h 1307804"/>
              <a:gd name="connsiteX5" fmla="*/ 489098 w 882514"/>
              <a:gd name="connsiteY5" fmla="*/ 159488 h 1307804"/>
              <a:gd name="connsiteX6" fmla="*/ 499730 w 882514"/>
              <a:gd name="connsiteY6" fmla="*/ 372139 h 1307804"/>
              <a:gd name="connsiteX7" fmla="*/ 648586 w 882514"/>
              <a:gd name="connsiteY7" fmla="*/ 191386 h 1307804"/>
              <a:gd name="connsiteX8" fmla="*/ 606056 w 882514"/>
              <a:gd name="connsiteY8" fmla="*/ 520995 h 1307804"/>
              <a:gd name="connsiteX9" fmla="*/ 808074 w 882514"/>
              <a:gd name="connsiteY9" fmla="*/ 489097 h 1307804"/>
              <a:gd name="connsiteX10" fmla="*/ 733646 w 882514"/>
              <a:gd name="connsiteY10" fmla="*/ 648586 h 1307804"/>
              <a:gd name="connsiteX11" fmla="*/ 818707 w 882514"/>
              <a:gd name="connsiteY11" fmla="*/ 723014 h 1307804"/>
              <a:gd name="connsiteX12" fmla="*/ 701749 w 882514"/>
              <a:gd name="connsiteY12" fmla="*/ 776176 h 1307804"/>
              <a:gd name="connsiteX13" fmla="*/ 829340 w 882514"/>
              <a:gd name="connsiteY13" fmla="*/ 956930 h 1307804"/>
              <a:gd name="connsiteX14" fmla="*/ 659219 w 882514"/>
              <a:gd name="connsiteY14" fmla="*/ 1031358 h 1307804"/>
              <a:gd name="connsiteX15" fmla="*/ 871870 w 882514"/>
              <a:gd name="connsiteY15" fmla="*/ 1095153 h 1307804"/>
              <a:gd name="connsiteX16" fmla="*/ 701749 w 882514"/>
              <a:gd name="connsiteY16" fmla="*/ 1127051 h 1307804"/>
              <a:gd name="connsiteX17" fmla="*/ 882502 w 882514"/>
              <a:gd name="connsiteY17" fmla="*/ 1254642 h 1307804"/>
              <a:gd name="connsiteX18" fmla="*/ 691116 w 882514"/>
              <a:gd name="connsiteY18" fmla="*/ 1307804 h 1307804"/>
              <a:gd name="connsiteX0" fmla="*/ 0 w 882514"/>
              <a:gd name="connsiteY0" fmla="*/ 255181 h 1254642"/>
              <a:gd name="connsiteX1" fmla="*/ 202019 w 882514"/>
              <a:gd name="connsiteY1" fmla="*/ 0 h 1254642"/>
              <a:gd name="connsiteX2" fmla="*/ 202019 w 882514"/>
              <a:gd name="connsiteY2" fmla="*/ 255181 h 1254642"/>
              <a:gd name="connsiteX3" fmla="*/ 329609 w 882514"/>
              <a:gd name="connsiteY3" fmla="*/ 127590 h 1254642"/>
              <a:gd name="connsiteX4" fmla="*/ 340242 w 882514"/>
              <a:gd name="connsiteY4" fmla="*/ 350874 h 1254642"/>
              <a:gd name="connsiteX5" fmla="*/ 489098 w 882514"/>
              <a:gd name="connsiteY5" fmla="*/ 159488 h 1254642"/>
              <a:gd name="connsiteX6" fmla="*/ 499730 w 882514"/>
              <a:gd name="connsiteY6" fmla="*/ 372139 h 1254642"/>
              <a:gd name="connsiteX7" fmla="*/ 648586 w 882514"/>
              <a:gd name="connsiteY7" fmla="*/ 191386 h 1254642"/>
              <a:gd name="connsiteX8" fmla="*/ 606056 w 882514"/>
              <a:gd name="connsiteY8" fmla="*/ 520995 h 1254642"/>
              <a:gd name="connsiteX9" fmla="*/ 808074 w 882514"/>
              <a:gd name="connsiteY9" fmla="*/ 489097 h 1254642"/>
              <a:gd name="connsiteX10" fmla="*/ 733646 w 882514"/>
              <a:gd name="connsiteY10" fmla="*/ 648586 h 1254642"/>
              <a:gd name="connsiteX11" fmla="*/ 818707 w 882514"/>
              <a:gd name="connsiteY11" fmla="*/ 723014 h 1254642"/>
              <a:gd name="connsiteX12" fmla="*/ 701749 w 882514"/>
              <a:gd name="connsiteY12" fmla="*/ 776176 h 1254642"/>
              <a:gd name="connsiteX13" fmla="*/ 829340 w 882514"/>
              <a:gd name="connsiteY13" fmla="*/ 956930 h 1254642"/>
              <a:gd name="connsiteX14" fmla="*/ 659219 w 882514"/>
              <a:gd name="connsiteY14" fmla="*/ 1031358 h 1254642"/>
              <a:gd name="connsiteX15" fmla="*/ 871870 w 882514"/>
              <a:gd name="connsiteY15" fmla="*/ 1095153 h 1254642"/>
              <a:gd name="connsiteX16" fmla="*/ 701749 w 882514"/>
              <a:gd name="connsiteY16" fmla="*/ 1127051 h 1254642"/>
              <a:gd name="connsiteX17" fmla="*/ 882502 w 882514"/>
              <a:gd name="connsiteY17" fmla="*/ 1254642 h 1254642"/>
              <a:gd name="connsiteX0" fmla="*/ 0 w 872075"/>
              <a:gd name="connsiteY0" fmla="*/ 255181 h 1127051"/>
              <a:gd name="connsiteX1" fmla="*/ 202019 w 872075"/>
              <a:gd name="connsiteY1" fmla="*/ 0 h 1127051"/>
              <a:gd name="connsiteX2" fmla="*/ 202019 w 872075"/>
              <a:gd name="connsiteY2" fmla="*/ 255181 h 1127051"/>
              <a:gd name="connsiteX3" fmla="*/ 329609 w 872075"/>
              <a:gd name="connsiteY3" fmla="*/ 127590 h 1127051"/>
              <a:gd name="connsiteX4" fmla="*/ 340242 w 872075"/>
              <a:gd name="connsiteY4" fmla="*/ 350874 h 1127051"/>
              <a:gd name="connsiteX5" fmla="*/ 489098 w 872075"/>
              <a:gd name="connsiteY5" fmla="*/ 159488 h 1127051"/>
              <a:gd name="connsiteX6" fmla="*/ 499730 w 872075"/>
              <a:gd name="connsiteY6" fmla="*/ 372139 h 1127051"/>
              <a:gd name="connsiteX7" fmla="*/ 648586 w 872075"/>
              <a:gd name="connsiteY7" fmla="*/ 191386 h 1127051"/>
              <a:gd name="connsiteX8" fmla="*/ 606056 w 872075"/>
              <a:gd name="connsiteY8" fmla="*/ 520995 h 1127051"/>
              <a:gd name="connsiteX9" fmla="*/ 808074 w 872075"/>
              <a:gd name="connsiteY9" fmla="*/ 489097 h 1127051"/>
              <a:gd name="connsiteX10" fmla="*/ 733646 w 872075"/>
              <a:gd name="connsiteY10" fmla="*/ 648586 h 1127051"/>
              <a:gd name="connsiteX11" fmla="*/ 818707 w 872075"/>
              <a:gd name="connsiteY11" fmla="*/ 723014 h 1127051"/>
              <a:gd name="connsiteX12" fmla="*/ 701749 w 872075"/>
              <a:gd name="connsiteY12" fmla="*/ 776176 h 1127051"/>
              <a:gd name="connsiteX13" fmla="*/ 829340 w 872075"/>
              <a:gd name="connsiteY13" fmla="*/ 956930 h 1127051"/>
              <a:gd name="connsiteX14" fmla="*/ 659219 w 872075"/>
              <a:gd name="connsiteY14" fmla="*/ 1031358 h 1127051"/>
              <a:gd name="connsiteX15" fmla="*/ 871870 w 872075"/>
              <a:gd name="connsiteY15" fmla="*/ 1095153 h 1127051"/>
              <a:gd name="connsiteX16" fmla="*/ 701749 w 872075"/>
              <a:gd name="connsiteY16" fmla="*/ 1127051 h 112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2075" h="1127051">
                <a:moveTo>
                  <a:pt x="0" y="255181"/>
                </a:moveTo>
                <a:cubicBezTo>
                  <a:pt x="33670" y="258725"/>
                  <a:pt x="168349" y="0"/>
                  <a:pt x="202019" y="0"/>
                </a:cubicBezTo>
                <a:cubicBezTo>
                  <a:pt x="235689" y="0"/>
                  <a:pt x="180754" y="233916"/>
                  <a:pt x="202019" y="255181"/>
                </a:cubicBezTo>
                <a:cubicBezTo>
                  <a:pt x="223284" y="276446"/>
                  <a:pt x="306572" y="111641"/>
                  <a:pt x="329609" y="127590"/>
                </a:cubicBezTo>
                <a:cubicBezTo>
                  <a:pt x="352646" y="143539"/>
                  <a:pt x="313661" y="345558"/>
                  <a:pt x="340242" y="350874"/>
                </a:cubicBezTo>
                <a:cubicBezTo>
                  <a:pt x="366824" y="356190"/>
                  <a:pt x="462517" y="155944"/>
                  <a:pt x="489098" y="159488"/>
                </a:cubicBezTo>
                <a:cubicBezTo>
                  <a:pt x="515679" y="163032"/>
                  <a:pt x="473149" y="366823"/>
                  <a:pt x="499730" y="372139"/>
                </a:cubicBezTo>
                <a:cubicBezTo>
                  <a:pt x="526311" y="377455"/>
                  <a:pt x="630865" y="166577"/>
                  <a:pt x="648586" y="191386"/>
                </a:cubicBezTo>
                <a:cubicBezTo>
                  <a:pt x="666307" y="216195"/>
                  <a:pt x="579475" y="471377"/>
                  <a:pt x="606056" y="520995"/>
                </a:cubicBezTo>
                <a:cubicBezTo>
                  <a:pt x="632637" y="570613"/>
                  <a:pt x="786809" y="467832"/>
                  <a:pt x="808074" y="489097"/>
                </a:cubicBezTo>
                <a:cubicBezTo>
                  <a:pt x="829339" y="510362"/>
                  <a:pt x="731874" y="609600"/>
                  <a:pt x="733646" y="648586"/>
                </a:cubicBezTo>
                <a:cubicBezTo>
                  <a:pt x="735418" y="687572"/>
                  <a:pt x="824023" y="701749"/>
                  <a:pt x="818707" y="723014"/>
                </a:cubicBezTo>
                <a:cubicBezTo>
                  <a:pt x="813391" y="744279"/>
                  <a:pt x="699977" y="737190"/>
                  <a:pt x="701749" y="776176"/>
                </a:cubicBezTo>
                <a:cubicBezTo>
                  <a:pt x="703521" y="815162"/>
                  <a:pt x="836428" y="914400"/>
                  <a:pt x="829340" y="956930"/>
                </a:cubicBezTo>
                <a:cubicBezTo>
                  <a:pt x="822252" y="999460"/>
                  <a:pt x="652131" y="1008321"/>
                  <a:pt x="659219" y="1031358"/>
                </a:cubicBezTo>
                <a:cubicBezTo>
                  <a:pt x="666307" y="1054395"/>
                  <a:pt x="864782" y="1079204"/>
                  <a:pt x="871870" y="1095153"/>
                </a:cubicBezTo>
                <a:cubicBezTo>
                  <a:pt x="878958" y="1111102"/>
                  <a:pt x="699977" y="1100470"/>
                  <a:pt x="701749" y="112705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2" name="直線矢印コネクタ 41"/>
          <p:cNvCxnSpPr/>
          <p:nvPr/>
        </p:nvCxnSpPr>
        <p:spPr>
          <a:xfrm>
            <a:off x="5819534" y="3458719"/>
            <a:ext cx="256586" cy="386736"/>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p:nvPr/>
        </p:nvCxnSpPr>
        <p:spPr>
          <a:xfrm>
            <a:off x="7176864" y="3948017"/>
            <a:ext cx="520475" cy="146088"/>
          </a:xfrm>
          <a:prstGeom prst="straightConnector1">
            <a:avLst/>
          </a:prstGeom>
          <a:ln w="28575">
            <a:solidFill>
              <a:srgbClr val="002060"/>
            </a:solidFill>
            <a:tailEnd type="triangle"/>
          </a:ln>
        </p:spPr>
        <p:style>
          <a:lnRef idx="2">
            <a:schemeClr val="accent1"/>
          </a:lnRef>
          <a:fillRef idx="0">
            <a:schemeClr val="accent1"/>
          </a:fillRef>
          <a:effectRef idx="1">
            <a:schemeClr val="accent1"/>
          </a:effectRef>
          <a:fontRef idx="minor">
            <a:schemeClr val="tx1"/>
          </a:fontRef>
        </p:style>
      </p:cxnSp>
      <p:pic>
        <p:nvPicPr>
          <p:cNvPr id="47" name="図 46"/>
          <p:cNvPicPr>
            <a:picLocks noChangeAspect="1"/>
          </p:cNvPicPr>
          <p:nvPr/>
        </p:nvPicPr>
        <p:blipFill>
          <a:blip r:embed="rId5"/>
          <a:stretch>
            <a:fillRect/>
          </a:stretch>
        </p:blipFill>
        <p:spPr>
          <a:xfrm>
            <a:off x="2596473" y="3234235"/>
            <a:ext cx="2075362" cy="3207378"/>
          </a:xfrm>
          <a:prstGeom prst="rect">
            <a:avLst/>
          </a:prstGeom>
        </p:spPr>
      </p:pic>
      <p:cxnSp>
        <p:nvCxnSpPr>
          <p:cNvPr id="32" name="直線矢印コネクタ 31"/>
          <p:cNvCxnSpPr/>
          <p:nvPr/>
        </p:nvCxnSpPr>
        <p:spPr>
          <a:xfrm flipV="1">
            <a:off x="2316654" y="4839418"/>
            <a:ext cx="719711" cy="1"/>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p:nvPr/>
        </p:nvCxnSpPr>
        <p:spPr>
          <a:xfrm flipH="1">
            <a:off x="3445378" y="4152220"/>
            <a:ext cx="31897" cy="1998675"/>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54" name="図 53"/>
          <p:cNvPicPr>
            <a:picLocks noChangeAspect="1"/>
          </p:cNvPicPr>
          <p:nvPr/>
        </p:nvPicPr>
        <p:blipFill>
          <a:blip r:embed="rId6"/>
          <a:stretch>
            <a:fillRect/>
          </a:stretch>
        </p:blipFill>
        <p:spPr>
          <a:xfrm>
            <a:off x="6990784" y="3852227"/>
            <a:ext cx="2025625" cy="1732442"/>
          </a:xfrm>
          <a:prstGeom prst="rect">
            <a:avLst/>
          </a:prstGeom>
        </p:spPr>
      </p:pic>
      <p:cxnSp>
        <p:nvCxnSpPr>
          <p:cNvPr id="56" name="直線矢印コネクタ 55"/>
          <p:cNvCxnSpPr/>
          <p:nvPr/>
        </p:nvCxnSpPr>
        <p:spPr>
          <a:xfrm flipV="1">
            <a:off x="6717390" y="5017641"/>
            <a:ext cx="719711" cy="1"/>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p:nvPr/>
        </p:nvCxnSpPr>
        <p:spPr>
          <a:xfrm flipH="1">
            <a:off x="7831993" y="4718448"/>
            <a:ext cx="13825" cy="866221"/>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9" name="テキスト ボックス 58"/>
          <p:cNvSpPr txBox="1"/>
          <p:nvPr/>
        </p:nvSpPr>
        <p:spPr>
          <a:xfrm>
            <a:off x="1219950" y="347471"/>
            <a:ext cx="731290" cy="584775"/>
          </a:xfrm>
          <a:prstGeom prst="rect">
            <a:avLst/>
          </a:prstGeom>
          <a:noFill/>
        </p:spPr>
        <p:txBody>
          <a:bodyPr wrap="none" rtlCol="0">
            <a:spAutoFit/>
          </a:bodyPr>
          <a:lstStyle/>
          <a:p>
            <a:r>
              <a:rPr kumimoji="1" lang="en-US" altLang="ja-JP" sz="3200" dirty="0" smtClean="0"/>
              <a:t>WT</a:t>
            </a:r>
            <a:endParaRPr kumimoji="1" lang="ja-JP" altLang="en-US" sz="3200" dirty="0"/>
          </a:p>
        </p:txBody>
      </p:sp>
      <p:sp>
        <p:nvSpPr>
          <p:cNvPr id="60" name="テキスト ボックス 59"/>
          <p:cNvSpPr txBox="1"/>
          <p:nvPr/>
        </p:nvSpPr>
        <p:spPr>
          <a:xfrm>
            <a:off x="5735151" y="357207"/>
            <a:ext cx="577402" cy="584775"/>
          </a:xfrm>
          <a:prstGeom prst="rect">
            <a:avLst/>
          </a:prstGeom>
          <a:noFill/>
        </p:spPr>
        <p:txBody>
          <a:bodyPr wrap="none" rtlCol="0">
            <a:spAutoFit/>
          </a:bodyPr>
          <a:lstStyle/>
          <a:p>
            <a:r>
              <a:rPr kumimoji="1" lang="en-US" altLang="ja-JP" sz="3200" dirty="0" smtClean="0"/>
              <a:t>ds</a:t>
            </a:r>
            <a:endParaRPr kumimoji="1" lang="ja-JP" altLang="en-US" sz="3200" dirty="0"/>
          </a:p>
        </p:txBody>
      </p:sp>
    </p:spTree>
    <p:extLst>
      <p:ext uri="{BB962C8B-B14F-4D97-AF65-F5344CB8AC3E}">
        <p14:creationId xmlns:p14="http://schemas.microsoft.com/office/powerpoint/2010/main" val="669519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5138"/>
            <a:ext cx="8229600" cy="1143000"/>
          </a:xfrm>
        </p:spPr>
        <p:txBody>
          <a:bodyPr>
            <a:normAutofit/>
          </a:bodyPr>
          <a:lstStyle/>
          <a:p>
            <a:r>
              <a:rPr kumimoji="1" lang="en-US" altLang="ja-JP" sz="3200" dirty="0" smtClean="0">
                <a:latin typeface="Helvetica" panose="020B0604020202020204" pitchFamily="34" charset="0"/>
                <a:cs typeface="Helvetica" panose="020B0604020202020204" pitchFamily="34" charset="0"/>
              </a:rPr>
              <a:t>Directionality of cell division is lost by the </a:t>
            </a:r>
            <a:r>
              <a:rPr lang="en-US" altLang="ja-JP" sz="3200" dirty="0" smtClean="0">
                <a:latin typeface="Helvetica" panose="020B0604020202020204" pitchFamily="34" charset="0"/>
                <a:cs typeface="Helvetica" panose="020B0604020202020204" pitchFamily="34" charset="0"/>
              </a:rPr>
              <a:t>knockdown of </a:t>
            </a:r>
            <a:r>
              <a:rPr lang="en-US" altLang="ja-JP" sz="3200" dirty="0" err="1" smtClean="0">
                <a:latin typeface="Helvetica" panose="020B0604020202020204" pitchFamily="34" charset="0"/>
                <a:cs typeface="Helvetica" panose="020B0604020202020204" pitchFamily="34" charset="0"/>
              </a:rPr>
              <a:t>Da</a:t>
            </a:r>
            <a:r>
              <a:rPr kumimoji="1" lang="en-US" altLang="ja-JP" sz="3200" dirty="0" err="1" smtClean="0">
                <a:latin typeface="Helvetica" panose="020B0604020202020204" pitchFamily="34" charset="0"/>
                <a:cs typeface="Helvetica" panose="020B0604020202020204" pitchFamily="34" charset="0"/>
              </a:rPr>
              <a:t>chsus</a:t>
            </a:r>
            <a:r>
              <a:rPr kumimoji="1" lang="en-US" altLang="ja-JP" sz="3200" dirty="0" smtClean="0">
                <a:latin typeface="Helvetica" panose="020B0604020202020204" pitchFamily="34" charset="0"/>
                <a:cs typeface="Helvetica" panose="020B0604020202020204" pitchFamily="34" charset="0"/>
              </a:rPr>
              <a:t> gene</a:t>
            </a:r>
            <a:endParaRPr kumimoji="1" lang="ja-JP" altLang="en-US" sz="3200" dirty="0">
              <a:latin typeface="Helvetica" panose="020B0604020202020204" pitchFamily="34" charset="0"/>
              <a:cs typeface="Helvetica" panose="020B0604020202020204" pitchFamily="34" charset="0"/>
            </a:endParaRPr>
          </a:p>
        </p:txBody>
      </p:sp>
      <p:pic>
        <p:nvPicPr>
          <p:cNvPr id="24" name="図 23"/>
          <p:cNvPicPr>
            <a:picLocks noChangeAspect="1"/>
          </p:cNvPicPr>
          <p:nvPr/>
        </p:nvPicPr>
        <p:blipFill>
          <a:blip r:embed="rId3"/>
          <a:stretch>
            <a:fillRect/>
          </a:stretch>
        </p:blipFill>
        <p:spPr>
          <a:xfrm>
            <a:off x="4754567" y="2006913"/>
            <a:ext cx="3601131" cy="1863338"/>
          </a:xfrm>
          <a:prstGeom prst="rect">
            <a:avLst/>
          </a:prstGeom>
        </p:spPr>
      </p:pic>
      <p:pic>
        <p:nvPicPr>
          <p:cNvPr id="25" name="図 24"/>
          <p:cNvPicPr>
            <a:picLocks noChangeAspect="1"/>
          </p:cNvPicPr>
          <p:nvPr/>
        </p:nvPicPr>
        <p:blipFill>
          <a:blip r:embed="rId4"/>
          <a:stretch>
            <a:fillRect/>
          </a:stretch>
        </p:blipFill>
        <p:spPr>
          <a:xfrm>
            <a:off x="4754567" y="4134045"/>
            <a:ext cx="3597402" cy="1830820"/>
          </a:xfrm>
          <a:prstGeom prst="rect">
            <a:avLst/>
          </a:prstGeom>
        </p:spPr>
      </p:pic>
      <p:sp>
        <p:nvSpPr>
          <p:cNvPr id="5" name="テキスト ボックス 4"/>
          <p:cNvSpPr txBox="1"/>
          <p:nvPr/>
        </p:nvSpPr>
        <p:spPr>
          <a:xfrm>
            <a:off x="5188688" y="6067278"/>
            <a:ext cx="2983509" cy="369332"/>
          </a:xfrm>
          <a:prstGeom prst="rect">
            <a:avLst/>
          </a:prstGeom>
          <a:noFill/>
        </p:spPr>
        <p:txBody>
          <a:bodyPr wrap="none" rtlCol="0">
            <a:spAutoFit/>
          </a:bodyPr>
          <a:lstStyle/>
          <a:p>
            <a:r>
              <a:rPr kumimoji="1" lang="en-US" altLang="ja-JP" dirty="0" smtClean="0"/>
              <a:t>Directionality is lost in ds KD</a:t>
            </a:r>
            <a:endParaRPr kumimoji="1" lang="ja-JP" altLang="en-US" dirty="0"/>
          </a:p>
        </p:txBody>
      </p:sp>
      <p:pic>
        <p:nvPicPr>
          <p:cNvPr id="6" name="図 5"/>
          <p:cNvPicPr>
            <a:picLocks noChangeAspect="1"/>
          </p:cNvPicPr>
          <p:nvPr/>
        </p:nvPicPr>
        <p:blipFill>
          <a:blip r:embed="rId5"/>
          <a:stretch>
            <a:fillRect/>
          </a:stretch>
        </p:blipFill>
        <p:spPr>
          <a:xfrm>
            <a:off x="710744" y="1801763"/>
            <a:ext cx="3563546" cy="4163102"/>
          </a:xfrm>
          <a:prstGeom prst="rect">
            <a:avLst/>
          </a:prstGeom>
        </p:spPr>
      </p:pic>
      <p:sp>
        <p:nvSpPr>
          <p:cNvPr id="7" name="テキスト ボックス 6"/>
          <p:cNvSpPr txBox="1"/>
          <p:nvPr/>
        </p:nvSpPr>
        <p:spPr>
          <a:xfrm>
            <a:off x="611108" y="5964865"/>
            <a:ext cx="3663182" cy="369332"/>
          </a:xfrm>
          <a:prstGeom prst="rect">
            <a:avLst/>
          </a:prstGeom>
          <a:noFill/>
        </p:spPr>
        <p:txBody>
          <a:bodyPr wrap="none" rtlCol="0">
            <a:spAutoFit/>
          </a:bodyPr>
          <a:lstStyle/>
          <a:p>
            <a:r>
              <a:rPr kumimoji="1" lang="en-US" altLang="ja-JP" dirty="0" smtClean="0"/>
              <a:t>angle of the cell division is observed</a:t>
            </a:r>
            <a:endParaRPr kumimoji="1" lang="ja-JP" altLang="en-US" dirty="0"/>
          </a:p>
        </p:txBody>
      </p:sp>
      <p:grpSp>
        <p:nvGrpSpPr>
          <p:cNvPr id="11" name="グループ化 10"/>
          <p:cNvGrpSpPr/>
          <p:nvPr/>
        </p:nvGrpSpPr>
        <p:grpSpPr>
          <a:xfrm>
            <a:off x="710744" y="2765966"/>
            <a:ext cx="3404056" cy="2794862"/>
            <a:chOff x="710744" y="2765966"/>
            <a:chExt cx="3404056" cy="2794862"/>
          </a:xfrm>
        </p:grpSpPr>
        <p:sp>
          <p:nvSpPr>
            <p:cNvPr id="8" name="正方形/長方形 7"/>
            <p:cNvSpPr/>
            <p:nvPr/>
          </p:nvSpPr>
          <p:spPr>
            <a:xfrm>
              <a:off x="710744" y="2765966"/>
              <a:ext cx="3404056" cy="2794862"/>
            </a:xfrm>
            <a:prstGeom prst="rect">
              <a:avLst/>
            </a:prstGeom>
            <a:solidFill>
              <a:srgbClr val="FFFFFF"/>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grpSp>
          <p:nvGrpSpPr>
            <p:cNvPr id="3" name="グループ化 2"/>
            <p:cNvGrpSpPr/>
            <p:nvPr/>
          </p:nvGrpSpPr>
          <p:grpSpPr>
            <a:xfrm>
              <a:off x="2122901" y="3261988"/>
              <a:ext cx="1759067" cy="1744114"/>
              <a:chOff x="3431446" y="2147150"/>
              <a:chExt cx="2493408" cy="2472213"/>
            </a:xfrm>
          </p:grpSpPr>
          <p:cxnSp>
            <p:nvCxnSpPr>
              <p:cNvPr id="16" name="直線矢印コネクタ 15"/>
              <p:cNvCxnSpPr/>
              <p:nvPr/>
            </p:nvCxnSpPr>
            <p:spPr>
              <a:xfrm flipV="1">
                <a:off x="3648316" y="2498890"/>
                <a:ext cx="0" cy="197817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p:nvPr/>
            </p:nvCxnSpPr>
            <p:spPr>
              <a:xfrm>
                <a:off x="3648316" y="4477062"/>
                <a:ext cx="1998921"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flipV="1">
                <a:off x="3690847" y="3469536"/>
                <a:ext cx="1638747" cy="96750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p:nvPr/>
            </p:nvCxnSpPr>
            <p:spPr>
              <a:xfrm flipV="1">
                <a:off x="3658949" y="2751478"/>
                <a:ext cx="943537" cy="172809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3431446" y="2147150"/>
                <a:ext cx="415498" cy="369332"/>
              </a:xfrm>
              <a:prstGeom prst="rect">
                <a:avLst/>
              </a:prstGeom>
              <a:noFill/>
            </p:spPr>
            <p:txBody>
              <a:bodyPr wrap="none" rtlCol="0">
                <a:spAutoFit/>
              </a:bodyPr>
              <a:lstStyle/>
              <a:p>
                <a:r>
                  <a:rPr kumimoji="1" lang="en-US" altLang="ja-JP" dirty="0" smtClean="0"/>
                  <a:t>90</a:t>
                </a:r>
                <a:endParaRPr kumimoji="1" lang="ja-JP" altLang="en-US" dirty="0"/>
              </a:p>
            </p:txBody>
          </p:sp>
          <p:sp>
            <p:nvSpPr>
              <p:cNvPr id="49" name="テキスト ボックス 48"/>
              <p:cNvSpPr txBox="1"/>
              <p:nvPr/>
            </p:nvSpPr>
            <p:spPr>
              <a:xfrm>
                <a:off x="4527719" y="2428246"/>
                <a:ext cx="415498" cy="369332"/>
              </a:xfrm>
              <a:prstGeom prst="rect">
                <a:avLst/>
              </a:prstGeom>
              <a:noFill/>
            </p:spPr>
            <p:txBody>
              <a:bodyPr wrap="none" rtlCol="0">
                <a:spAutoFit/>
              </a:bodyPr>
              <a:lstStyle/>
              <a:p>
                <a:r>
                  <a:rPr kumimoji="1" lang="en-US" altLang="ja-JP" dirty="0" smtClean="0"/>
                  <a:t>60</a:t>
                </a:r>
                <a:endParaRPr kumimoji="1" lang="ja-JP" altLang="en-US" dirty="0"/>
              </a:p>
            </p:txBody>
          </p:sp>
          <p:sp>
            <p:nvSpPr>
              <p:cNvPr id="50" name="テキスト ボックス 49"/>
              <p:cNvSpPr txBox="1"/>
              <p:nvPr/>
            </p:nvSpPr>
            <p:spPr>
              <a:xfrm>
                <a:off x="5315071" y="3171521"/>
                <a:ext cx="415498" cy="369332"/>
              </a:xfrm>
              <a:prstGeom prst="rect">
                <a:avLst/>
              </a:prstGeom>
              <a:noFill/>
            </p:spPr>
            <p:txBody>
              <a:bodyPr wrap="none" rtlCol="0">
                <a:spAutoFit/>
              </a:bodyPr>
              <a:lstStyle/>
              <a:p>
                <a:r>
                  <a:rPr lang="en-US" altLang="ja-JP" dirty="0" smtClean="0"/>
                  <a:t>30</a:t>
                </a:r>
                <a:endParaRPr kumimoji="1" lang="ja-JP" altLang="en-US" dirty="0"/>
              </a:p>
            </p:txBody>
          </p:sp>
          <p:sp>
            <p:nvSpPr>
              <p:cNvPr id="51" name="テキスト ボックス 50"/>
              <p:cNvSpPr txBox="1"/>
              <p:nvPr/>
            </p:nvSpPr>
            <p:spPr>
              <a:xfrm>
                <a:off x="5624772" y="4250031"/>
                <a:ext cx="300082" cy="369332"/>
              </a:xfrm>
              <a:prstGeom prst="rect">
                <a:avLst/>
              </a:prstGeom>
              <a:noFill/>
            </p:spPr>
            <p:txBody>
              <a:bodyPr wrap="none" rtlCol="0">
                <a:spAutoFit/>
              </a:bodyPr>
              <a:lstStyle/>
              <a:p>
                <a:r>
                  <a:rPr kumimoji="1" lang="en-US" altLang="ja-JP" dirty="0" smtClean="0"/>
                  <a:t>0</a:t>
                </a:r>
                <a:endParaRPr kumimoji="1" lang="ja-JP" altLang="en-US" dirty="0"/>
              </a:p>
            </p:txBody>
          </p:sp>
        </p:grpSp>
        <p:pic>
          <p:nvPicPr>
            <p:cNvPr id="28" name="図 27"/>
            <p:cNvPicPr>
              <a:picLocks noChangeAspect="1"/>
            </p:cNvPicPr>
            <p:nvPr/>
          </p:nvPicPr>
          <p:blipFill>
            <a:blip r:embed="rId6"/>
            <a:stretch>
              <a:fillRect/>
            </a:stretch>
          </p:blipFill>
          <p:spPr>
            <a:xfrm>
              <a:off x="831014" y="3272431"/>
              <a:ext cx="1109796" cy="1715139"/>
            </a:xfrm>
            <a:prstGeom prst="rect">
              <a:avLst/>
            </a:prstGeom>
          </p:spPr>
        </p:pic>
      </p:grpSp>
      <p:pic>
        <p:nvPicPr>
          <p:cNvPr id="29" name="図 28"/>
          <p:cNvPicPr>
            <a:picLocks noChangeAspect="1"/>
          </p:cNvPicPr>
          <p:nvPr/>
        </p:nvPicPr>
        <p:blipFill>
          <a:blip r:embed="rId7"/>
          <a:stretch>
            <a:fillRect/>
          </a:stretch>
        </p:blipFill>
        <p:spPr>
          <a:xfrm>
            <a:off x="5911321" y="3063056"/>
            <a:ext cx="1538242" cy="1315601"/>
          </a:xfrm>
          <a:prstGeom prst="rect">
            <a:avLst/>
          </a:prstGeom>
        </p:spPr>
      </p:pic>
    </p:spTree>
    <p:extLst>
      <p:ext uri="{BB962C8B-B14F-4D97-AF65-F5344CB8AC3E}">
        <p14:creationId xmlns:p14="http://schemas.microsoft.com/office/powerpoint/2010/main" val="1298785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786" y="283462"/>
            <a:ext cx="8229600" cy="1143000"/>
          </a:xfrm>
        </p:spPr>
        <p:txBody>
          <a:bodyPr>
            <a:noAutofit/>
          </a:bodyPr>
          <a:lstStyle/>
          <a:p>
            <a:r>
              <a:rPr lang="en-US" altLang="ja-JP" sz="3200" dirty="0" smtClean="0">
                <a:latin typeface="Helvetica" panose="020B0604020202020204" pitchFamily="34" charset="0"/>
                <a:cs typeface="Helvetica" panose="020B0604020202020204" pitchFamily="34" charset="0"/>
              </a:rPr>
              <a:t>Knockdown of ds does not change the secondary</a:t>
            </a:r>
            <a:r>
              <a:rPr kumimoji="1" lang="en-US" altLang="ja-JP" sz="3200" dirty="0" smtClean="0">
                <a:latin typeface="Helvetica" panose="020B0604020202020204" pitchFamily="34" charset="0"/>
                <a:cs typeface="Helvetica" panose="020B0604020202020204" pitchFamily="34" charset="0"/>
              </a:rPr>
              <a:t> furrows </a:t>
            </a:r>
            <a:endParaRPr kumimoji="1" lang="ja-JP" altLang="en-US" sz="3200" dirty="0">
              <a:latin typeface="Helvetica" panose="020B0604020202020204" pitchFamily="34" charset="0"/>
              <a:cs typeface="Helvetica" panose="020B0604020202020204" pitchFamily="34" charset="0"/>
            </a:endParaRPr>
          </a:p>
        </p:txBody>
      </p:sp>
      <p:pic>
        <p:nvPicPr>
          <p:cNvPr id="7" name="図 6"/>
          <p:cNvPicPr>
            <a:picLocks noChangeAspect="1"/>
          </p:cNvPicPr>
          <p:nvPr/>
        </p:nvPicPr>
        <p:blipFill>
          <a:blip r:embed="rId2"/>
          <a:stretch>
            <a:fillRect/>
          </a:stretch>
        </p:blipFill>
        <p:spPr>
          <a:xfrm>
            <a:off x="5225352" y="2306472"/>
            <a:ext cx="2900448" cy="3909300"/>
          </a:xfrm>
          <a:prstGeom prst="rect">
            <a:avLst/>
          </a:prstGeom>
        </p:spPr>
      </p:pic>
      <p:pic>
        <p:nvPicPr>
          <p:cNvPr id="8" name="図 7"/>
          <p:cNvPicPr>
            <a:picLocks noChangeAspect="1"/>
          </p:cNvPicPr>
          <p:nvPr/>
        </p:nvPicPr>
        <p:blipFill>
          <a:blip r:embed="rId3"/>
          <a:stretch>
            <a:fillRect/>
          </a:stretch>
        </p:blipFill>
        <p:spPr>
          <a:xfrm>
            <a:off x="1167311" y="2034297"/>
            <a:ext cx="3343275" cy="4181475"/>
          </a:xfrm>
          <a:prstGeom prst="rect">
            <a:avLst/>
          </a:prstGeom>
        </p:spPr>
      </p:pic>
      <p:sp>
        <p:nvSpPr>
          <p:cNvPr id="9" name="上下矢印 8"/>
          <p:cNvSpPr/>
          <p:nvPr/>
        </p:nvSpPr>
        <p:spPr>
          <a:xfrm rot="18549085">
            <a:off x="1842603" y="4002736"/>
            <a:ext cx="368489" cy="530190"/>
          </a:xfrm>
          <a:prstGeom prst="upDown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上下矢印 9"/>
          <p:cNvSpPr/>
          <p:nvPr/>
        </p:nvSpPr>
        <p:spPr>
          <a:xfrm rot="18549085">
            <a:off x="6169428" y="3294417"/>
            <a:ext cx="368489" cy="530190"/>
          </a:xfrm>
          <a:prstGeom prst="upDown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上下矢印 10"/>
          <p:cNvSpPr/>
          <p:nvPr/>
        </p:nvSpPr>
        <p:spPr>
          <a:xfrm rot="18549085">
            <a:off x="3249362" y="4726684"/>
            <a:ext cx="368489" cy="515968"/>
          </a:xfrm>
          <a:prstGeom prst="upDown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上下矢印 11"/>
          <p:cNvSpPr/>
          <p:nvPr/>
        </p:nvSpPr>
        <p:spPr>
          <a:xfrm rot="18188430">
            <a:off x="7119440" y="4881749"/>
            <a:ext cx="368489" cy="558735"/>
          </a:xfrm>
          <a:prstGeom prst="upDown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29137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750078"/>
          </a:xfrm>
        </p:spPr>
        <p:txBody>
          <a:bodyPr>
            <a:noAutofit/>
          </a:bodyPr>
          <a:lstStyle/>
          <a:p>
            <a:r>
              <a:rPr kumimoji="1" lang="en-US" altLang="ja-JP" sz="3200" dirty="0" smtClean="0">
                <a:latin typeface="Helvetica" panose="020B0604020202020204" pitchFamily="34" charset="0"/>
                <a:cs typeface="Helvetica" panose="020B0604020202020204" pitchFamily="34" charset="0"/>
              </a:rPr>
              <a:t>Before the furrows emerge, actin accumulate at the apical membrane </a:t>
            </a:r>
            <a:endParaRPr kumimoji="1" lang="ja-JP" altLang="en-US" sz="3200" dirty="0">
              <a:latin typeface="Helvetica" panose="020B0604020202020204" pitchFamily="34" charset="0"/>
              <a:cs typeface="Helvetica" panose="020B0604020202020204" pitchFamily="34" charset="0"/>
            </a:endParaRPr>
          </a:p>
        </p:txBody>
      </p:sp>
      <p:pic>
        <p:nvPicPr>
          <p:cNvPr id="3" name="図 2"/>
          <p:cNvPicPr>
            <a:picLocks noChangeAspect="1"/>
          </p:cNvPicPr>
          <p:nvPr/>
        </p:nvPicPr>
        <p:blipFill>
          <a:blip r:embed="rId3"/>
          <a:stretch>
            <a:fillRect/>
          </a:stretch>
        </p:blipFill>
        <p:spPr>
          <a:xfrm>
            <a:off x="1265412" y="1336880"/>
            <a:ext cx="3619500" cy="2238375"/>
          </a:xfrm>
          <a:prstGeom prst="rect">
            <a:avLst/>
          </a:prstGeom>
        </p:spPr>
      </p:pic>
      <p:pic>
        <p:nvPicPr>
          <p:cNvPr id="4" name="図 3"/>
          <p:cNvPicPr>
            <a:picLocks noChangeAspect="1"/>
          </p:cNvPicPr>
          <p:nvPr/>
        </p:nvPicPr>
        <p:blipFill>
          <a:blip r:embed="rId4"/>
          <a:stretch>
            <a:fillRect/>
          </a:stretch>
        </p:blipFill>
        <p:spPr>
          <a:xfrm>
            <a:off x="336945" y="3708763"/>
            <a:ext cx="4056647" cy="2514318"/>
          </a:xfrm>
          <a:prstGeom prst="rect">
            <a:avLst/>
          </a:prstGeom>
        </p:spPr>
      </p:pic>
      <p:pic>
        <p:nvPicPr>
          <p:cNvPr id="5" name="図 4"/>
          <p:cNvPicPr>
            <a:picLocks noChangeAspect="1"/>
          </p:cNvPicPr>
          <p:nvPr/>
        </p:nvPicPr>
        <p:blipFill>
          <a:blip r:embed="rId5"/>
          <a:stretch>
            <a:fillRect/>
          </a:stretch>
        </p:blipFill>
        <p:spPr>
          <a:xfrm>
            <a:off x="4884912" y="3708763"/>
            <a:ext cx="4016482" cy="2442021"/>
          </a:xfrm>
          <a:prstGeom prst="rect">
            <a:avLst/>
          </a:prstGeom>
        </p:spPr>
      </p:pic>
      <p:sp>
        <p:nvSpPr>
          <p:cNvPr id="7" name="テキスト ボックス 6"/>
          <p:cNvSpPr txBox="1"/>
          <p:nvPr/>
        </p:nvSpPr>
        <p:spPr>
          <a:xfrm>
            <a:off x="5299607" y="1844712"/>
            <a:ext cx="3187091" cy="954107"/>
          </a:xfrm>
          <a:prstGeom prst="rect">
            <a:avLst/>
          </a:prstGeom>
          <a:noFill/>
        </p:spPr>
        <p:txBody>
          <a:bodyPr wrap="none" rtlCol="0">
            <a:spAutoFit/>
          </a:bodyPr>
          <a:lstStyle/>
          <a:p>
            <a:r>
              <a:rPr lang="en-US" altLang="ja-JP" sz="2800" dirty="0" smtClean="0"/>
              <a:t>F-actin is visualized</a:t>
            </a:r>
          </a:p>
          <a:p>
            <a:r>
              <a:rPr lang="en-US" altLang="ja-JP" sz="2800" dirty="0" smtClean="0"/>
              <a:t> by </a:t>
            </a:r>
            <a:r>
              <a:rPr lang="en-US" altLang="ja-JP" sz="2800" dirty="0" err="1" smtClean="0"/>
              <a:t>phalloidin</a:t>
            </a:r>
            <a:r>
              <a:rPr lang="en-US" altLang="ja-JP" sz="2800" dirty="0" smtClean="0"/>
              <a:t>-GFP</a:t>
            </a:r>
            <a:endParaRPr kumimoji="1" lang="ja-JP" altLang="en-US" sz="2800" dirty="0"/>
          </a:p>
        </p:txBody>
      </p:sp>
      <p:sp>
        <p:nvSpPr>
          <p:cNvPr id="10" name="テキスト ボックス 9"/>
          <p:cNvSpPr txBox="1"/>
          <p:nvPr/>
        </p:nvSpPr>
        <p:spPr>
          <a:xfrm>
            <a:off x="1427014" y="1337039"/>
            <a:ext cx="1326004" cy="646331"/>
          </a:xfrm>
          <a:prstGeom prst="rect">
            <a:avLst/>
          </a:prstGeom>
          <a:noFill/>
        </p:spPr>
        <p:txBody>
          <a:bodyPr wrap="square" rtlCol="0">
            <a:spAutoFit/>
          </a:bodyPr>
          <a:lstStyle/>
          <a:p>
            <a:r>
              <a:rPr lang="en-US" altLang="ja-JP" dirty="0" smtClean="0">
                <a:solidFill>
                  <a:schemeClr val="bg1"/>
                </a:solidFill>
              </a:rPr>
              <a:t>Early stage primordium </a:t>
            </a:r>
            <a:endParaRPr kumimoji="1" lang="ja-JP" altLang="en-US" dirty="0">
              <a:solidFill>
                <a:schemeClr val="bg1"/>
              </a:solidFill>
            </a:endParaRPr>
          </a:p>
        </p:txBody>
      </p:sp>
      <p:sp>
        <p:nvSpPr>
          <p:cNvPr id="6" name="テキスト ボックス 5"/>
          <p:cNvSpPr txBox="1"/>
          <p:nvPr/>
        </p:nvSpPr>
        <p:spPr>
          <a:xfrm>
            <a:off x="1082840" y="6356589"/>
            <a:ext cx="7242688" cy="369332"/>
          </a:xfrm>
          <a:prstGeom prst="rect">
            <a:avLst/>
          </a:prstGeom>
          <a:solidFill>
            <a:schemeClr val="bg1"/>
          </a:solidFill>
        </p:spPr>
        <p:txBody>
          <a:bodyPr wrap="none" rtlCol="0">
            <a:spAutoFit/>
          </a:bodyPr>
          <a:lstStyle/>
          <a:p>
            <a:r>
              <a:rPr kumimoji="1" lang="en-US" altLang="ja-JP" dirty="0" smtClean="0"/>
              <a:t>The primary and secondary furrows are made by the different mechanism</a:t>
            </a:r>
            <a:endParaRPr kumimoji="1" lang="ja-JP" altLang="en-US" dirty="0"/>
          </a:p>
        </p:txBody>
      </p:sp>
    </p:spTree>
    <p:extLst>
      <p:ext uri="{BB962C8B-B14F-4D97-AF65-F5344CB8AC3E}">
        <p14:creationId xmlns:p14="http://schemas.microsoft.com/office/powerpoint/2010/main" val="2118278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1543050" y="1085850"/>
            <a:ext cx="5829300" cy="857250"/>
          </a:xfrm>
        </p:spPr>
        <p:txBody>
          <a:bodyPr>
            <a:normAutofit fontScale="90000"/>
          </a:bodyPr>
          <a:lstStyle/>
          <a:p>
            <a:pPr eaLnBrk="1" hangingPunct="1"/>
            <a:r>
              <a:rPr lang="en-US" altLang="ja-JP" smtClean="0"/>
              <a:t>Cellular slime mold </a:t>
            </a:r>
            <a:endParaRPr lang="ja-JP" altLang="en-US" smtClean="0"/>
          </a:p>
        </p:txBody>
      </p:sp>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205" y="2250281"/>
            <a:ext cx="5679281" cy="325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d_cul_1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43375" y="2571750"/>
            <a:ext cx="857250" cy="1714500"/>
          </a:xfrm>
          <a:prstGeom prst="rect">
            <a:avLst/>
          </a:prstGeom>
        </p:spPr>
      </p:pic>
    </p:spTree>
    <p:extLst>
      <p:ext uri="{BB962C8B-B14F-4D97-AF65-F5344CB8AC3E}">
        <p14:creationId xmlns:p14="http://schemas.microsoft.com/office/powerpoint/2010/main" val="3217181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28" y="0"/>
            <a:ext cx="9144000" cy="549846"/>
          </a:xfrm>
          <a:solidFill>
            <a:schemeClr val="accent6"/>
          </a:solidFill>
        </p:spPr>
        <p:txBody>
          <a:bodyPr>
            <a:normAutofit/>
          </a:bodyPr>
          <a:lstStyle/>
          <a:p>
            <a:r>
              <a:rPr lang="en-US" altLang="ja-JP" sz="2400" b="1" dirty="0">
                <a:latin typeface="Helvetica" panose="020B0604020202020204" pitchFamily="34" charset="0"/>
                <a:cs typeface="Helvetica" panose="020B0604020202020204" pitchFamily="34" charset="0"/>
              </a:rPr>
              <a:t>T</a:t>
            </a:r>
            <a:r>
              <a:rPr kumimoji="1" lang="en-US" altLang="ja-JP" sz="2400" b="1" dirty="0" smtClean="0">
                <a:latin typeface="Helvetica" panose="020B0604020202020204" pitchFamily="34" charset="0"/>
                <a:cs typeface="Helvetica" panose="020B0604020202020204" pitchFamily="34" charset="0"/>
              </a:rPr>
              <a:t>reehoppers</a:t>
            </a:r>
            <a:endParaRPr kumimoji="1" lang="ja-JP" altLang="en-US" sz="2400" b="1" dirty="0">
              <a:latin typeface="Helvetica" panose="020B0604020202020204" pitchFamily="34" charset="0"/>
              <a:cs typeface="Helvetica" panose="020B0604020202020204" pitchFamily="34" charset="0"/>
            </a:endParaRPr>
          </a:p>
        </p:txBody>
      </p:sp>
      <p:sp>
        <p:nvSpPr>
          <p:cNvPr id="9" name="テキスト ボックス 8"/>
          <p:cNvSpPr txBox="1"/>
          <p:nvPr/>
        </p:nvSpPr>
        <p:spPr>
          <a:xfrm>
            <a:off x="1433015" y="5964694"/>
            <a:ext cx="6674199" cy="369332"/>
          </a:xfrm>
          <a:prstGeom prst="rect">
            <a:avLst/>
          </a:prstGeom>
          <a:noFill/>
        </p:spPr>
        <p:txBody>
          <a:bodyPr wrap="none" rtlCol="0">
            <a:spAutoFit/>
          </a:bodyPr>
          <a:lstStyle/>
          <a:p>
            <a:r>
              <a:rPr kumimoji="1" lang="en-US" altLang="ja-JP" dirty="0" smtClean="0"/>
              <a:t>Surprisingly varied and complex shapes of treehopper helmets</a:t>
            </a:r>
            <a:endParaRPr kumimoji="1" lang="ja-JP" altLang="en-US" dirty="0"/>
          </a:p>
        </p:txBody>
      </p:sp>
      <p:pic>
        <p:nvPicPr>
          <p:cNvPr id="16" name="Picture 2" descr="「ツノゼミ」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34" y="1212493"/>
            <a:ext cx="2983080" cy="20881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関連画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2034" y="3740994"/>
            <a:ext cx="2983080" cy="2237310"/>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p:cNvPicPr>
            <a:picLocks noChangeAspect="1"/>
          </p:cNvPicPr>
          <p:nvPr/>
        </p:nvPicPr>
        <p:blipFill>
          <a:blip r:embed="rId5"/>
          <a:stretch>
            <a:fillRect/>
          </a:stretch>
        </p:blipFill>
        <p:spPr>
          <a:xfrm>
            <a:off x="6207792" y="3723688"/>
            <a:ext cx="2777905" cy="2178357"/>
          </a:xfrm>
          <a:prstGeom prst="rect">
            <a:avLst/>
          </a:prstGeom>
        </p:spPr>
      </p:pic>
      <p:pic>
        <p:nvPicPr>
          <p:cNvPr id="19" name="図 18"/>
          <p:cNvPicPr>
            <a:picLocks noChangeAspect="1"/>
          </p:cNvPicPr>
          <p:nvPr/>
        </p:nvPicPr>
        <p:blipFill>
          <a:blip r:embed="rId6"/>
          <a:stretch>
            <a:fillRect/>
          </a:stretch>
        </p:blipFill>
        <p:spPr>
          <a:xfrm>
            <a:off x="3193529" y="3746999"/>
            <a:ext cx="2890639" cy="2180857"/>
          </a:xfrm>
          <a:prstGeom prst="rect">
            <a:avLst/>
          </a:prstGeom>
        </p:spPr>
      </p:pic>
      <p:pic>
        <p:nvPicPr>
          <p:cNvPr id="20" name="図 19"/>
          <p:cNvPicPr>
            <a:picLocks noChangeAspect="1"/>
          </p:cNvPicPr>
          <p:nvPr/>
        </p:nvPicPr>
        <p:blipFill>
          <a:blip r:embed="rId7"/>
          <a:stretch>
            <a:fillRect/>
          </a:stretch>
        </p:blipFill>
        <p:spPr>
          <a:xfrm>
            <a:off x="3193529" y="1201070"/>
            <a:ext cx="2890639" cy="2099579"/>
          </a:xfrm>
          <a:prstGeom prst="rect">
            <a:avLst/>
          </a:prstGeom>
        </p:spPr>
      </p:pic>
      <p:pic>
        <p:nvPicPr>
          <p:cNvPr id="21" name="図 20"/>
          <p:cNvPicPr>
            <a:picLocks noChangeAspect="1"/>
          </p:cNvPicPr>
          <p:nvPr/>
        </p:nvPicPr>
        <p:blipFill>
          <a:blip r:embed="rId8"/>
          <a:stretch>
            <a:fillRect/>
          </a:stretch>
        </p:blipFill>
        <p:spPr>
          <a:xfrm>
            <a:off x="6207792" y="1201070"/>
            <a:ext cx="2777905" cy="2099579"/>
          </a:xfrm>
          <a:prstGeom prst="rect">
            <a:avLst/>
          </a:prstGeom>
        </p:spPr>
      </p:pic>
      <p:sp>
        <p:nvSpPr>
          <p:cNvPr id="14" name="円/楕円 13"/>
          <p:cNvSpPr/>
          <p:nvPr/>
        </p:nvSpPr>
        <p:spPr>
          <a:xfrm>
            <a:off x="3439236" y="1201070"/>
            <a:ext cx="2361063" cy="2099579"/>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5527887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492949" y="6356350"/>
            <a:ext cx="2133600" cy="365125"/>
          </a:xfrm>
        </p:spPr>
        <p:txBody>
          <a:bodyPr/>
          <a:lstStyle/>
          <a:p>
            <a:fld id="{0F03FC14-B35B-4F9A-8C19-5295669F4EC1}" type="slidenum">
              <a:rPr kumimoji="1" lang="ja-JP" altLang="en-US" smtClean="0"/>
              <a:pPr/>
              <a:t>121</a:t>
            </a:fld>
            <a:endParaRPr kumimoji="1" lang="ja-JP" altLang="en-US"/>
          </a:p>
        </p:txBody>
      </p:sp>
      <p:pic>
        <p:nvPicPr>
          <p:cNvPr id="3" name="yotsukobu_20s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5556" y="1412776"/>
            <a:ext cx="7845113" cy="4412877"/>
          </a:xfrm>
          <a:prstGeom prst="rect">
            <a:avLst/>
          </a:prstGeom>
        </p:spPr>
      </p:pic>
      <p:sp>
        <p:nvSpPr>
          <p:cNvPr id="6" name="タイトル 5"/>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2104750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28" y="22643"/>
            <a:ext cx="9144000" cy="549846"/>
          </a:xfrm>
          <a:solidFill>
            <a:schemeClr val="accent6"/>
          </a:solidFill>
        </p:spPr>
        <p:txBody>
          <a:bodyPr>
            <a:normAutofit/>
          </a:bodyPr>
          <a:lstStyle/>
          <a:p>
            <a:r>
              <a:rPr lang="en-US" altLang="ja-JP" sz="2400" b="1" dirty="0" smtClean="0">
                <a:latin typeface="Helvetica" panose="020B0604020202020204" pitchFamily="34" charset="0"/>
                <a:ea typeface="Helvetica" charset="0"/>
                <a:cs typeface="Helvetica" panose="020B0604020202020204" pitchFamily="34" charset="0"/>
              </a:rPr>
              <a:t>Two species of treehoppers collected in </a:t>
            </a:r>
            <a:r>
              <a:rPr lang="en-US" altLang="ja-JP" sz="2400" b="1" dirty="0" err="1" smtClean="0">
                <a:latin typeface="Helvetica" panose="020B0604020202020204" pitchFamily="34" charset="0"/>
                <a:ea typeface="Helvetica" charset="0"/>
                <a:cs typeface="Helvetica" panose="020B0604020202020204" pitchFamily="34" charset="0"/>
              </a:rPr>
              <a:t>CostaRica</a:t>
            </a:r>
            <a:r>
              <a:rPr lang="en-US" altLang="ja-JP" sz="2400" b="1" dirty="0" smtClean="0">
                <a:latin typeface="Helvetica" panose="020B0604020202020204" pitchFamily="34" charset="0"/>
                <a:ea typeface="Helvetica" charset="0"/>
                <a:cs typeface="Helvetica" panose="020B0604020202020204" pitchFamily="34" charset="0"/>
              </a:rPr>
              <a:t>(2017)</a:t>
            </a:r>
            <a:endParaRPr kumimoji="1" lang="ja-JP" altLang="en-US" sz="2400" b="1" dirty="0">
              <a:latin typeface="Helvetica" panose="020B0604020202020204" pitchFamily="34" charset="0"/>
              <a:ea typeface="Helvetica" charset="0"/>
              <a:cs typeface="Helvetica" panose="020B0604020202020204" pitchFamily="34" charset="0"/>
            </a:endParaRPr>
          </a:p>
        </p:txBody>
      </p:sp>
      <p:pic>
        <p:nvPicPr>
          <p:cNvPr id="42" name="図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5901" y="1558275"/>
            <a:ext cx="1794566" cy="1233471"/>
          </a:xfrm>
          <a:prstGeom prst="rect">
            <a:avLst/>
          </a:prstGeom>
        </p:spPr>
      </p:pic>
      <p:pic>
        <p:nvPicPr>
          <p:cNvPr id="43" name="図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0174" y="1558275"/>
            <a:ext cx="1794566" cy="1233471"/>
          </a:xfrm>
          <a:prstGeom prst="rect">
            <a:avLst/>
          </a:prstGeom>
        </p:spPr>
      </p:pic>
      <p:pic>
        <p:nvPicPr>
          <p:cNvPr id="44" name="図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5473" y="4092814"/>
            <a:ext cx="1794566" cy="1233471"/>
          </a:xfrm>
          <a:prstGeom prst="rect">
            <a:avLst/>
          </a:prstGeom>
        </p:spPr>
      </p:pic>
      <p:pic>
        <p:nvPicPr>
          <p:cNvPr id="45" name="図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1581" y="4092815"/>
            <a:ext cx="1794566" cy="1233471"/>
          </a:xfrm>
          <a:prstGeom prst="rect">
            <a:avLst/>
          </a:prstGeom>
        </p:spPr>
      </p:pic>
      <p:sp>
        <p:nvSpPr>
          <p:cNvPr id="46" name="テキスト ボックス 45"/>
          <p:cNvSpPr txBox="1"/>
          <p:nvPr/>
        </p:nvSpPr>
        <p:spPr>
          <a:xfrm>
            <a:off x="3746816" y="868196"/>
            <a:ext cx="1781770" cy="461665"/>
          </a:xfrm>
          <a:prstGeom prst="rect">
            <a:avLst/>
          </a:prstGeom>
          <a:noFill/>
        </p:spPr>
        <p:txBody>
          <a:bodyPr wrap="none" rtlCol="0">
            <a:spAutoFit/>
          </a:bodyPr>
          <a:lstStyle/>
          <a:p>
            <a:r>
              <a:rPr lang="en-US" altLang="ja-JP" sz="2400" b="1" dirty="0" err="1" smtClean="0">
                <a:latin typeface="Meiryo" charset="-128"/>
                <a:ea typeface="Meiryo" charset="-128"/>
                <a:cs typeface="Meiryo" charset="-128"/>
              </a:rPr>
              <a:t>Antianthe</a:t>
            </a:r>
            <a:endParaRPr kumimoji="1" lang="ja-JP" altLang="en-US" sz="2400" b="1" dirty="0">
              <a:latin typeface="Meiryo" charset="-128"/>
              <a:ea typeface="Meiryo" charset="-128"/>
              <a:cs typeface="Meiryo" charset="-128"/>
            </a:endParaRPr>
          </a:p>
        </p:txBody>
      </p:sp>
      <p:sp>
        <p:nvSpPr>
          <p:cNvPr id="47" name="テキスト ボックス 46"/>
          <p:cNvSpPr txBox="1"/>
          <p:nvPr/>
        </p:nvSpPr>
        <p:spPr>
          <a:xfrm>
            <a:off x="3738929" y="3570610"/>
            <a:ext cx="1789657" cy="461665"/>
          </a:xfrm>
          <a:prstGeom prst="rect">
            <a:avLst/>
          </a:prstGeom>
          <a:noFill/>
        </p:spPr>
        <p:txBody>
          <a:bodyPr wrap="none" rtlCol="0">
            <a:spAutoFit/>
          </a:bodyPr>
          <a:lstStyle/>
          <a:p>
            <a:r>
              <a:rPr lang="en-US" altLang="ja-JP" sz="2400" b="1" dirty="0" err="1" smtClean="0">
                <a:latin typeface="Meiryo" charset="-128"/>
                <a:ea typeface="Meiryo" charset="-128"/>
                <a:cs typeface="Meiryo" charset="-128"/>
              </a:rPr>
              <a:t>Bocydium</a:t>
            </a:r>
            <a:endParaRPr kumimoji="1" lang="ja-JP" altLang="en-US" sz="2400" b="1" dirty="0">
              <a:latin typeface="Meiryo" charset="-128"/>
              <a:ea typeface="Meiryo" charset="-128"/>
              <a:cs typeface="Meiryo" charset="-128"/>
            </a:endParaRPr>
          </a:p>
        </p:txBody>
      </p:sp>
      <p:pic>
        <p:nvPicPr>
          <p:cNvPr id="48" name="図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883" y="4092816"/>
            <a:ext cx="1794566" cy="1233471"/>
          </a:xfrm>
          <a:prstGeom prst="rect">
            <a:avLst/>
          </a:prstGeom>
        </p:spPr>
      </p:pic>
      <p:pic>
        <p:nvPicPr>
          <p:cNvPr id="49" name="図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831" y="4092816"/>
            <a:ext cx="1794566" cy="1233471"/>
          </a:xfrm>
          <a:prstGeom prst="rect">
            <a:avLst/>
          </a:prstGeom>
        </p:spPr>
      </p:pic>
      <p:sp>
        <p:nvSpPr>
          <p:cNvPr id="50" name="テキスト ボックス 49"/>
          <p:cNvSpPr txBox="1"/>
          <p:nvPr/>
        </p:nvSpPr>
        <p:spPr>
          <a:xfrm>
            <a:off x="4522720" y="1984490"/>
            <a:ext cx="377725" cy="335756"/>
          </a:xfrm>
          <a:prstGeom prst="rect">
            <a:avLst/>
          </a:prstGeom>
          <a:noFill/>
        </p:spPr>
        <p:txBody>
          <a:bodyPr wrap="none" rtlCol="0">
            <a:spAutoFit/>
          </a:bodyPr>
          <a:lstStyle/>
          <a:p>
            <a:r>
              <a:rPr kumimoji="1" lang="ja-JP" altLang="en-US" b="1" dirty="0" smtClean="0">
                <a:latin typeface="Meiryo" charset="-128"/>
                <a:ea typeface="Meiryo" charset="-128"/>
                <a:cs typeface="Meiryo" charset="-128"/>
              </a:rPr>
              <a:t>→</a:t>
            </a:r>
            <a:endParaRPr kumimoji="1" lang="ja-JP" altLang="en-US" b="1" dirty="0">
              <a:latin typeface="Meiryo" charset="-128"/>
              <a:ea typeface="Meiryo" charset="-128"/>
              <a:cs typeface="Meiryo" charset="-128"/>
            </a:endParaRPr>
          </a:p>
        </p:txBody>
      </p:sp>
      <p:sp>
        <p:nvSpPr>
          <p:cNvPr id="51" name="テキスト ボックス 50"/>
          <p:cNvSpPr txBox="1"/>
          <p:nvPr/>
        </p:nvSpPr>
        <p:spPr>
          <a:xfrm>
            <a:off x="4522720" y="1527654"/>
            <a:ext cx="377725" cy="335756"/>
          </a:xfrm>
          <a:prstGeom prst="rect">
            <a:avLst/>
          </a:prstGeom>
          <a:noFill/>
        </p:spPr>
        <p:txBody>
          <a:bodyPr wrap="none" rtlCol="0">
            <a:spAutoFit/>
          </a:bodyPr>
          <a:lstStyle/>
          <a:p>
            <a:r>
              <a:rPr kumimoji="1" lang="ja-JP" altLang="en-US" dirty="0" smtClean="0"/>
              <a:t>？</a:t>
            </a:r>
            <a:endParaRPr kumimoji="1" lang="ja-JP" altLang="en-US" dirty="0"/>
          </a:p>
        </p:txBody>
      </p:sp>
      <p:sp>
        <p:nvSpPr>
          <p:cNvPr id="52" name="テキスト ボックス 51"/>
          <p:cNvSpPr txBox="1"/>
          <p:nvPr/>
        </p:nvSpPr>
        <p:spPr>
          <a:xfrm>
            <a:off x="4551180" y="4541674"/>
            <a:ext cx="377725" cy="335756"/>
          </a:xfrm>
          <a:prstGeom prst="rect">
            <a:avLst/>
          </a:prstGeom>
          <a:noFill/>
        </p:spPr>
        <p:txBody>
          <a:bodyPr wrap="none" rtlCol="0">
            <a:spAutoFit/>
          </a:bodyPr>
          <a:lstStyle/>
          <a:p>
            <a:r>
              <a:rPr kumimoji="1" lang="ja-JP" altLang="en-US" b="1" dirty="0" smtClean="0">
                <a:latin typeface="Meiryo" charset="-128"/>
                <a:ea typeface="Meiryo" charset="-128"/>
                <a:cs typeface="Meiryo" charset="-128"/>
              </a:rPr>
              <a:t>→</a:t>
            </a:r>
            <a:endParaRPr kumimoji="1" lang="ja-JP" altLang="en-US" b="1" dirty="0">
              <a:latin typeface="Meiryo" charset="-128"/>
              <a:ea typeface="Meiryo" charset="-128"/>
              <a:cs typeface="Meiryo" charset="-128"/>
            </a:endParaRPr>
          </a:p>
        </p:txBody>
      </p:sp>
      <p:sp>
        <p:nvSpPr>
          <p:cNvPr id="53" name="テキスト ボックス 52"/>
          <p:cNvSpPr txBox="1"/>
          <p:nvPr/>
        </p:nvSpPr>
        <p:spPr>
          <a:xfrm>
            <a:off x="4551180" y="4084838"/>
            <a:ext cx="377725" cy="335756"/>
          </a:xfrm>
          <a:prstGeom prst="rect">
            <a:avLst/>
          </a:prstGeom>
          <a:noFill/>
        </p:spPr>
        <p:txBody>
          <a:bodyPr wrap="none" rtlCol="0">
            <a:spAutoFit/>
          </a:bodyPr>
          <a:lstStyle/>
          <a:p>
            <a:r>
              <a:rPr kumimoji="1" lang="ja-JP" altLang="en-US" dirty="0" smtClean="0"/>
              <a:t>？</a:t>
            </a:r>
            <a:endParaRPr kumimoji="1" lang="ja-JP" altLang="en-US" dirty="0"/>
          </a:p>
        </p:txBody>
      </p:sp>
      <p:pic>
        <p:nvPicPr>
          <p:cNvPr id="54" name="図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2698" y="1551447"/>
            <a:ext cx="1794566" cy="1233471"/>
          </a:xfrm>
          <a:prstGeom prst="rect">
            <a:avLst/>
          </a:prstGeom>
        </p:spPr>
      </p:pic>
      <p:pic>
        <p:nvPicPr>
          <p:cNvPr id="55" name="図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24831" y="1551447"/>
            <a:ext cx="1794566" cy="1233471"/>
          </a:xfrm>
          <a:prstGeom prst="rect">
            <a:avLst/>
          </a:prstGeom>
        </p:spPr>
      </p:pic>
      <p:sp>
        <p:nvSpPr>
          <p:cNvPr id="57" name="テキスト ボックス 56"/>
          <p:cNvSpPr txBox="1"/>
          <p:nvPr/>
        </p:nvSpPr>
        <p:spPr>
          <a:xfrm>
            <a:off x="1963049" y="1148764"/>
            <a:ext cx="727472" cy="335756"/>
          </a:xfrm>
          <a:prstGeom prst="rect">
            <a:avLst/>
          </a:prstGeom>
          <a:noFill/>
        </p:spPr>
        <p:txBody>
          <a:bodyPr wrap="none" rtlCol="0">
            <a:spAutoFit/>
          </a:bodyPr>
          <a:lstStyle/>
          <a:p>
            <a:r>
              <a:rPr kumimoji="1" lang="en-US" altLang="ja-JP" b="1" smtClean="0">
                <a:latin typeface="Helvetica" charset="0"/>
                <a:ea typeface="Helvetica" charset="0"/>
                <a:cs typeface="Helvetica" charset="0"/>
              </a:rPr>
              <a:t>Larva</a:t>
            </a:r>
            <a:endParaRPr kumimoji="1" lang="ja-JP" altLang="en-US" b="1" dirty="0">
              <a:latin typeface="Helvetica" charset="0"/>
              <a:ea typeface="Helvetica" charset="0"/>
              <a:cs typeface="Helvetica" charset="0"/>
            </a:endParaRPr>
          </a:p>
        </p:txBody>
      </p:sp>
      <p:sp>
        <p:nvSpPr>
          <p:cNvPr id="58" name="テキスト ボックス 57"/>
          <p:cNvSpPr txBox="1"/>
          <p:nvPr/>
        </p:nvSpPr>
        <p:spPr>
          <a:xfrm>
            <a:off x="6632662" y="1148764"/>
            <a:ext cx="704155" cy="335756"/>
          </a:xfrm>
          <a:prstGeom prst="rect">
            <a:avLst/>
          </a:prstGeom>
          <a:noFill/>
        </p:spPr>
        <p:txBody>
          <a:bodyPr wrap="none" rtlCol="0">
            <a:spAutoFit/>
          </a:bodyPr>
          <a:lstStyle/>
          <a:p>
            <a:r>
              <a:rPr lang="en-US" altLang="ja-JP" b="1" dirty="0" smtClean="0">
                <a:latin typeface="Helvetica" charset="0"/>
                <a:ea typeface="Helvetica" charset="0"/>
                <a:cs typeface="Helvetica" charset="0"/>
              </a:rPr>
              <a:t>Adult</a:t>
            </a:r>
            <a:endParaRPr kumimoji="1" lang="ja-JP" altLang="en-US" b="1" dirty="0">
              <a:latin typeface="Helvetica" charset="0"/>
              <a:ea typeface="Helvetica" charset="0"/>
              <a:cs typeface="Helvetica" charset="0"/>
            </a:endParaRPr>
          </a:p>
        </p:txBody>
      </p:sp>
      <p:sp>
        <p:nvSpPr>
          <p:cNvPr id="3" name="テキスト ボックス 2"/>
          <p:cNvSpPr txBox="1"/>
          <p:nvPr/>
        </p:nvSpPr>
        <p:spPr>
          <a:xfrm>
            <a:off x="2917455" y="2778058"/>
            <a:ext cx="3887603" cy="400110"/>
          </a:xfrm>
          <a:prstGeom prst="rect">
            <a:avLst/>
          </a:prstGeom>
          <a:noFill/>
        </p:spPr>
        <p:txBody>
          <a:bodyPr wrap="none" rtlCol="0">
            <a:spAutoFit/>
          </a:bodyPr>
          <a:lstStyle/>
          <a:p>
            <a:r>
              <a:rPr lang="en-US" altLang="ja-JP" sz="2000" dirty="0" smtClean="0"/>
              <a:t>Helmet g</a:t>
            </a:r>
            <a:r>
              <a:rPr kumimoji="1" lang="en-US" altLang="ja-JP" sz="2000" dirty="0" smtClean="0"/>
              <a:t>ets bigger, spines are lost</a:t>
            </a:r>
            <a:endParaRPr kumimoji="1" lang="ja-JP" altLang="en-US" sz="2000" dirty="0"/>
          </a:p>
        </p:txBody>
      </p:sp>
      <p:sp>
        <p:nvSpPr>
          <p:cNvPr id="22" name="テキスト ボックス 21"/>
          <p:cNvSpPr txBox="1"/>
          <p:nvPr/>
        </p:nvSpPr>
        <p:spPr>
          <a:xfrm>
            <a:off x="1704237" y="5485404"/>
            <a:ext cx="5243743" cy="400110"/>
          </a:xfrm>
          <a:prstGeom prst="rect">
            <a:avLst/>
          </a:prstGeom>
          <a:noFill/>
        </p:spPr>
        <p:txBody>
          <a:bodyPr wrap="none" rtlCol="0">
            <a:spAutoFit/>
          </a:bodyPr>
          <a:lstStyle/>
          <a:p>
            <a:r>
              <a:rPr lang="en-US" altLang="ja-JP" sz="2000" dirty="0"/>
              <a:t>Helmet gets bigger, </a:t>
            </a:r>
            <a:r>
              <a:rPr kumimoji="1" lang="en-US" altLang="ja-JP" sz="2000" dirty="0" smtClean="0"/>
              <a:t>complex structure emerges</a:t>
            </a:r>
            <a:endParaRPr kumimoji="1" lang="ja-JP" altLang="en-US" sz="2000" dirty="0"/>
          </a:p>
        </p:txBody>
      </p:sp>
    </p:spTree>
    <p:extLst>
      <p:ext uri="{BB962C8B-B14F-4D97-AF65-F5344CB8AC3E}">
        <p14:creationId xmlns:p14="http://schemas.microsoft.com/office/powerpoint/2010/main" val="70249442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28" y="0"/>
            <a:ext cx="9144000" cy="549846"/>
          </a:xfrm>
          <a:solidFill>
            <a:schemeClr val="accent6"/>
          </a:solidFill>
        </p:spPr>
        <p:txBody>
          <a:bodyPr>
            <a:normAutofit/>
          </a:bodyPr>
          <a:lstStyle/>
          <a:p>
            <a:r>
              <a:rPr lang="en-US" altLang="ja-JP" sz="2400" b="1" dirty="0" err="1" smtClean="0">
                <a:latin typeface="Helvetica" panose="020B0604020202020204" pitchFamily="34" charset="0"/>
                <a:ea typeface="Helvetica" charset="0"/>
                <a:cs typeface="Helvetica" panose="020B0604020202020204" pitchFamily="34" charset="0"/>
              </a:rPr>
              <a:t>Antianthe</a:t>
            </a:r>
            <a:endParaRPr kumimoji="1" lang="ja-JP" altLang="en-US" sz="2400" b="1" dirty="0">
              <a:latin typeface="Helvetica" panose="020B0604020202020204" pitchFamily="34" charset="0"/>
              <a:ea typeface="Helvetica" charset="0"/>
              <a:cs typeface="Helvetica" panose="020B0604020202020204" pitchFamily="34" charset="0"/>
            </a:endParaRPr>
          </a:p>
        </p:txBody>
      </p:sp>
      <p:sp>
        <p:nvSpPr>
          <p:cNvPr id="21" name="テキスト ボックス 20"/>
          <p:cNvSpPr txBox="1"/>
          <p:nvPr/>
        </p:nvSpPr>
        <p:spPr>
          <a:xfrm>
            <a:off x="1789528" y="727372"/>
            <a:ext cx="5513048" cy="400110"/>
          </a:xfrm>
          <a:prstGeom prst="rect">
            <a:avLst/>
          </a:prstGeom>
          <a:noFill/>
        </p:spPr>
        <p:txBody>
          <a:bodyPr wrap="none" rtlCol="0">
            <a:spAutoFit/>
          </a:bodyPr>
          <a:lstStyle/>
          <a:p>
            <a:r>
              <a:rPr kumimoji="1" lang="en-US" altLang="ja-JP" sz="2000" b="1" dirty="0" smtClean="0">
                <a:latin typeface="Helvetica" charset="0"/>
                <a:ea typeface="Helvetica" charset="0"/>
                <a:cs typeface="Helvetica" charset="0"/>
              </a:rPr>
              <a:t>Obtained ~300 last instar larvae.&gt;&gt; </a:t>
            </a:r>
            <a:r>
              <a:rPr kumimoji="1" lang="en-US" altLang="ja-JP" sz="2000" b="1" dirty="0" err="1" smtClean="0">
                <a:latin typeface="Helvetica" charset="0"/>
                <a:ea typeface="Helvetica" charset="0"/>
                <a:cs typeface="Helvetica" charset="0"/>
              </a:rPr>
              <a:t>microCT</a:t>
            </a:r>
            <a:endParaRPr kumimoji="1" lang="ja-JP" altLang="en-US" sz="2000" b="1" dirty="0">
              <a:latin typeface="Helvetica" charset="0"/>
              <a:ea typeface="Helvetica" charset="0"/>
              <a:cs typeface="Helvetica" charset="0"/>
            </a:endParaRPr>
          </a:p>
        </p:txBody>
      </p:sp>
      <p:sp>
        <p:nvSpPr>
          <p:cNvPr id="22" name="テキスト ボックス 21"/>
          <p:cNvSpPr txBox="1"/>
          <p:nvPr/>
        </p:nvSpPr>
        <p:spPr>
          <a:xfrm>
            <a:off x="140006" y="5947486"/>
            <a:ext cx="8812092" cy="369332"/>
          </a:xfrm>
          <a:prstGeom prst="rect">
            <a:avLst/>
          </a:prstGeom>
          <a:noFill/>
        </p:spPr>
        <p:txBody>
          <a:bodyPr wrap="none" rtlCol="0">
            <a:spAutoFit/>
          </a:bodyPr>
          <a:lstStyle/>
          <a:p>
            <a:pPr algn="ctr"/>
            <a:r>
              <a:rPr lang="en-US" altLang="ja-JP" b="1" dirty="0" smtClean="0">
                <a:latin typeface="Meiryo" charset="-128"/>
                <a:ea typeface="Meiryo" charset="-128"/>
                <a:cs typeface="Meiryo" charset="-128"/>
              </a:rPr>
              <a:t>Process of helmet primordia development is assumed by the CT image</a:t>
            </a:r>
            <a:endParaRPr kumimoji="1" lang="ja-JP" altLang="en-US" b="1" dirty="0">
              <a:latin typeface="Meiryo" charset="-128"/>
              <a:ea typeface="Meiryo" charset="-128"/>
              <a:cs typeface="Meiryo" charset="-128"/>
            </a:endParaRPr>
          </a:p>
        </p:txBody>
      </p:sp>
      <p:grpSp>
        <p:nvGrpSpPr>
          <p:cNvPr id="3" name="図形グループ 2"/>
          <p:cNvGrpSpPr/>
          <p:nvPr/>
        </p:nvGrpSpPr>
        <p:grpSpPr>
          <a:xfrm>
            <a:off x="1025500" y="1850070"/>
            <a:ext cx="3041054" cy="2090227"/>
            <a:chOff x="1166451" y="1771847"/>
            <a:chExt cx="6814866" cy="4684107"/>
          </a:xfrm>
        </p:grpSpPr>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451" y="1771847"/>
              <a:ext cx="6814866" cy="4684107"/>
            </a:xfrm>
            <a:prstGeom prst="rect">
              <a:avLst/>
            </a:prstGeom>
          </p:spPr>
        </p:pic>
        <p:sp>
          <p:nvSpPr>
            <p:cNvPr id="24" name="円/楕円 23"/>
            <p:cNvSpPr/>
            <p:nvPr/>
          </p:nvSpPr>
          <p:spPr>
            <a:xfrm>
              <a:off x="3787443" y="3008763"/>
              <a:ext cx="149512" cy="14951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1909275" y="3375844"/>
              <a:ext cx="149512" cy="14951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テキスト ボックス 29"/>
          <p:cNvSpPr txBox="1"/>
          <p:nvPr/>
        </p:nvSpPr>
        <p:spPr>
          <a:xfrm>
            <a:off x="957571" y="4653074"/>
            <a:ext cx="7232621" cy="923330"/>
          </a:xfrm>
          <a:prstGeom prst="rect">
            <a:avLst/>
          </a:prstGeom>
          <a:noFill/>
        </p:spPr>
        <p:txBody>
          <a:bodyPr wrap="none" rtlCol="0">
            <a:spAutoFit/>
          </a:bodyPr>
          <a:lstStyle/>
          <a:p>
            <a:pPr algn="ctr"/>
            <a:r>
              <a:rPr lang="en-US" altLang="ja-JP" b="1" dirty="0" smtClean="0">
                <a:latin typeface="Meiryo" charset="-128"/>
                <a:ea typeface="Meiryo" charset="-128"/>
                <a:cs typeface="Meiryo" charset="-128"/>
              </a:rPr>
              <a:t>The </a:t>
            </a:r>
            <a:r>
              <a:rPr lang="en-US" altLang="ja-JP" b="1" dirty="0" err="1" smtClean="0">
                <a:latin typeface="Meiryo" charset="-128"/>
                <a:ea typeface="Meiryo" charset="-128"/>
                <a:cs typeface="Meiryo" charset="-128"/>
              </a:rPr>
              <a:t>oberved</a:t>
            </a:r>
            <a:r>
              <a:rPr lang="en-US" altLang="ja-JP" b="1" dirty="0" smtClean="0">
                <a:latin typeface="Meiryo" charset="-128"/>
                <a:ea typeface="Meiryo" charset="-128"/>
                <a:cs typeface="Meiryo" charset="-128"/>
              </a:rPr>
              <a:t> samples were freeze-dried.</a:t>
            </a:r>
          </a:p>
          <a:p>
            <a:pPr algn="ctr"/>
            <a:r>
              <a:rPr lang="ja-JP" altLang="en-US" b="1" dirty="0" smtClean="0">
                <a:latin typeface="Meiryo" charset="-128"/>
                <a:ea typeface="Meiryo" charset="-128"/>
                <a:cs typeface="Meiryo" charset="-128"/>
              </a:rPr>
              <a:t>（</a:t>
            </a:r>
            <a:r>
              <a:rPr lang="en-US" altLang="ja-JP" b="1" dirty="0" smtClean="0">
                <a:latin typeface="Meiryo" charset="-128"/>
                <a:ea typeface="Meiryo" charset="-128"/>
                <a:cs typeface="Meiryo" charset="-128"/>
              </a:rPr>
              <a:t>Fixed by 10</a:t>
            </a:r>
            <a:r>
              <a:rPr lang="en-US" altLang="ja-JP" b="1" dirty="0">
                <a:latin typeface="Meiryo" charset="-128"/>
                <a:ea typeface="Meiryo" charset="-128"/>
                <a:cs typeface="Meiryo" charset="-128"/>
              </a:rPr>
              <a:t>% </a:t>
            </a:r>
            <a:r>
              <a:rPr lang="en-US" altLang="ja-JP" b="1" dirty="0" smtClean="0">
                <a:latin typeface="Meiryo" charset="-128"/>
                <a:ea typeface="Meiryo" charset="-128"/>
                <a:cs typeface="Meiryo" charset="-128"/>
              </a:rPr>
              <a:t>formalin </a:t>
            </a:r>
            <a:r>
              <a:rPr lang="ja-JP" altLang="en-US" b="1" dirty="0" smtClean="0">
                <a:latin typeface="Meiryo" charset="-128"/>
                <a:ea typeface="Meiryo" charset="-128"/>
                <a:cs typeface="Meiryo" charset="-128"/>
              </a:rPr>
              <a:t>→</a:t>
            </a:r>
            <a:r>
              <a:rPr lang="en-US" altLang="ja-JP" b="1" dirty="0">
                <a:latin typeface="Meiryo" charset="-128"/>
                <a:ea typeface="Meiryo" charset="-128"/>
                <a:cs typeface="Meiryo" charset="-128"/>
              </a:rPr>
              <a:t> </a:t>
            </a:r>
            <a:r>
              <a:rPr lang="en-US" altLang="ja-JP" b="1" dirty="0" smtClean="0">
                <a:latin typeface="Meiryo" charset="-128"/>
                <a:ea typeface="Meiryo" charset="-128"/>
                <a:cs typeface="Meiryo" charset="-128"/>
              </a:rPr>
              <a:t>dehydration by</a:t>
            </a:r>
          </a:p>
          <a:p>
            <a:pPr algn="ctr"/>
            <a:r>
              <a:rPr lang="en-US" altLang="ja-JP" b="1" dirty="0" smtClean="0">
                <a:latin typeface="Meiryo" charset="-128"/>
                <a:ea typeface="Meiryo" charset="-128"/>
                <a:cs typeface="Meiryo" charset="-128"/>
              </a:rPr>
              <a:t>50,70,90,100EtOH </a:t>
            </a:r>
            <a:r>
              <a:rPr lang="ja-JP" altLang="en-US" b="1" dirty="0" smtClean="0">
                <a:latin typeface="Meiryo" charset="-128"/>
                <a:ea typeface="Meiryo" charset="-128"/>
                <a:cs typeface="Meiryo" charset="-128"/>
              </a:rPr>
              <a:t>→</a:t>
            </a:r>
            <a:r>
              <a:rPr lang="en-US" altLang="ja-JP" b="1" dirty="0" smtClean="0">
                <a:latin typeface="Meiryo" charset="-128"/>
                <a:ea typeface="Meiryo" charset="-128"/>
                <a:cs typeface="Meiryo" charset="-128"/>
              </a:rPr>
              <a:t> t-</a:t>
            </a:r>
            <a:r>
              <a:rPr lang="en-US" altLang="ja-JP" b="1" dirty="0" err="1" smtClean="0">
                <a:latin typeface="Meiryo" charset="-128"/>
                <a:ea typeface="Meiryo" charset="-128"/>
                <a:cs typeface="Meiryo" charset="-128"/>
              </a:rPr>
              <a:t>BtOH</a:t>
            </a:r>
            <a:r>
              <a:rPr lang="en-US" altLang="ja-JP" b="1" dirty="0" smtClean="0">
                <a:latin typeface="Meiryo" charset="-128"/>
                <a:ea typeface="Meiryo" charset="-128"/>
                <a:cs typeface="Meiryo" charset="-128"/>
              </a:rPr>
              <a:t> replacement  </a:t>
            </a:r>
            <a:r>
              <a:rPr lang="ja-JP" altLang="en-US" b="1" dirty="0" smtClean="0">
                <a:latin typeface="Meiryo" charset="-128"/>
                <a:ea typeface="Meiryo" charset="-128"/>
                <a:cs typeface="Meiryo" charset="-128"/>
              </a:rPr>
              <a:t>→</a:t>
            </a:r>
            <a:r>
              <a:rPr lang="en-US" altLang="ja-JP" b="1" dirty="0" smtClean="0">
                <a:latin typeface="Meiryo" charset="-128"/>
                <a:ea typeface="Meiryo" charset="-128"/>
                <a:cs typeface="Meiryo" charset="-128"/>
              </a:rPr>
              <a:t> freeze-dry</a:t>
            </a:r>
            <a:r>
              <a:rPr lang="ja-JP" altLang="en-US" b="1" dirty="0" smtClean="0">
                <a:latin typeface="Meiryo" charset="-128"/>
                <a:ea typeface="Meiryo" charset="-128"/>
                <a:cs typeface="Meiryo" charset="-128"/>
              </a:rPr>
              <a:t>）</a:t>
            </a:r>
            <a:endParaRPr kumimoji="1" lang="ja-JP" altLang="en-US" b="1" dirty="0">
              <a:latin typeface="Meiryo" charset="-128"/>
              <a:ea typeface="Meiryo" charset="-128"/>
              <a:cs typeface="Meiryo" charset="-128"/>
            </a:endParaRPr>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999" y="1344162"/>
            <a:ext cx="4188514" cy="2878921"/>
          </a:xfrm>
          <a:prstGeom prst="rect">
            <a:avLst/>
          </a:prstGeom>
          <a:ln>
            <a:noFill/>
          </a:ln>
        </p:spPr>
        <p:style>
          <a:lnRef idx="2">
            <a:schemeClr val="accent2"/>
          </a:lnRef>
          <a:fillRef idx="1">
            <a:schemeClr val="lt1"/>
          </a:fillRef>
          <a:effectRef idx="0">
            <a:schemeClr val="accent2"/>
          </a:effectRef>
          <a:fontRef idx="minor">
            <a:schemeClr val="dk1"/>
          </a:fontRef>
        </p:style>
      </p:pic>
      <p:pic>
        <p:nvPicPr>
          <p:cNvPr id="6" name="図 5"/>
          <p:cNvPicPr>
            <a:picLocks noChangeAspect="1"/>
          </p:cNvPicPr>
          <p:nvPr/>
        </p:nvPicPr>
        <p:blipFill>
          <a:blip r:embed="rId5"/>
          <a:stretch>
            <a:fillRect/>
          </a:stretch>
        </p:blipFill>
        <p:spPr>
          <a:xfrm>
            <a:off x="4673999" y="1594196"/>
            <a:ext cx="4096023" cy="2524618"/>
          </a:xfrm>
          <a:prstGeom prst="rect">
            <a:avLst/>
          </a:prstGeom>
        </p:spPr>
      </p:pic>
    </p:spTree>
    <p:extLst>
      <p:ext uri="{BB962C8B-B14F-4D97-AF65-F5344CB8AC3E}">
        <p14:creationId xmlns:p14="http://schemas.microsoft.com/office/powerpoint/2010/main" val="54827848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28" y="0"/>
            <a:ext cx="9144000" cy="549846"/>
          </a:xfrm>
          <a:solidFill>
            <a:schemeClr val="accent6"/>
          </a:solidFill>
        </p:spPr>
        <p:txBody>
          <a:bodyPr>
            <a:normAutofit/>
          </a:bodyPr>
          <a:lstStyle/>
          <a:p>
            <a:r>
              <a:rPr kumimoji="1" lang="en-US" altLang="ja-JP" sz="2400" b="1" dirty="0" smtClean="0">
                <a:latin typeface="Helvetica" panose="020B0604020202020204" pitchFamily="34" charset="0"/>
                <a:ea typeface="Helvetica" charset="0"/>
                <a:cs typeface="Helvetica" panose="020B0604020202020204" pitchFamily="34" charset="0"/>
              </a:rPr>
              <a:t>The process of </a:t>
            </a:r>
            <a:r>
              <a:rPr kumimoji="1" lang="en-US" altLang="ja-JP" sz="2400" b="1" dirty="0" err="1" smtClean="0">
                <a:latin typeface="Helvetica" panose="020B0604020202020204" pitchFamily="34" charset="0"/>
                <a:ea typeface="Helvetica" charset="0"/>
                <a:cs typeface="Helvetica" panose="020B0604020202020204" pitchFamily="34" charset="0"/>
              </a:rPr>
              <a:t>develoment</a:t>
            </a:r>
            <a:r>
              <a:rPr kumimoji="1" lang="en-US" altLang="ja-JP" sz="2400" b="1" dirty="0" smtClean="0">
                <a:latin typeface="Helvetica" panose="020B0604020202020204" pitchFamily="34" charset="0"/>
                <a:ea typeface="Helvetica" charset="0"/>
                <a:cs typeface="Helvetica" panose="020B0604020202020204" pitchFamily="34" charset="0"/>
              </a:rPr>
              <a:t> of the helmet</a:t>
            </a:r>
            <a:endParaRPr kumimoji="1" lang="ja-JP" altLang="en-US" sz="2400" b="1" dirty="0">
              <a:latin typeface="Helvetica" panose="020B0604020202020204" pitchFamily="34" charset="0"/>
              <a:ea typeface="Helvetica" charset="0"/>
              <a:cs typeface="Helvetica" panose="020B0604020202020204" pitchFamily="34" charset="0"/>
            </a:endParaRPr>
          </a:p>
        </p:txBody>
      </p:sp>
      <p:grpSp>
        <p:nvGrpSpPr>
          <p:cNvPr id="4" name="図形グループ 3"/>
          <p:cNvGrpSpPr/>
          <p:nvPr/>
        </p:nvGrpSpPr>
        <p:grpSpPr>
          <a:xfrm>
            <a:off x="194494" y="1045331"/>
            <a:ext cx="8769268" cy="3928902"/>
            <a:chOff x="-1069683" y="2545673"/>
            <a:chExt cx="14122994" cy="6327536"/>
          </a:xfrm>
        </p:grpSpPr>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683" y="2545673"/>
              <a:ext cx="3497101" cy="2403687"/>
            </a:xfrm>
            <a:prstGeom prst="rect">
              <a:avLst/>
            </a:prstGeom>
          </p:spPr>
        </p:pic>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2280" y="2545673"/>
              <a:ext cx="3497099" cy="2403685"/>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2504" y="2545673"/>
              <a:ext cx="3460578" cy="2403687"/>
            </a:xfrm>
            <a:prstGeom prst="rect">
              <a:avLst/>
            </a:prstGeom>
          </p:spPr>
        </p:pic>
        <p:pic>
          <p:nvPicPr>
            <p:cNvPr id="18" name="図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6207" y="2545673"/>
              <a:ext cx="3497104" cy="2403687"/>
            </a:xfrm>
            <a:prstGeom prst="rect">
              <a:avLst/>
            </a:prstGeom>
          </p:spPr>
        </p:pic>
        <p:pic>
          <p:nvPicPr>
            <p:cNvPr id="19" name="図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783" y="5766104"/>
              <a:ext cx="3497104" cy="2403687"/>
            </a:xfrm>
            <a:prstGeom prst="rect">
              <a:avLst/>
            </a:prstGeom>
            <a:ln>
              <a:noFill/>
            </a:ln>
          </p:spPr>
          <p:style>
            <a:lnRef idx="2">
              <a:schemeClr val="accent2"/>
            </a:lnRef>
            <a:fillRef idx="1">
              <a:schemeClr val="lt1"/>
            </a:fillRef>
            <a:effectRef idx="0">
              <a:schemeClr val="accent2"/>
            </a:effectRef>
            <a:fontRef idx="minor">
              <a:schemeClr val="dk1"/>
            </a:fontRef>
          </p:style>
        </p:pic>
        <p:cxnSp>
          <p:nvCxnSpPr>
            <p:cNvPr id="20" name="直線矢印コネクタ 19"/>
            <p:cNvCxnSpPr/>
            <p:nvPr/>
          </p:nvCxnSpPr>
          <p:spPr>
            <a:xfrm flipH="1" flipV="1">
              <a:off x="4861296" y="3212097"/>
              <a:ext cx="290768" cy="33274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6932631" y="2777200"/>
              <a:ext cx="460786" cy="26727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a:off x="11615504" y="3027723"/>
              <a:ext cx="408478" cy="18179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図形グループ 22"/>
            <p:cNvGrpSpPr/>
            <p:nvPr/>
          </p:nvGrpSpPr>
          <p:grpSpPr>
            <a:xfrm>
              <a:off x="163879" y="5766104"/>
              <a:ext cx="3497101" cy="2403687"/>
              <a:chOff x="584945" y="21177835"/>
              <a:chExt cx="3497101" cy="2403687"/>
            </a:xfrm>
          </p:grpSpPr>
          <p:pic>
            <p:nvPicPr>
              <p:cNvPr id="24" name="図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945" y="21177835"/>
                <a:ext cx="3497101" cy="2403687"/>
              </a:xfrm>
              <a:prstGeom prst="rect">
                <a:avLst/>
              </a:prstGeom>
              <a:ln>
                <a:noFill/>
              </a:ln>
            </p:spPr>
            <p:style>
              <a:lnRef idx="2">
                <a:schemeClr val="accent2"/>
              </a:lnRef>
              <a:fillRef idx="1">
                <a:schemeClr val="lt1"/>
              </a:fillRef>
              <a:effectRef idx="0">
                <a:schemeClr val="accent2"/>
              </a:effectRef>
              <a:fontRef idx="minor">
                <a:schemeClr val="dk1"/>
              </a:fontRef>
            </p:style>
          </p:pic>
          <p:cxnSp>
            <p:nvCxnSpPr>
              <p:cNvPr id="25" name="直線矢印コネクタ 24"/>
              <p:cNvCxnSpPr/>
              <p:nvPr/>
            </p:nvCxnSpPr>
            <p:spPr>
              <a:xfrm flipV="1">
                <a:off x="2178547" y="21838276"/>
                <a:ext cx="418896" cy="175976"/>
              </a:xfrm>
              <a:prstGeom prst="straightConnector1">
                <a:avLst/>
              </a:prstGeom>
              <a:ln w="57150">
                <a:solidFill>
                  <a:srgbClr val="FFC000"/>
                </a:solidFill>
                <a:tailEnd type="triangle"/>
              </a:ln>
            </p:spPr>
            <p:style>
              <a:lnRef idx="2">
                <a:schemeClr val="accent2"/>
              </a:lnRef>
              <a:fillRef idx="1">
                <a:schemeClr val="lt1"/>
              </a:fillRef>
              <a:effectRef idx="0">
                <a:schemeClr val="accent2"/>
              </a:effectRef>
              <a:fontRef idx="minor">
                <a:schemeClr val="dk1"/>
              </a:fontRef>
            </p:style>
          </p:cxnSp>
        </p:grpSp>
        <p:pic>
          <p:nvPicPr>
            <p:cNvPr id="26" name="図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0592" y="5766104"/>
              <a:ext cx="3460578" cy="2403687"/>
            </a:xfrm>
            <a:prstGeom prst="rect">
              <a:avLst/>
            </a:prstGeom>
            <a:ln>
              <a:noFill/>
            </a:ln>
          </p:spPr>
          <p:style>
            <a:lnRef idx="2">
              <a:schemeClr val="accent2"/>
            </a:lnRef>
            <a:fillRef idx="1">
              <a:schemeClr val="lt1"/>
            </a:fillRef>
            <a:effectRef idx="0">
              <a:schemeClr val="accent2"/>
            </a:effectRef>
            <a:fontRef idx="minor">
              <a:schemeClr val="dk1"/>
            </a:fontRef>
          </p:style>
        </p:pic>
        <p:sp>
          <p:nvSpPr>
            <p:cNvPr id="27" name="テキスト ボックス 26"/>
            <p:cNvSpPr txBox="1"/>
            <p:nvPr/>
          </p:nvSpPr>
          <p:spPr>
            <a:xfrm>
              <a:off x="5915023" y="4926327"/>
              <a:ext cx="4572000" cy="594813"/>
            </a:xfrm>
            <a:prstGeom prst="rect">
              <a:avLst/>
            </a:prstGeom>
            <a:noFill/>
            <a:ln>
              <a:noFill/>
            </a:ln>
          </p:spPr>
          <p:txBody>
            <a:bodyPr wrap="square" rtlCol="0">
              <a:spAutoFit/>
            </a:bodyPr>
            <a:lstStyle/>
            <a:p>
              <a:pPr algn="ctr"/>
              <a:r>
                <a:rPr lang="en-US" altLang="ja-JP" b="1" dirty="0">
                  <a:latin typeface="Meiryo" charset="-128"/>
                  <a:ea typeface="Meiryo" charset="-128"/>
                  <a:cs typeface="Meiryo" charset="-128"/>
                </a:rPr>
                <a:t>s</a:t>
              </a:r>
              <a:r>
                <a:rPr kumimoji="1" lang="en-US" altLang="ja-JP" b="1" dirty="0" smtClean="0">
                  <a:latin typeface="Meiryo" charset="-128"/>
                  <a:ea typeface="Meiryo" charset="-128"/>
                  <a:cs typeface="Meiryo" charset="-128"/>
                </a:rPr>
                <a:t>hrinking process</a:t>
              </a:r>
              <a:endParaRPr kumimoji="1" lang="ja-JP" altLang="en-US" b="1" dirty="0">
                <a:latin typeface="Meiryo" charset="-128"/>
                <a:ea typeface="Meiryo" charset="-128"/>
                <a:cs typeface="Meiryo" charset="-128"/>
              </a:endParaRPr>
            </a:p>
          </p:txBody>
        </p:sp>
        <p:sp>
          <p:nvSpPr>
            <p:cNvPr id="28" name="テキスト ボックス 27"/>
            <p:cNvSpPr txBox="1"/>
            <p:nvPr/>
          </p:nvSpPr>
          <p:spPr>
            <a:xfrm>
              <a:off x="-160589" y="4945963"/>
              <a:ext cx="1583796" cy="1040923"/>
            </a:xfrm>
            <a:prstGeom prst="rect">
              <a:avLst/>
            </a:prstGeom>
            <a:noFill/>
            <a:ln>
              <a:noFill/>
            </a:ln>
          </p:spPr>
          <p:txBody>
            <a:bodyPr wrap="square" rtlCol="0">
              <a:spAutoFit/>
            </a:bodyPr>
            <a:lstStyle/>
            <a:p>
              <a:pPr algn="ctr"/>
              <a:r>
                <a:rPr lang="en-US" altLang="ja-JP" b="1" dirty="0" smtClean="0">
                  <a:latin typeface="Meiryo" charset="-128"/>
                  <a:ea typeface="Meiryo" charset="-128"/>
                  <a:cs typeface="Meiryo" charset="-128"/>
                </a:rPr>
                <a:t>young</a:t>
              </a:r>
              <a:endParaRPr kumimoji="1" lang="ja-JP" altLang="en-US" b="1" dirty="0">
                <a:latin typeface="Meiryo" charset="-128"/>
                <a:ea typeface="Meiryo" charset="-128"/>
                <a:cs typeface="Meiryo" charset="-128"/>
              </a:endParaRPr>
            </a:p>
          </p:txBody>
        </p:sp>
        <p:sp>
          <p:nvSpPr>
            <p:cNvPr id="29" name="正方形/長方形 28"/>
            <p:cNvSpPr/>
            <p:nvPr/>
          </p:nvSpPr>
          <p:spPr>
            <a:xfrm>
              <a:off x="128453" y="8212601"/>
              <a:ext cx="7653828" cy="654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082998" y="8225594"/>
              <a:ext cx="3734512" cy="594813"/>
            </a:xfrm>
            <a:prstGeom prst="rect">
              <a:avLst/>
            </a:prstGeom>
            <a:noFill/>
            <a:ln>
              <a:noFill/>
            </a:ln>
          </p:spPr>
          <p:txBody>
            <a:bodyPr wrap="square" rtlCol="0">
              <a:spAutoFit/>
            </a:bodyPr>
            <a:lstStyle/>
            <a:p>
              <a:pPr algn="ctr"/>
              <a:r>
                <a:rPr lang="en-US" altLang="ja-JP" b="1" dirty="0" smtClean="0">
                  <a:latin typeface="Meiryo" charset="-128"/>
                  <a:ea typeface="Meiryo" charset="-128"/>
                  <a:cs typeface="Meiryo" charset="-128"/>
                </a:rPr>
                <a:t>swelling process</a:t>
              </a:r>
              <a:endParaRPr kumimoji="1" lang="ja-JP" altLang="en-US" b="1" dirty="0">
                <a:latin typeface="Meiryo" charset="-128"/>
                <a:ea typeface="Meiryo" charset="-128"/>
                <a:cs typeface="Meiryo" charset="-128"/>
              </a:endParaRPr>
            </a:p>
          </p:txBody>
        </p:sp>
        <p:sp>
          <p:nvSpPr>
            <p:cNvPr id="31" name="正方形/長方形 30"/>
            <p:cNvSpPr/>
            <p:nvPr/>
          </p:nvSpPr>
          <p:spPr>
            <a:xfrm>
              <a:off x="8286588" y="8227092"/>
              <a:ext cx="3505860" cy="646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9297449" y="8225594"/>
              <a:ext cx="1439815" cy="594813"/>
            </a:xfrm>
            <a:prstGeom prst="rect">
              <a:avLst/>
            </a:prstGeom>
            <a:noFill/>
            <a:ln>
              <a:noFill/>
            </a:ln>
          </p:spPr>
          <p:txBody>
            <a:bodyPr wrap="square" rtlCol="0">
              <a:spAutoFit/>
            </a:bodyPr>
            <a:lstStyle/>
            <a:p>
              <a:pPr algn="ctr"/>
              <a:r>
                <a:rPr lang="en-US" altLang="ja-JP" b="1" dirty="0" smtClean="0">
                  <a:latin typeface="Meiryo" charset="-128"/>
                  <a:ea typeface="Meiryo" charset="-128"/>
                  <a:cs typeface="Meiryo" charset="-128"/>
                </a:rPr>
                <a:t>adult</a:t>
              </a:r>
              <a:endParaRPr kumimoji="1" lang="ja-JP" altLang="en-US" b="1" dirty="0">
                <a:latin typeface="Meiryo" charset="-128"/>
                <a:ea typeface="Meiryo" charset="-128"/>
                <a:cs typeface="Meiryo" charset="-128"/>
              </a:endParaRPr>
            </a:p>
          </p:txBody>
        </p:sp>
        <p:sp>
          <p:nvSpPr>
            <p:cNvPr id="33" name="左大かっこ 32"/>
            <p:cNvSpPr/>
            <p:nvPr/>
          </p:nvSpPr>
          <p:spPr>
            <a:xfrm rot="16200000">
              <a:off x="402607" y="3971176"/>
              <a:ext cx="313167" cy="2731087"/>
            </a:xfrm>
            <a:prstGeom prst="leftBracket">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左大かっこ 33"/>
            <p:cNvSpPr/>
            <p:nvPr/>
          </p:nvSpPr>
          <p:spPr>
            <a:xfrm rot="16200000">
              <a:off x="7554586" y="978497"/>
              <a:ext cx="313167" cy="8571325"/>
            </a:xfrm>
            <a:prstGeom prst="leftBracket">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左大かっこ 34"/>
            <p:cNvSpPr/>
            <p:nvPr/>
          </p:nvSpPr>
          <p:spPr>
            <a:xfrm rot="16200000">
              <a:off x="3709496" y="5649914"/>
              <a:ext cx="313167" cy="5854331"/>
            </a:xfrm>
            <a:prstGeom prst="leftBracket">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左大かっこ 35"/>
            <p:cNvSpPr/>
            <p:nvPr/>
          </p:nvSpPr>
          <p:spPr>
            <a:xfrm rot="16200000">
              <a:off x="9869783" y="7216234"/>
              <a:ext cx="313167" cy="2731087"/>
            </a:xfrm>
            <a:prstGeom prst="leftBracket">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9" name="テキスト ボックス 38"/>
          <p:cNvSpPr txBox="1"/>
          <p:nvPr/>
        </p:nvSpPr>
        <p:spPr>
          <a:xfrm>
            <a:off x="365354" y="6233620"/>
            <a:ext cx="8315097" cy="369332"/>
          </a:xfrm>
          <a:prstGeom prst="rect">
            <a:avLst/>
          </a:prstGeom>
          <a:noFill/>
        </p:spPr>
        <p:txBody>
          <a:bodyPr wrap="none" rtlCol="0">
            <a:spAutoFit/>
          </a:bodyPr>
          <a:lstStyle/>
          <a:p>
            <a:r>
              <a:rPr lang="en-US" altLang="ja-JP" b="1" dirty="0">
                <a:latin typeface="Helvetica" charset="0"/>
                <a:ea typeface="Helvetica" charset="0"/>
                <a:cs typeface="Helvetica" charset="0"/>
              </a:rPr>
              <a:t>Development process can </a:t>
            </a:r>
            <a:r>
              <a:rPr lang="en-US" altLang="ja-JP" b="1" dirty="0" smtClean="0">
                <a:latin typeface="Helvetica" charset="0"/>
                <a:ea typeface="Helvetica" charset="0"/>
                <a:cs typeface="Helvetica" charset="0"/>
              </a:rPr>
              <a:t>be </a:t>
            </a:r>
            <a:r>
              <a:rPr lang="en-US" altLang="ja-JP" b="1" dirty="0" err="1" smtClean="0">
                <a:latin typeface="Helvetica" charset="0"/>
                <a:ea typeface="Helvetica" charset="0"/>
                <a:cs typeface="Helvetica" charset="0"/>
              </a:rPr>
              <a:t>devided</a:t>
            </a:r>
            <a:r>
              <a:rPr lang="en-US" altLang="ja-JP" b="1" dirty="0" smtClean="0">
                <a:latin typeface="Helvetica" charset="0"/>
                <a:ea typeface="Helvetica" charset="0"/>
                <a:cs typeface="Helvetica" charset="0"/>
              </a:rPr>
              <a:t> </a:t>
            </a:r>
            <a:r>
              <a:rPr lang="en-US" altLang="ja-JP" b="1" dirty="0">
                <a:latin typeface="Helvetica" charset="0"/>
                <a:ea typeface="Helvetica" charset="0"/>
                <a:cs typeface="Helvetica" charset="0"/>
              </a:rPr>
              <a:t>into two process ; </a:t>
            </a:r>
            <a:r>
              <a:rPr lang="en-US" altLang="ja-JP" b="1" dirty="0" smtClean="0">
                <a:latin typeface="Helvetica" charset="0"/>
                <a:ea typeface="Helvetica" charset="0"/>
                <a:cs typeface="Helvetica" charset="0"/>
              </a:rPr>
              <a:t>Shrink and Bulge</a:t>
            </a:r>
            <a:endParaRPr lang="ja-JP" altLang="en-US" b="1" dirty="0">
              <a:latin typeface="Helvetica" charset="0"/>
              <a:ea typeface="Helvetica" charset="0"/>
              <a:cs typeface="Helvetica" charset="0"/>
            </a:endParaRPr>
          </a:p>
        </p:txBody>
      </p:sp>
      <p:sp>
        <p:nvSpPr>
          <p:cNvPr id="58" name="テキスト ボックス 57"/>
          <p:cNvSpPr txBox="1"/>
          <p:nvPr/>
        </p:nvSpPr>
        <p:spPr>
          <a:xfrm>
            <a:off x="592025" y="670309"/>
            <a:ext cx="1249060" cy="369332"/>
          </a:xfrm>
          <a:prstGeom prst="rect">
            <a:avLst/>
          </a:prstGeom>
          <a:noFill/>
        </p:spPr>
        <p:txBody>
          <a:bodyPr wrap="none" rtlCol="0">
            <a:spAutoFit/>
          </a:bodyPr>
          <a:lstStyle/>
          <a:p>
            <a:r>
              <a:rPr kumimoji="1" lang="en-US" altLang="ja-JP" b="1" dirty="0" err="1" smtClean="0">
                <a:latin typeface="Helvetica" charset="0"/>
                <a:ea typeface="Helvetica" charset="0"/>
                <a:cs typeface="Helvetica" charset="0"/>
              </a:rPr>
              <a:t>Antianthe</a:t>
            </a:r>
            <a:endParaRPr kumimoji="1" lang="ja-JP" altLang="en-US" b="1" dirty="0">
              <a:latin typeface="Helvetica" charset="0"/>
              <a:ea typeface="Helvetica" charset="0"/>
              <a:cs typeface="Helvetica" charset="0"/>
            </a:endParaRPr>
          </a:p>
        </p:txBody>
      </p:sp>
      <p:sp>
        <p:nvSpPr>
          <p:cNvPr id="59" name="三角形 58"/>
          <p:cNvSpPr/>
          <p:nvPr/>
        </p:nvSpPr>
        <p:spPr>
          <a:xfrm rot="13817414">
            <a:off x="5888583" y="813455"/>
            <a:ext cx="230840" cy="224083"/>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161314" y="610296"/>
            <a:ext cx="1208985" cy="338554"/>
          </a:xfrm>
          <a:prstGeom prst="rect">
            <a:avLst/>
          </a:prstGeom>
          <a:noFill/>
        </p:spPr>
        <p:txBody>
          <a:bodyPr wrap="none" rtlCol="0">
            <a:spAutoFit/>
          </a:bodyPr>
          <a:lstStyle/>
          <a:p>
            <a:r>
              <a:rPr kumimoji="1" lang="en-US" altLang="ja-JP" sz="1600" b="1" smtClean="0">
                <a:latin typeface="Helvetica" charset="0"/>
                <a:ea typeface="Helvetica" charset="0"/>
                <a:cs typeface="Helvetica" charset="0"/>
              </a:rPr>
              <a:t>adhesion?</a:t>
            </a:r>
            <a:endParaRPr kumimoji="1" lang="ja-JP" altLang="en-US" sz="1600" b="1" dirty="0">
              <a:latin typeface="Helvetica" charset="0"/>
              <a:ea typeface="Helvetica" charset="0"/>
              <a:cs typeface="Helvetica" charset="0"/>
            </a:endParaRPr>
          </a:p>
        </p:txBody>
      </p:sp>
      <p:grpSp>
        <p:nvGrpSpPr>
          <p:cNvPr id="5" name="図形グループ 4"/>
          <p:cNvGrpSpPr/>
          <p:nvPr/>
        </p:nvGrpSpPr>
        <p:grpSpPr>
          <a:xfrm>
            <a:off x="6419954" y="5123308"/>
            <a:ext cx="1512209" cy="961391"/>
            <a:chOff x="8415357" y="8267317"/>
            <a:chExt cx="4465396" cy="2424527"/>
          </a:xfrm>
        </p:grpSpPr>
        <p:sp>
          <p:nvSpPr>
            <p:cNvPr id="61" name="フリーフォーム 60"/>
            <p:cNvSpPr/>
            <p:nvPr/>
          </p:nvSpPr>
          <p:spPr>
            <a:xfrm>
              <a:off x="8415357" y="8267317"/>
              <a:ext cx="4465396" cy="2424527"/>
            </a:xfrm>
            <a:custGeom>
              <a:avLst/>
              <a:gdLst>
                <a:gd name="connsiteX0" fmla="*/ 276869 w 4911936"/>
                <a:gd name="connsiteY0" fmla="*/ 2476043 h 2666980"/>
                <a:gd name="connsiteX1" fmla="*/ 71917 w 4911936"/>
                <a:gd name="connsiteY1" fmla="*/ 2436630 h 2666980"/>
                <a:gd name="connsiteX2" fmla="*/ 972 w 4911936"/>
                <a:gd name="connsiteY2" fmla="*/ 2397216 h 2666980"/>
                <a:gd name="connsiteX3" fmla="*/ 48269 w 4911936"/>
                <a:gd name="connsiteY3" fmla="*/ 2215912 h 2666980"/>
                <a:gd name="connsiteX4" fmla="*/ 268986 w 4911936"/>
                <a:gd name="connsiteY4" fmla="*/ 2058257 h 2666980"/>
                <a:gd name="connsiteX5" fmla="*/ 339931 w 4911936"/>
                <a:gd name="connsiteY5" fmla="*/ 1916367 h 2666980"/>
                <a:gd name="connsiteX6" fmla="*/ 324165 w 4911936"/>
                <a:gd name="connsiteY6" fmla="*/ 1608940 h 2666980"/>
                <a:gd name="connsiteX7" fmla="*/ 363579 w 4911936"/>
                <a:gd name="connsiteY7" fmla="*/ 1206919 h 2666980"/>
                <a:gd name="connsiteX8" fmla="*/ 434524 w 4911936"/>
                <a:gd name="connsiteY8" fmla="*/ 836430 h 2666980"/>
                <a:gd name="connsiteX9" fmla="*/ 497586 w 4911936"/>
                <a:gd name="connsiteY9" fmla="*/ 497471 h 2666980"/>
                <a:gd name="connsiteX10" fmla="*/ 568531 w 4911936"/>
                <a:gd name="connsiteY10" fmla="*/ 174278 h 2666980"/>
                <a:gd name="connsiteX11" fmla="*/ 749834 w 4911936"/>
                <a:gd name="connsiteY11" fmla="*/ 857 h 2666980"/>
                <a:gd name="connsiteX12" fmla="*/ 954786 w 4911936"/>
                <a:gd name="connsiteY12" fmla="*/ 103333 h 2666980"/>
                <a:gd name="connsiteX13" fmla="*/ 1341041 w 4911936"/>
                <a:gd name="connsiteY13" fmla="*/ 292519 h 2666980"/>
                <a:gd name="connsiteX14" fmla="*/ 1798241 w 4911936"/>
                <a:gd name="connsiteY14" fmla="*/ 481705 h 2666980"/>
                <a:gd name="connsiteX15" fmla="*/ 2436745 w 4911936"/>
                <a:gd name="connsiteY15" fmla="*/ 670892 h 2666980"/>
                <a:gd name="connsiteX16" fmla="*/ 2996421 w 4911936"/>
                <a:gd name="connsiteY16" fmla="*/ 1009850 h 2666980"/>
                <a:gd name="connsiteX17" fmla="*/ 3682221 w 4911936"/>
                <a:gd name="connsiteY17" fmla="*/ 1459167 h 2666980"/>
                <a:gd name="connsiteX18" fmla="*/ 4470496 w 4911936"/>
                <a:gd name="connsiteY18" fmla="*/ 2168616 h 2666980"/>
                <a:gd name="connsiteX19" fmla="*/ 4911931 w 4911936"/>
                <a:gd name="connsiteY19" fmla="*/ 2665230 h 2666980"/>
                <a:gd name="connsiteX20" fmla="*/ 4462614 w 4911936"/>
                <a:gd name="connsiteY20" fmla="*/ 2318388 h 2666980"/>
                <a:gd name="connsiteX21" fmla="*/ 3989648 w 4911936"/>
                <a:gd name="connsiteY21" fmla="*/ 1924250 h 2666980"/>
                <a:gd name="connsiteX22" fmla="*/ 3406324 w 4911936"/>
                <a:gd name="connsiteY22" fmla="*/ 1585292 h 2666980"/>
                <a:gd name="connsiteX23" fmla="*/ 2823000 w 4911936"/>
                <a:gd name="connsiteY23" fmla="*/ 1427636 h 2666980"/>
                <a:gd name="connsiteX24" fmla="*/ 2334269 w 4911936"/>
                <a:gd name="connsiteY24" fmla="*/ 1309395 h 266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11936" h="2666980">
                  <a:moveTo>
                    <a:pt x="276869" y="2476043"/>
                  </a:moveTo>
                  <a:cubicBezTo>
                    <a:pt x="197384" y="2462905"/>
                    <a:pt x="117900" y="2449768"/>
                    <a:pt x="71917" y="2436630"/>
                  </a:cubicBezTo>
                  <a:cubicBezTo>
                    <a:pt x="25934" y="2423492"/>
                    <a:pt x="4913" y="2434002"/>
                    <a:pt x="972" y="2397216"/>
                  </a:cubicBezTo>
                  <a:cubicBezTo>
                    <a:pt x="-2969" y="2360430"/>
                    <a:pt x="3600" y="2272405"/>
                    <a:pt x="48269" y="2215912"/>
                  </a:cubicBezTo>
                  <a:cubicBezTo>
                    <a:pt x="92938" y="2159419"/>
                    <a:pt x="220376" y="2108181"/>
                    <a:pt x="268986" y="2058257"/>
                  </a:cubicBezTo>
                  <a:cubicBezTo>
                    <a:pt x="317596" y="2008333"/>
                    <a:pt x="330735" y="1991253"/>
                    <a:pt x="339931" y="1916367"/>
                  </a:cubicBezTo>
                  <a:cubicBezTo>
                    <a:pt x="349128" y="1841481"/>
                    <a:pt x="320224" y="1727181"/>
                    <a:pt x="324165" y="1608940"/>
                  </a:cubicBezTo>
                  <a:cubicBezTo>
                    <a:pt x="328106" y="1490699"/>
                    <a:pt x="345186" y="1335671"/>
                    <a:pt x="363579" y="1206919"/>
                  </a:cubicBezTo>
                  <a:cubicBezTo>
                    <a:pt x="381972" y="1078167"/>
                    <a:pt x="412190" y="954671"/>
                    <a:pt x="434524" y="836430"/>
                  </a:cubicBezTo>
                  <a:cubicBezTo>
                    <a:pt x="456858" y="718189"/>
                    <a:pt x="475252" y="607830"/>
                    <a:pt x="497586" y="497471"/>
                  </a:cubicBezTo>
                  <a:cubicBezTo>
                    <a:pt x="519921" y="387112"/>
                    <a:pt x="526490" y="257047"/>
                    <a:pt x="568531" y="174278"/>
                  </a:cubicBezTo>
                  <a:cubicBezTo>
                    <a:pt x="610572" y="91509"/>
                    <a:pt x="685458" y="12681"/>
                    <a:pt x="749834" y="857"/>
                  </a:cubicBezTo>
                  <a:cubicBezTo>
                    <a:pt x="814210" y="-10967"/>
                    <a:pt x="954786" y="103333"/>
                    <a:pt x="954786" y="103333"/>
                  </a:cubicBezTo>
                  <a:cubicBezTo>
                    <a:pt x="1053320" y="151943"/>
                    <a:pt x="1200465" y="229457"/>
                    <a:pt x="1341041" y="292519"/>
                  </a:cubicBezTo>
                  <a:cubicBezTo>
                    <a:pt x="1481617" y="355581"/>
                    <a:pt x="1615624" y="418643"/>
                    <a:pt x="1798241" y="481705"/>
                  </a:cubicBezTo>
                  <a:cubicBezTo>
                    <a:pt x="1980858" y="544767"/>
                    <a:pt x="2237048" y="582868"/>
                    <a:pt x="2436745" y="670892"/>
                  </a:cubicBezTo>
                  <a:cubicBezTo>
                    <a:pt x="2636442" y="758916"/>
                    <a:pt x="2788842" y="878471"/>
                    <a:pt x="2996421" y="1009850"/>
                  </a:cubicBezTo>
                  <a:cubicBezTo>
                    <a:pt x="3204000" y="1141229"/>
                    <a:pt x="3436542" y="1266039"/>
                    <a:pt x="3682221" y="1459167"/>
                  </a:cubicBezTo>
                  <a:cubicBezTo>
                    <a:pt x="3927900" y="1652295"/>
                    <a:pt x="4265544" y="1967606"/>
                    <a:pt x="4470496" y="2168616"/>
                  </a:cubicBezTo>
                  <a:cubicBezTo>
                    <a:pt x="4675448" y="2369626"/>
                    <a:pt x="4913245" y="2640268"/>
                    <a:pt x="4911931" y="2665230"/>
                  </a:cubicBezTo>
                  <a:cubicBezTo>
                    <a:pt x="4910617" y="2690192"/>
                    <a:pt x="4616328" y="2441885"/>
                    <a:pt x="4462614" y="2318388"/>
                  </a:cubicBezTo>
                  <a:cubicBezTo>
                    <a:pt x="4308900" y="2194891"/>
                    <a:pt x="4165696" y="2046433"/>
                    <a:pt x="3989648" y="1924250"/>
                  </a:cubicBezTo>
                  <a:cubicBezTo>
                    <a:pt x="3813600" y="1802067"/>
                    <a:pt x="3600765" y="1668061"/>
                    <a:pt x="3406324" y="1585292"/>
                  </a:cubicBezTo>
                  <a:cubicBezTo>
                    <a:pt x="3211883" y="1502523"/>
                    <a:pt x="3001676" y="1473619"/>
                    <a:pt x="2823000" y="1427636"/>
                  </a:cubicBezTo>
                  <a:cubicBezTo>
                    <a:pt x="2644324" y="1381653"/>
                    <a:pt x="2334269" y="1309395"/>
                    <a:pt x="2334269" y="130939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1"/>
            <p:cNvSpPr/>
            <p:nvPr/>
          </p:nvSpPr>
          <p:spPr>
            <a:xfrm>
              <a:off x="8767753" y="9544692"/>
              <a:ext cx="3231932" cy="1022096"/>
            </a:xfrm>
            <a:custGeom>
              <a:avLst/>
              <a:gdLst>
                <a:gd name="connsiteX0" fmla="*/ 0 w 3555125"/>
                <a:gd name="connsiteY0" fmla="*/ 540982 h 1124306"/>
                <a:gd name="connsiteX1" fmla="*/ 94593 w 3555125"/>
                <a:gd name="connsiteY1" fmla="*/ 312382 h 1124306"/>
                <a:gd name="connsiteX2" fmla="*/ 173421 w 3555125"/>
                <a:gd name="connsiteY2" fmla="*/ 186258 h 1124306"/>
                <a:gd name="connsiteX3" fmla="*/ 402021 w 3555125"/>
                <a:gd name="connsiteY3" fmla="*/ 44368 h 1124306"/>
                <a:gd name="connsiteX4" fmla="*/ 804042 w 3555125"/>
                <a:gd name="connsiteY4" fmla="*/ 4954 h 1124306"/>
                <a:gd name="connsiteX5" fmla="*/ 1229711 w 3555125"/>
                <a:gd name="connsiteY5" fmla="*/ 12837 h 1124306"/>
                <a:gd name="connsiteX6" fmla="*/ 1639614 w 3555125"/>
                <a:gd name="connsiteY6" fmla="*/ 115313 h 1124306"/>
                <a:gd name="connsiteX7" fmla="*/ 2104697 w 3555125"/>
                <a:gd name="connsiteY7" fmla="*/ 288734 h 1124306"/>
                <a:gd name="connsiteX8" fmla="*/ 2727435 w 3555125"/>
                <a:gd name="connsiteY8" fmla="*/ 493685 h 1124306"/>
                <a:gd name="connsiteX9" fmla="*/ 3247697 w 3555125"/>
                <a:gd name="connsiteY9" fmla="*/ 856292 h 1124306"/>
                <a:gd name="connsiteX10" fmla="*/ 3555125 w 3555125"/>
                <a:gd name="connsiteY10" fmla="*/ 1124306 h 112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5125" h="1124306">
                  <a:moveTo>
                    <a:pt x="0" y="540982"/>
                  </a:moveTo>
                  <a:cubicBezTo>
                    <a:pt x="32845" y="456242"/>
                    <a:pt x="65690" y="371503"/>
                    <a:pt x="94593" y="312382"/>
                  </a:cubicBezTo>
                  <a:cubicBezTo>
                    <a:pt x="123496" y="253261"/>
                    <a:pt x="122183" y="230927"/>
                    <a:pt x="173421" y="186258"/>
                  </a:cubicBezTo>
                  <a:cubicBezTo>
                    <a:pt x="224659" y="141589"/>
                    <a:pt x="296918" y="74585"/>
                    <a:pt x="402021" y="44368"/>
                  </a:cubicBezTo>
                  <a:cubicBezTo>
                    <a:pt x="507125" y="14151"/>
                    <a:pt x="666094" y="10209"/>
                    <a:pt x="804042" y="4954"/>
                  </a:cubicBezTo>
                  <a:cubicBezTo>
                    <a:pt x="941990" y="-301"/>
                    <a:pt x="1090449" y="-5556"/>
                    <a:pt x="1229711" y="12837"/>
                  </a:cubicBezTo>
                  <a:cubicBezTo>
                    <a:pt x="1368973" y="31230"/>
                    <a:pt x="1493783" y="69330"/>
                    <a:pt x="1639614" y="115313"/>
                  </a:cubicBezTo>
                  <a:cubicBezTo>
                    <a:pt x="1785445" y="161296"/>
                    <a:pt x="1923394" y="225672"/>
                    <a:pt x="2104697" y="288734"/>
                  </a:cubicBezTo>
                  <a:cubicBezTo>
                    <a:pt x="2286000" y="351796"/>
                    <a:pt x="2536935" y="399092"/>
                    <a:pt x="2727435" y="493685"/>
                  </a:cubicBezTo>
                  <a:cubicBezTo>
                    <a:pt x="2917935" y="588278"/>
                    <a:pt x="3109749" y="751189"/>
                    <a:pt x="3247697" y="856292"/>
                  </a:cubicBezTo>
                  <a:cubicBezTo>
                    <a:pt x="3385645" y="961396"/>
                    <a:pt x="3555125" y="1124306"/>
                    <a:pt x="3555125" y="112430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図形グループ 7"/>
          <p:cNvGrpSpPr/>
          <p:nvPr/>
        </p:nvGrpSpPr>
        <p:grpSpPr>
          <a:xfrm>
            <a:off x="592025" y="5541870"/>
            <a:ext cx="5529661" cy="507345"/>
            <a:chOff x="314406" y="5259557"/>
            <a:chExt cx="6974963" cy="643685"/>
          </a:xfrm>
        </p:grpSpPr>
        <p:grpSp>
          <p:nvGrpSpPr>
            <p:cNvPr id="40" name="図形グループ 39"/>
            <p:cNvGrpSpPr/>
            <p:nvPr/>
          </p:nvGrpSpPr>
          <p:grpSpPr>
            <a:xfrm>
              <a:off x="314406" y="5259557"/>
              <a:ext cx="6974963" cy="643685"/>
              <a:chOff x="2106539" y="21044809"/>
              <a:chExt cx="11233248" cy="1036661"/>
            </a:xfrm>
          </p:grpSpPr>
          <p:grpSp>
            <p:nvGrpSpPr>
              <p:cNvPr id="41" name="図形グループ 40"/>
              <p:cNvGrpSpPr/>
              <p:nvPr/>
            </p:nvGrpSpPr>
            <p:grpSpPr>
              <a:xfrm>
                <a:off x="2106539" y="21044809"/>
                <a:ext cx="7327914" cy="1007525"/>
                <a:chOff x="655283" y="537902"/>
                <a:chExt cx="10728799" cy="1475119"/>
              </a:xfrm>
            </p:grpSpPr>
            <p:grpSp>
              <p:nvGrpSpPr>
                <p:cNvPr id="46" name="図形グループ 45"/>
                <p:cNvGrpSpPr/>
                <p:nvPr/>
              </p:nvGrpSpPr>
              <p:grpSpPr>
                <a:xfrm>
                  <a:off x="655283" y="537904"/>
                  <a:ext cx="2510287" cy="1475117"/>
                  <a:chOff x="655283" y="537904"/>
                  <a:chExt cx="2510287" cy="1475117"/>
                </a:xfrm>
              </p:grpSpPr>
              <p:sp>
                <p:nvSpPr>
                  <p:cNvPr id="56" name="フリーフォーム 55"/>
                  <p:cNvSpPr/>
                  <p:nvPr/>
                </p:nvSpPr>
                <p:spPr>
                  <a:xfrm>
                    <a:off x="655283" y="537904"/>
                    <a:ext cx="2510287" cy="1475117"/>
                  </a:xfrm>
                  <a:custGeom>
                    <a:avLst/>
                    <a:gdLst>
                      <a:gd name="connsiteX0" fmla="*/ 189781 w 2510287"/>
                      <a:gd name="connsiteY0" fmla="*/ 1423359 h 1475117"/>
                      <a:gd name="connsiteX1" fmla="*/ 77638 w 2510287"/>
                      <a:gd name="connsiteY1" fmla="*/ 1414733 h 1475117"/>
                      <a:gd name="connsiteX2" fmla="*/ 25879 w 2510287"/>
                      <a:gd name="connsiteY2" fmla="*/ 1380227 h 1475117"/>
                      <a:gd name="connsiteX3" fmla="*/ 0 w 2510287"/>
                      <a:gd name="connsiteY3" fmla="*/ 1354348 h 1475117"/>
                      <a:gd name="connsiteX4" fmla="*/ 51759 w 2510287"/>
                      <a:gd name="connsiteY4" fmla="*/ 1259457 h 1475117"/>
                      <a:gd name="connsiteX5" fmla="*/ 51759 w 2510287"/>
                      <a:gd name="connsiteY5" fmla="*/ 1259457 h 1475117"/>
                      <a:gd name="connsiteX6" fmla="*/ 198408 w 2510287"/>
                      <a:gd name="connsiteY6" fmla="*/ 1173193 h 1475117"/>
                      <a:gd name="connsiteX7" fmla="*/ 267419 w 2510287"/>
                      <a:gd name="connsiteY7" fmla="*/ 1095555 h 1475117"/>
                      <a:gd name="connsiteX8" fmla="*/ 336430 w 2510287"/>
                      <a:gd name="connsiteY8" fmla="*/ 1026544 h 1475117"/>
                      <a:gd name="connsiteX9" fmla="*/ 336430 w 2510287"/>
                      <a:gd name="connsiteY9" fmla="*/ 957533 h 1475117"/>
                      <a:gd name="connsiteX10" fmla="*/ 336430 w 2510287"/>
                      <a:gd name="connsiteY10" fmla="*/ 845389 h 1475117"/>
                      <a:gd name="connsiteX11" fmla="*/ 310551 w 2510287"/>
                      <a:gd name="connsiteY11" fmla="*/ 707366 h 1475117"/>
                      <a:gd name="connsiteX12" fmla="*/ 293298 w 2510287"/>
                      <a:gd name="connsiteY12" fmla="*/ 603850 h 1475117"/>
                      <a:gd name="connsiteX13" fmla="*/ 276045 w 2510287"/>
                      <a:gd name="connsiteY13" fmla="*/ 500333 h 1475117"/>
                      <a:gd name="connsiteX14" fmla="*/ 310551 w 2510287"/>
                      <a:gd name="connsiteY14" fmla="*/ 336431 h 1475117"/>
                      <a:gd name="connsiteX15" fmla="*/ 379562 w 2510287"/>
                      <a:gd name="connsiteY15" fmla="*/ 224287 h 1475117"/>
                      <a:gd name="connsiteX16" fmla="*/ 491706 w 2510287"/>
                      <a:gd name="connsiteY16" fmla="*/ 146650 h 1475117"/>
                      <a:gd name="connsiteX17" fmla="*/ 638355 w 2510287"/>
                      <a:gd name="connsiteY17" fmla="*/ 77638 h 1475117"/>
                      <a:gd name="connsiteX18" fmla="*/ 733245 w 2510287"/>
                      <a:gd name="connsiteY18" fmla="*/ 34506 h 1475117"/>
                      <a:gd name="connsiteX19" fmla="*/ 905774 w 2510287"/>
                      <a:gd name="connsiteY19" fmla="*/ 8627 h 1475117"/>
                      <a:gd name="connsiteX20" fmla="*/ 1052423 w 2510287"/>
                      <a:gd name="connsiteY20" fmla="*/ 0 h 1475117"/>
                      <a:gd name="connsiteX21" fmla="*/ 1207698 w 2510287"/>
                      <a:gd name="connsiteY21" fmla="*/ 0 h 1475117"/>
                      <a:gd name="connsiteX22" fmla="*/ 1406106 w 2510287"/>
                      <a:gd name="connsiteY22" fmla="*/ 43133 h 1475117"/>
                      <a:gd name="connsiteX23" fmla="*/ 1673525 w 2510287"/>
                      <a:gd name="connsiteY23" fmla="*/ 163902 h 1475117"/>
                      <a:gd name="connsiteX24" fmla="*/ 1880559 w 2510287"/>
                      <a:gd name="connsiteY24" fmla="*/ 310551 h 1475117"/>
                      <a:gd name="connsiteX25" fmla="*/ 2061713 w 2510287"/>
                      <a:gd name="connsiteY25" fmla="*/ 431321 h 1475117"/>
                      <a:gd name="connsiteX26" fmla="*/ 2225615 w 2510287"/>
                      <a:gd name="connsiteY26" fmla="*/ 612476 h 1475117"/>
                      <a:gd name="connsiteX27" fmla="*/ 2294627 w 2510287"/>
                      <a:gd name="connsiteY27" fmla="*/ 750499 h 1475117"/>
                      <a:gd name="connsiteX28" fmla="*/ 2294627 w 2510287"/>
                      <a:gd name="connsiteY28" fmla="*/ 793631 h 1475117"/>
                      <a:gd name="connsiteX29" fmla="*/ 2104845 w 2510287"/>
                      <a:gd name="connsiteY29" fmla="*/ 793631 h 1475117"/>
                      <a:gd name="connsiteX30" fmla="*/ 1940944 w 2510287"/>
                      <a:gd name="connsiteY30" fmla="*/ 759125 h 1475117"/>
                      <a:gd name="connsiteX31" fmla="*/ 1759789 w 2510287"/>
                      <a:gd name="connsiteY31" fmla="*/ 750499 h 1475117"/>
                      <a:gd name="connsiteX32" fmla="*/ 1570008 w 2510287"/>
                      <a:gd name="connsiteY32" fmla="*/ 715993 h 1475117"/>
                      <a:gd name="connsiteX33" fmla="*/ 1397479 w 2510287"/>
                      <a:gd name="connsiteY33" fmla="*/ 664234 h 1475117"/>
                      <a:gd name="connsiteX34" fmla="*/ 1164566 w 2510287"/>
                      <a:gd name="connsiteY34" fmla="*/ 664234 h 1475117"/>
                      <a:gd name="connsiteX35" fmla="*/ 1026544 w 2510287"/>
                      <a:gd name="connsiteY35" fmla="*/ 655608 h 1475117"/>
                      <a:gd name="connsiteX36" fmla="*/ 888521 w 2510287"/>
                      <a:gd name="connsiteY36" fmla="*/ 698740 h 1475117"/>
                      <a:gd name="connsiteX37" fmla="*/ 776378 w 2510287"/>
                      <a:gd name="connsiteY37" fmla="*/ 741872 h 1475117"/>
                      <a:gd name="connsiteX38" fmla="*/ 672861 w 2510287"/>
                      <a:gd name="connsiteY38" fmla="*/ 836763 h 1475117"/>
                      <a:gd name="connsiteX39" fmla="*/ 577970 w 2510287"/>
                      <a:gd name="connsiteY39" fmla="*/ 983412 h 1475117"/>
                      <a:gd name="connsiteX40" fmla="*/ 672861 w 2510287"/>
                      <a:gd name="connsiteY40" fmla="*/ 914400 h 1475117"/>
                      <a:gd name="connsiteX41" fmla="*/ 802257 w 2510287"/>
                      <a:gd name="connsiteY41" fmla="*/ 828136 h 1475117"/>
                      <a:gd name="connsiteX42" fmla="*/ 905774 w 2510287"/>
                      <a:gd name="connsiteY42" fmla="*/ 750499 h 1475117"/>
                      <a:gd name="connsiteX43" fmla="*/ 1026544 w 2510287"/>
                      <a:gd name="connsiteY43" fmla="*/ 707366 h 1475117"/>
                      <a:gd name="connsiteX44" fmla="*/ 1190445 w 2510287"/>
                      <a:gd name="connsiteY44" fmla="*/ 690114 h 1475117"/>
                      <a:gd name="connsiteX45" fmla="*/ 1406106 w 2510287"/>
                      <a:gd name="connsiteY45" fmla="*/ 690114 h 1475117"/>
                      <a:gd name="connsiteX46" fmla="*/ 1595887 w 2510287"/>
                      <a:gd name="connsiteY46" fmla="*/ 750499 h 1475117"/>
                      <a:gd name="connsiteX47" fmla="*/ 1828800 w 2510287"/>
                      <a:gd name="connsiteY47" fmla="*/ 836763 h 1475117"/>
                      <a:gd name="connsiteX48" fmla="*/ 1975449 w 2510287"/>
                      <a:gd name="connsiteY48" fmla="*/ 940280 h 1475117"/>
                      <a:gd name="connsiteX49" fmla="*/ 2173857 w 2510287"/>
                      <a:gd name="connsiteY49" fmla="*/ 1155940 h 1475117"/>
                      <a:gd name="connsiteX50" fmla="*/ 2380891 w 2510287"/>
                      <a:gd name="connsiteY50" fmla="*/ 1328468 h 1475117"/>
                      <a:gd name="connsiteX51" fmla="*/ 2510287 w 2510287"/>
                      <a:gd name="connsiteY51" fmla="*/ 1475117 h 1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10287" h="1475117">
                        <a:moveTo>
                          <a:pt x="189781" y="1423359"/>
                        </a:moveTo>
                        <a:lnTo>
                          <a:pt x="77638" y="1414733"/>
                        </a:lnTo>
                        <a:lnTo>
                          <a:pt x="25879" y="1380227"/>
                        </a:lnTo>
                        <a:lnTo>
                          <a:pt x="0" y="1354348"/>
                        </a:lnTo>
                        <a:lnTo>
                          <a:pt x="51759" y="1259457"/>
                        </a:lnTo>
                        <a:lnTo>
                          <a:pt x="51759" y="1259457"/>
                        </a:lnTo>
                        <a:lnTo>
                          <a:pt x="198408" y="1173193"/>
                        </a:lnTo>
                        <a:lnTo>
                          <a:pt x="267419" y="1095555"/>
                        </a:lnTo>
                        <a:lnTo>
                          <a:pt x="336430" y="1026544"/>
                        </a:lnTo>
                        <a:lnTo>
                          <a:pt x="336430" y="957533"/>
                        </a:lnTo>
                        <a:lnTo>
                          <a:pt x="336430" y="845389"/>
                        </a:lnTo>
                        <a:lnTo>
                          <a:pt x="310551" y="707366"/>
                        </a:lnTo>
                        <a:lnTo>
                          <a:pt x="293298" y="603850"/>
                        </a:lnTo>
                        <a:lnTo>
                          <a:pt x="276045" y="500333"/>
                        </a:lnTo>
                        <a:lnTo>
                          <a:pt x="310551" y="336431"/>
                        </a:lnTo>
                        <a:lnTo>
                          <a:pt x="379562" y="224287"/>
                        </a:lnTo>
                        <a:lnTo>
                          <a:pt x="491706" y="146650"/>
                        </a:lnTo>
                        <a:lnTo>
                          <a:pt x="638355" y="77638"/>
                        </a:lnTo>
                        <a:lnTo>
                          <a:pt x="733245" y="34506"/>
                        </a:lnTo>
                        <a:lnTo>
                          <a:pt x="905774" y="8627"/>
                        </a:lnTo>
                        <a:lnTo>
                          <a:pt x="1052423" y="0"/>
                        </a:lnTo>
                        <a:lnTo>
                          <a:pt x="1207698" y="0"/>
                        </a:lnTo>
                        <a:lnTo>
                          <a:pt x="1406106" y="43133"/>
                        </a:lnTo>
                        <a:lnTo>
                          <a:pt x="1673525" y="163902"/>
                        </a:lnTo>
                        <a:lnTo>
                          <a:pt x="1880559" y="310551"/>
                        </a:lnTo>
                        <a:lnTo>
                          <a:pt x="2061713" y="431321"/>
                        </a:lnTo>
                        <a:lnTo>
                          <a:pt x="2225615" y="612476"/>
                        </a:lnTo>
                        <a:lnTo>
                          <a:pt x="2294627" y="750499"/>
                        </a:lnTo>
                        <a:lnTo>
                          <a:pt x="2294627" y="793631"/>
                        </a:lnTo>
                        <a:lnTo>
                          <a:pt x="2104845" y="793631"/>
                        </a:lnTo>
                        <a:lnTo>
                          <a:pt x="1940944" y="759125"/>
                        </a:lnTo>
                        <a:lnTo>
                          <a:pt x="1759789" y="750499"/>
                        </a:lnTo>
                        <a:lnTo>
                          <a:pt x="1570008" y="715993"/>
                        </a:lnTo>
                        <a:lnTo>
                          <a:pt x="1397479" y="664234"/>
                        </a:lnTo>
                        <a:lnTo>
                          <a:pt x="1164566" y="664234"/>
                        </a:lnTo>
                        <a:lnTo>
                          <a:pt x="1026544" y="655608"/>
                        </a:lnTo>
                        <a:lnTo>
                          <a:pt x="888521" y="698740"/>
                        </a:lnTo>
                        <a:lnTo>
                          <a:pt x="776378" y="741872"/>
                        </a:lnTo>
                        <a:lnTo>
                          <a:pt x="672861" y="836763"/>
                        </a:lnTo>
                        <a:lnTo>
                          <a:pt x="577970" y="983412"/>
                        </a:lnTo>
                        <a:lnTo>
                          <a:pt x="672861" y="914400"/>
                        </a:lnTo>
                        <a:lnTo>
                          <a:pt x="802257" y="828136"/>
                        </a:lnTo>
                        <a:lnTo>
                          <a:pt x="905774" y="750499"/>
                        </a:lnTo>
                        <a:lnTo>
                          <a:pt x="1026544" y="707366"/>
                        </a:lnTo>
                        <a:lnTo>
                          <a:pt x="1190445" y="690114"/>
                        </a:lnTo>
                        <a:lnTo>
                          <a:pt x="1406106" y="690114"/>
                        </a:lnTo>
                        <a:lnTo>
                          <a:pt x="1595887" y="750499"/>
                        </a:lnTo>
                        <a:lnTo>
                          <a:pt x="1828800" y="836763"/>
                        </a:lnTo>
                        <a:lnTo>
                          <a:pt x="1975449" y="940280"/>
                        </a:lnTo>
                        <a:lnTo>
                          <a:pt x="2173857" y="1155940"/>
                        </a:lnTo>
                        <a:lnTo>
                          <a:pt x="2380891" y="1328468"/>
                        </a:lnTo>
                        <a:lnTo>
                          <a:pt x="2510287" y="147511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984050" y="600335"/>
                    <a:ext cx="1906438" cy="948906"/>
                  </a:xfrm>
                  <a:custGeom>
                    <a:avLst/>
                    <a:gdLst>
                      <a:gd name="connsiteX0" fmla="*/ 43132 w 1906438"/>
                      <a:gd name="connsiteY0" fmla="*/ 948906 h 948906"/>
                      <a:gd name="connsiteX1" fmla="*/ 51758 w 1906438"/>
                      <a:gd name="connsiteY1" fmla="*/ 828136 h 948906"/>
                      <a:gd name="connsiteX2" fmla="*/ 17253 w 1906438"/>
                      <a:gd name="connsiteY2" fmla="*/ 621102 h 948906"/>
                      <a:gd name="connsiteX3" fmla="*/ 0 w 1906438"/>
                      <a:gd name="connsiteY3" fmla="*/ 439947 h 948906"/>
                      <a:gd name="connsiteX4" fmla="*/ 69011 w 1906438"/>
                      <a:gd name="connsiteY4" fmla="*/ 215660 h 948906"/>
                      <a:gd name="connsiteX5" fmla="*/ 189781 w 1906438"/>
                      <a:gd name="connsiteY5" fmla="*/ 112143 h 948906"/>
                      <a:gd name="connsiteX6" fmla="*/ 353683 w 1906438"/>
                      <a:gd name="connsiteY6" fmla="*/ 51758 h 948906"/>
                      <a:gd name="connsiteX7" fmla="*/ 457200 w 1906438"/>
                      <a:gd name="connsiteY7" fmla="*/ 17253 h 948906"/>
                      <a:gd name="connsiteX8" fmla="*/ 577970 w 1906438"/>
                      <a:gd name="connsiteY8" fmla="*/ 0 h 948906"/>
                      <a:gd name="connsiteX9" fmla="*/ 681487 w 1906438"/>
                      <a:gd name="connsiteY9" fmla="*/ 0 h 948906"/>
                      <a:gd name="connsiteX10" fmla="*/ 819509 w 1906438"/>
                      <a:gd name="connsiteY10" fmla="*/ 0 h 948906"/>
                      <a:gd name="connsiteX11" fmla="*/ 957532 w 1906438"/>
                      <a:gd name="connsiteY11" fmla="*/ 8626 h 948906"/>
                      <a:gd name="connsiteX12" fmla="*/ 1130060 w 1906438"/>
                      <a:gd name="connsiteY12" fmla="*/ 60385 h 948906"/>
                      <a:gd name="connsiteX13" fmla="*/ 1259457 w 1906438"/>
                      <a:gd name="connsiteY13" fmla="*/ 112143 h 948906"/>
                      <a:gd name="connsiteX14" fmla="*/ 1406106 w 1906438"/>
                      <a:gd name="connsiteY14" fmla="*/ 207034 h 948906"/>
                      <a:gd name="connsiteX15" fmla="*/ 1544128 w 1906438"/>
                      <a:gd name="connsiteY15" fmla="*/ 319177 h 948906"/>
                      <a:gd name="connsiteX16" fmla="*/ 1656272 w 1906438"/>
                      <a:gd name="connsiteY16" fmla="*/ 396815 h 948906"/>
                      <a:gd name="connsiteX17" fmla="*/ 1777041 w 1906438"/>
                      <a:gd name="connsiteY17" fmla="*/ 500332 h 948906"/>
                      <a:gd name="connsiteX18" fmla="*/ 1863306 w 1906438"/>
                      <a:gd name="connsiteY18" fmla="*/ 612475 h 948906"/>
                      <a:gd name="connsiteX19" fmla="*/ 1906438 w 1906438"/>
                      <a:gd name="connsiteY19" fmla="*/ 690113 h 948906"/>
                      <a:gd name="connsiteX20" fmla="*/ 1690777 w 1906438"/>
                      <a:gd name="connsiteY20" fmla="*/ 664234 h 948906"/>
                      <a:gd name="connsiteX21" fmla="*/ 1466491 w 1906438"/>
                      <a:gd name="connsiteY21" fmla="*/ 629728 h 948906"/>
                      <a:gd name="connsiteX22" fmla="*/ 1259457 w 1906438"/>
                      <a:gd name="connsiteY22" fmla="*/ 612475 h 948906"/>
                      <a:gd name="connsiteX23" fmla="*/ 1017917 w 1906438"/>
                      <a:gd name="connsiteY23" fmla="*/ 543464 h 948906"/>
                      <a:gd name="connsiteX24" fmla="*/ 802257 w 1906438"/>
                      <a:gd name="connsiteY24" fmla="*/ 534838 h 948906"/>
                      <a:gd name="connsiteX25" fmla="*/ 508958 w 1906438"/>
                      <a:gd name="connsiteY25" fmla="*/ 577970 h 948906"/>
                      <a:gd name="connsiteX26" fmla="*/ 353683 w 1906438"/>
                      <a:gd name="connsiteY26" fmla="*/ 681487 h 948906"/>
                      <a:gd name="connsiteX27" fmla="*/ 215660 w 1906438"/>
                      <a:gd name="connsiteY27" fmla="*/ 871268 h 948906"/>
                      <a:gd name="connsiteX28" fmla="*/ 207034 w 1906438"/>
                      <a:gd name="connsiteY28" fmla="*/ 931653 h 94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06438" h="948906">
                        <a:moveTo>
                          <a:pt x="43132" y="948906"/>
                        </a:moveTo>
                        <a:lnTo>
                          <a:pt x="51758" y="828136"/>
                        </a:lnTo>
                        <a:lnTo>
                          <a:pt x="17253" y="621102"/>
                        </a:lnTo>
                        <a:lnTo>
                          <a:pt x="0" y="439947"/>
                        </a:lnTo>
                        <a:lnTo>
                          <a:pt x="69011" y="215660"/>
                        </a:lnTo>
                        <a:lnTo>
                          <a:pt x="189781" y="112143"/>
                        </a:lnTo>
                        <a:lnTo>
                          <a:pt x="353683" y="51758"/>
                        </a:lnTo>
                        <a:lnTo>
                          <a:pt x="457200" y="17253"/>
                        </a:lnTo>
                        <a:lnTo>
                          <a:pt x="577970" y="0"/>
                        </a:lnTo>
                        <a:lnTo>
                          <a:pt x="681487" y="0"/>
                        </a:lnTo>
                        <a:lnTo>
                          <a:pt x="819509" y="0"/>
                        </a:lnTo>
                        <a:lnTo>
                          <a:pt x="957532" y="8626"/>
                        </a:lnTo>
                        <a:lnTo>
                          <a:pt x="1130060" y="60385"/>
                        </a:lnTo>
                        <a:lnTo>
                          <a:pt x="1259457" y="112143"/>
                        </a:lnTo>
                        <a:lnTo>
                          <a:pt x="1406106" y="207034"/>
                        </a:lnTo>
                        <a:lnTo>
                          <a:pt x="1544128" y="319177"/>
                        </a:lnTo>
                        <a:lnTo>
                          <a:pt x="1656272" y="396815"/>
                        </a:lnTo>
                        <a:lnTo>
                          <a:pt x="1777041" y="500332"/>
                        </a:lnTo>
                        <a:lnTo>
                          <a:pt x="1863306" y="612475"/>
                        </a:lnTo>
                        <a:lnTo>
                          <a:pt x="1906438" y="690113"/>
                        </a:lnTo>
                        <a:lnTo>
                          <a:pt x="1690777" y="664234"/>
                        </a:lnTo>
                        <a:lnTo>
                          <a:pt x="1466491" y="629728"/>
                        </a:lnTo>
                        <a:lnTo>
                          <a:pt x="1259457" y="612475"/>
                        </a:lnTo>
                        <a:lnTo>
                          <a:pt x="1017917" y="543464"/>
                        </a:lnTo>
                        <a:lnTo>
                          <a:pt x="802257" y="534838"/>
                        </a:lnTo>
                        <a:lnTo>
                          <a:pt x="508958" y="577970"/>
                        </a:lnTo>
                        <a:lnTo>
                          <a:pt x="353683" y="681487"/>
                        </a:lnTo>
                        <a:lnTo>
                          <a:pt x="215660" y="871268"/>
                        </a:lnTo>
                        <a:lnTo>
                          <a:pt x="207034" y="931653"/>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3394787" y="537902"/>
                  <a:ext cx="2510287" cy="1475117"/>
                  <a:chOff x="3324306" y="537902"/>
                  <a:chExt cx="2510287" cy="1475117"/>
                </a:xfrm>
              </p:grpSpPr>
              <p:sp>
                <p:nvSpPr>
                  <p:cNvPr id="54" name="フリーフォーム 53"/>
                  <p:cNvSpPr/>
                  <p:nvPr/>
                </p:nvSpPr>
                <p:spPr>
                  <a:xfrm>
                    <a:off x="3663853" y="574955"/>
                    <a:ext cx="1905306" cy="948976"/>
                  </a:xfrm>
                  <a:custGeom>
                    <a:avLst/>
                    <a:gdLst>
                      <a:gd name="connsiteX0" fmla="*/ 56644 w 2095837"/>
                      <a:gd name="connsiteY0" fmla="*/ 1043873 h 1043873"/>
                      <a:gd name="connsiteX1" fmla="*/ 48552 w 2095837"/>
                      <a:gd name="connsiteY1" fmla="*/ 817296 h 1043873"/>
                      <a:gd name="connsiteX2" fmla="*/ 8092 w 2095837"/>
                      <a:gd name="connsiteY2" fmla="*/ 614995 h 1043873"/>
                      <a:gd name="connsiteX3" fmla="*/ 0 w 2095837"/>
                      <a:gd name="connsiteY3" fmla="*/ 436970 h 1043873"/>
                      <a:gd name="connsiteX4" fmla="*/ 105196 w 2095837"/>
                      <a:gd name="connsiteY4" fmla="*/ 258945 h 1043873"/>
                      <a:gd name="connsiteX5" fmla="*/ 194209 w 2095837"/>
                      <a:gd name="connsiteY5" fmla="*/ 145657 h 1043873"/>
                      <a:gd name="connsiteX6" fmla="*/ 388418 w 2095837"/>
                      <a:gd name="connsiteY6" fmla="*/ 72828 h 1043873"/>
                      <a:gd name="connsiteX7" fmla="*/ 614995 w 2095837"/>
                      <a:gd name="connsiteY7" fmla="*/ 0 h 1043873"/>
                      <a:gd name="connsiteX8" fmla="*/ 946768 w 2095837"/>
                      <a:gd name="connsiteY8" fmla="*/ 16184 h 1043873"/>
                      <a:gd name="connsiteX9" fmla="*/ 1262357 w 2095837"/>
                      <a:gd name="connsiteY9" fmla="*/ 80920 h 1043873"/>
                      <a:gd name="connsiteX10" fmla="*/ 1497026 w 2095837"/>
                      <a:gd name="connsiteY10" fmla="*/ 210393 h 1043873"/>
                      <a:gd name="connsiteX11" fmla="*/ 1764064 w 2095837"/>
                      <a:gd name="connsiteY11" fmla="*/ 428878 h 1043873"/>
                      <a:gd name="connsiteX12" fmla="*/ 2006825 w 2095837"/>
                      <a:gd name="connsiteY12" fmla="*/ 647363 h 1043873"/>
                      <a:gd name="connsiteX13" fmla="*/ 2095837 w 2095837"/>
                      <a:gd name="connsiteY13" fmla="*/ 784927 h 1043873"/>
                      <a:gd name="connsiteX14" fmla="*/ 1772156 w 2095837"/>
                      <a:gd name="connsiteY14" fmla="*/ 687823 h 1043873"/>
                      <a:gd name="connsiteX15" fmla="*/ 1602223 w 2095837"/>
                      <a:gd name="connsiteY15" fmla="*/ 606903 h 1043873"/>
                      <a:gd name="connsiteX16" fmla="*/ 1399922 w 2095837"/>
                      <a:gd name="connsiteY16" fmla="*/ 517890 h 1043873"/>
                      <a:gd name="connsiteX17" fmla="*/ 1108609 w 2095837"/>
                      <a:gd name="connsiteY17" fmla="*/ 453154 h 1043873"/>
                      <a:gd name="connsiteX18" fmla="*/ 849664 w 2095837"/>
                      <a:gd name="connsiteY18" fmla="*/ 396510 h 1043873"/>
                      <a:gd name="connsiteX19" fmla="*/ 679731 w 2095837"/>
                      <a:gd name="connsiteY19" fmla="*/ 388418 h 1043873"/>
                      <a:gd name="connsiteX20" fmla="*/ 428878 w 2095837"/>
                      <a:gd name="connsiteY20" fmla="*/ 509798 h 104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5837" h="1043873">
                        <a:moveTo>
                          <a:pt x="56644" y="1043873"/>
                        </a:moveTo>
                        <a:lnTo>
                          <a:pt x="48552" y="817296"/>
                        </a:lnTo>
                        <a:lnTo>
                          <a:pt x="8092" y="614995"/>
                        </a:lnTo>
                        <a:lnTo>
                          <a:pt x="0" y="436970"/>
                        </a:lnTo>
                        <a:lnTo>
                          <a:pt x="105196" y="258945"/>
                        </a:lnTo>
                        <a:lnTo>
                          <a:pt x="194209" y="145657"/>
                        </a:lnTo>
                        <a:lnTo>
                          <a:pt x="388418" y="72828"/>
                        </a:lnTo>
                        <a:lnTo>
                          <a:pt x="614995" y="0"/>
                        </a:lnTo>
                        <a:lnTo>
                          <a:pt x="946768" y="16184"/>
                        </a:lnTo>
                        <a:lnTo>
                          <a:pt x="1262357" y="80920"/>
                        </a:lnTo>
                        <a:lnTo>
                          <a:pt x="1497026" y="210393"/>
                        </a:lnTo>
                        <a:lnTo>
                          <a:pt x="1764064" y="428878"/>
                        </a:lnTo>
                        <a:lnTo>
                          <a:pt x="2006825" y="647363"/>
                        </a:lnTo>
                        <a:lnTo>
                          <a:pt x="2095837" y="784927"/>
                        </a:lnTo>
                        <a:lnTo>
                          <a:pt x="1772156" y="687823"/>
                        </a:lnTo>
                        <a:lnTo>
                          <a:pt x="1602223" y="606903"/>
                        </a:lnTo>
                        <a:lnTo>
                          <a:pt x="1399922" y="517890"/>
                        </a:lnTo>
                        <a:lnTo>
                          <a:pt x="1108609" y="453154"/>
                        </a:lnTo>
                        <a:lnTo>
                          <a:pt x="849664" y="396510"/>
                        </a:lnTo>
                        <a:lnTo>
                          <a:pt x="679731" y="388418"/>
                        </a:lnTo>
                        <a:lnTo>
                          <a:pt x="428878" y="509798"/>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55" name="フリーフォーム 54"/>
                  <p:cNvSpPr/>
                  <p:nvPr/>
                </p:nvSpPr>
                <p:spPr>
                  <a:xfrm>
                    <a:off x="3324306" y="537902"/>
                    <a:ext cx="2510287" cy="1475117"/>
                  </a:xfrm>
                  <a:custGeom>
                    <a:avLst/>
                    <a:gdLst>
                      <a:gd name="connsiteX0" fmla="*/ 189781 w 2510287"/>
                      <a:gd name="connsiteY0" fmla="*/ 1423359 h 1475117"/>
                      <a:gd name="connsiteX1" fmla="*/ 77638 w 2510287"/>
                      <a:gd name="connsiteY1" fmla="*/ 1414733 h 1475117"/>
                      <a:gd name="connsiteX2" fmla="*/ 25879 w 2510287"/>
                      <a:gd name="connsiteY2" fmla="*/ 1380227 h 1475117"/>
                      <a:gd name="connsiteX3" fmla="*/ 0 w 2510287"/>
                      <a:gd name="connsiteY3" fmla="*/ 1354348 h 1475117"/>
                      <a:gd name="connsiteX4" fmla="*/ 51759 w 2510287"/>
                      <a:gd name="connsiteY4" fmla="*/ 1259457 h 1475117"/>
                      <a:gd name="connsiteX5" fmla="*/ 51759 w 2510287"/>
                      <a:gd name="connsiteY5" fmla="*/ 1259457 h 1475117"/>
                      <a:gd name="connsiteX6" fmla="*/ 198408 w 2510287"/>
                      <a:gd name="connsiteY6" fmla="*/ 1173193 h 1475117"/>
                      <a:gd name="connsiteX7" fmla="*/ 267419 w 2510287"/>
                      <a:gd name="connsiteY7" fmla="*/ 1095555 h 1475117"/>
                      <a:gd name="connsiteX8" fmla="*/ 336430 w 2510287"/>
                      <a:gd name="connsiteY8" fmla="*/ 1026544 h 1475117"/>
                      <a:gd name="connsiteX9" fmla="*/ 336430 w 2510287"/>
                      <a:gd name="connsiteY9" fmla="*/ 957533 h 1475117"/>
                      <a:gd name="connsiteX10" fmla="*/ 336430 w 2510287"/>
                      <a:gd name="connsiteY10" fmla="*/ 845389 h 1475117"/>
                      <a:gd name="connsiteX11" fmla="*/ 310551 w 2510287"/>
                      <a:gd name="connsiteY11" fmla="*/ 707366 h 1475117"/>
                      <a:gd name="connsiteX12" fmla="*/ 293298 w 2510287"/>
                      <a:gd name="connsiteY12" fmla="*/ 603850 h 1475117"/>
                      <a:gd name="connsiteX13" fmla="*/ 276045 w 2510287"/>
                      <a:gd name="connsiteY13" fmla="*/ 500333 h 1475117"/>
                      <a:gd name="connsiteX14" fmla="*/ 310551 w 2510287"/>
                      <a:gd name="connsiteY14" fmla="*/ 336431 h 1475117"/>
                      <a:gd name="connsiteX15" fmla="*/ 379562 w 2510287"/>
                      <a:gd name="connsiteY15" fmla="*/ 224287 h 1475117"/>
                      <a:gd name="connsiteX16" fmla="*/ 491706 w 2510287"/>
                      <a:gd name="connsiteY16" fmla="*/ 146650 h 1475117"/>
                      <a:gd name="connsiteX17" fmla="*/ 638355 w 2510287"/>
                      <a:gd name="connsiteY17" fmla="*/ 77638 h 1475117"/>
                      <a:gd name="connsiteX18" fmla="*/ 733245 w 2510287"/>
                      <a:gd name="connsiteY18" fmla="*/ 34506 h 1475117"/>
                      <a:gd name="connsiteX19" fmla="*/ 905774 w 2510287"/>
                      <a:gd name="connsiteY19" fmla="*/ 8627 h 1475117"/>
                      <a:gd name="connsiteX20" fmla="*/ 1052423 w 2510287"/>
                      <a:gd name="connsiteY20" fmla="*/ 0 h 1475117"/>
                      <a:gd name="connsiteX21" fmla="*/ 1207698 w 2510287"/>
                      <a:gd name="connsiteY21" fmla="*/ 0 h 1475117"/>
                      <a:gd name="connsiteX22" fmla="*/ 1406106 w 2510287"/>
                      <a:gd name="connsiteY22" fmla="*/ 43133 h 1475117"/>
                      <a:gd name="connsiteX23" fmla="*/ 1673525 w 2510287"/>
                      <a:gd name="connsiteY23" fmla="*/ 163902 h 1475117"/>
                      <a:gd name="connsiteX24" fmla="*/ 1880559 w 2510287"/>
                      <a:gd name="connsiteY24" fmla="*/ 310551 h 1475117"/>
                      <a:gd name="connsiteX25" fmla="*/ 2061713 w 2510287"/>
                      <a:gd name="connsiteY25" fmla="*/ 431321 h 1475117"/>
                      <a:gd name="connsiteX26" fmla="*/ 2225615 w 2510287"/>
                      <a:gd name="connsiteY26" fmla="*/ 612476 h 1475117"/>
                      <a:gd name="connsiteX27" fmla="*/ 2294627 w 2510287"/>
                      <a:gd name="connsiteY27" fmla="*/ 750499 h 1475117"/>
                      <a:gd name="connsiteX28" fmla="*/ 2294627 w 2510287"/>
                      <a:gd name="connsiteY28" fmla="*/ 793631 h 1475117"/>
                      <a:gd name="connsiteX29" fmla="*/ 2104845 w 2510287"/>
                      <a:gd name="connsiteY29" fmla="*/ 793631 h 1475117"/>
                      <a:gd name="connsiteX30" fmla="*/ 1940944 w 2510287"/>
                      <a:gd name="connsiteY30" fmla="*/ 759125 h 1475117"/>
                      <a:gd name="connsiteX31" fmla="*/ 1759789 w 2510287"/>
                      <a:gd name="connsiteY31" fmla="*/ 750499 h 1475117"/>
                      <a:gd name="connsiteX32" fmla="*/ 1570008 w 2510287"/>
                      <a:gd name="connsiteY32" fmla="*/ 715993 h 1475117"/>
                      <a:gd name="connsiteX33" fmla="*/ 1397479 w 2510287"/>
                      <a:gd name="connsiteY33" fmla="*/ 664234 h 1475117"/>
                      <a:gd name="connsiteX34" fmla="*/ 1164566 w 2510287"/>
                      <a:gd name="connsiteY34" fmla="*/ 664234 h 1475117"/>
                      <a:gd name="connsiteX35" fmla="*/ 1026544 w 2510287"/>
                      <a:gd name="connsiteY35" fmla="*/ 655608 h 1475117"/>
                      <a:gd name="connsiteX36" fmla="*/ 888521 w 2510287"/>
                      <a:gd name="connsiteY36" fmla="*/ 698740 h 1475117"/>
                      <a:gd name="connsiteX37" fmla="*/ 776378 w 2510287"/>
                      <a:gd name="connsiteY37" fmla="*/ 741872 h 1475117"/>
                      <a:gd name="connsiteX38" fmla="*/ 672861 w 2510287"/>
                      <a:gd name="connsiteY38" fmla="*/ 836763 h 1475117"/>
                      <a:gd name="connsiteX39" fmla="*/ 577970 w 2510287"/>
                      <a:gd name="connsiteY39" fmla="*/ 983412 h 1475117"/>
                      <a:gd name="connsiteX40" fmla="*/ 672861 w 2510287"/>
                      <a:gd name="connsiteY40" fmla="*/ 914400 h 1475117"/>
                      <a:gd name="connsiteX41" fmla="*/ 802257 w 2510287"/>
                      <a:gd name="connsiteY41" fmla="*/ 828136 h 1475117"/>
                      <a:gd name="connsiteX42" fmla="*/ 905774 w 2510287"/>
                      <a:gd name="connsiteY42" fmla="*/ 750499 h 1475117"/>
                      <a:gd name="connsiteX43" fmla="*/ 1026544 w 2510287"/>
                      <a:gd name="connsiteY43" fmla="*/ 707366 h 1475117"/>
                      <a:gd name="connsiteX44" fmla="*/ 1190445 w 2510287"/>
                      <a:gd name="connsiteY44" fmla="*/ 690114 h 1475117"/>
                      <a:gd name="connsiteX45" fmla="*/ 1406106 w 2510287"/>
                      <a:gd name="connsiteY45" fmla="*/ 690114 h 1475117"/>
                      <a:gd name="connsiteX46" fmla="*/ 1595887 w 2510287"/>
                      <a:gd name="connsiteY46" fmla="*/ 750499 h 1475117"/>
                      <a:gd name="connsiteX47" fmla="*/ 1828800 w 2510287"/>
                      <a:gd name="connsiteY47" fmla="*/ 836763 h 1475117"/>
                      <a:gd name="connsiteX48" fmla="*/ 1975449 w 2510287"/>
                      <a:gd name="connsiteY48" fmla="*/ 940280 h 1475117"/>
                      <a:gd name="connsiteX49" fmla="*/ 2173857 w 2510287"/>
                      <a:gd name="connsiteY49" fmla="*/ 1155940 h 1475117"/>
                      <a:gd name="connsiteX50" fmla="*/ 2380891 w 2510287"/>
                      <a:gd name="connsiteY50" fmla="*/ 1328468 h 1475117"/>
                      <a:gd name="connsiteX51" fmla="*/ 2510287 w 2510287"/>
                      <a:gd name="connsiteY51" fmla="*/ 1475117 h 1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10287" h="1475117">
                        <a:moveTo>
                          <a:pt x="189781" y="1423359"/>
                        </a:moveTo>
                        <a:lnTo>
                          <a:pt x="77638" y="1414733"/>
                        </a:lnTo>
                        <a:lnTo>
                          <a:pt x="25879" y="1380227"/>
                        </a:lnTo>
                        <a:lnTo>
                          <a:pt x="0" y="1354348"/>
                        </a:lnTo>
                        <a:lnTo>
                          <a:pt x="51759" y="1259457"/>
                        </a:lnTo>
                        <a:lnTo>
                          <a:pt x="51759" y="1259457"/>
                        </a:lnTo>
                        <a:lnTo>
                          <a:pt x="198408" y="1173193"/>
                        </a:lnTo>
                        <a:lnTo>
                          <a:pt x="267419" y="1095555"/>
                        </a:lnTo>
                        <a:lnTo>
                          <a:pt x="336430" y="1026544"/>
                        </a:lnTo>
                        <a:lnTo>
                          <a:pt x="336430" y="957533"/>
                        </a:lnTo>
                        <a:lnTo>
                          <a:pt x="336430" y="845389"/>
                        </a:lnTo>
                        <a:lnTo>
                          <a:pt x="310551" y="707366"/>
                        </a:lnTo>
                        <a:lnTo>
                          <a:pt x="293298" y="603850"/>
                        </a:lnTo>
                        <a:lnTo>
                          <a:pt x="276045" y="500333"/>
                        </a:lnTo>
                        <a:lnTo>
                          <a:pt x="310551" y="336431"/>
                        </a:lnTo>
                        <a:lnTo>
                          <a:pt x="379562" y="224287"/>
                        </a:lnTo>
                        <a:lnTo>
                          <a:pt x="491706" y="146650"/>
                        </a:lnTo>
                        <a:lnTo>
                          <a:pt x="638355" y="77638"/>
                        </a:lnTo>
                        <a:lnTo>
                          <a:pt x="733245" y="34506"/>
                        </a:lnTo>
                        <a:lnTo>
                          <a:pt x="905774" y="8627"/>
                        </a:lnTo>
                        <a:lnTo>
                          <a:pt x="1052423" y="0"/>
                        </a:lnTo>
                        <a:lnTo>
                          <a:pt x="1207698" y="0"/>
                        </a:lnTo>
                        <a:lnTo>
                          <a:pt x="1406106" y="43133"/>
                        </a:lnTo>
                        <a:lnTo>
                          <a:pt x="1673525" y="163902"/>
                        </a:lnTo>
                        <a:lnTo>
                          <a:pt x="1880559" y="310551"/>
                        </a:lnTo>
                        <a:lnTo>
                          <a:pt x="2061713" y="431321"/>
                        </a:lnTo>
                        <a:lnTo>
                          <a:pt x="2225615" y="612476"/>
                        </a:lnTo>
                        <a:lnTo>
                          <a:pt x="2294627" y="750499"/>
                        </a:lnTo>
                        <a:lnTo>
                          <a:pt x="2294627" y="793631"/>
                        </a:lnTo>
                        <a:lnTo>
                          <a:pt x="2104845" y="793631"/>
                        </a:lnTo>
                        <a:lnTo>
                          <a:pt x="1940944" y="759125"/>
                        </a:lnTo>
                        <a:lnTo>
                          <a:pt x="1759789" y="750499"/>
                        </a:lnTo>
                        <a:lnTo>
                          <a:pt x="1570008" y="715993"/>
                        </a:lnTo>
                        <a:lnTo>
                          <a:pt x="1397479" y="664234"/>
                        </a:lnTo>
                        <a:lnTo>
                          <a:pt x="1164566" y="664234"/>
                        </a:lnTo>
                        <a:lnTo>
                          <a:pt x="1026544" y="655608"/>
                        </a:lnTo>
                        <a:lnTo>
                          <a:pt x="888521" y="698740"/>
                        </a:lnTo>
                        <a:lnTo>
                          <a:pt x="776378" y="741872"/>
                        </a:lnTo>
                        <a:lnTo>
                          <a:pt x="672861" y="836763"/>
                        </a:lnTo>
                        <a:lnTo>
                          <a:pt x="577970" y="983412"/>
                        </a:lnTo>
                        <a:lnTo>
                          <a:pt x="672861" y="914400"/>
                        </a:lnTo>
                        <a:lnTo>
                          <a:pt x="802257" y="828136"/>
                        </a:lnTo>
                        <a:lnTo>
                          <a:pt x="905774" y="750499"/>
                        </a:lnTo>
                        <a:lnTo>
                          <a:pt x="1026544" y="707366"/>
                        </a:lnTo>
                        <a:lnTo>
                          <a:pt x="1190445" y="690114"/>
                        </a:lnTo>
                        <a:lnTo>
                          <a:pt x="1406106" y="690114"/>
                        </a:lnTo>
                        <a:lnTo>
                          <a:pt x="1595887" y="750499"/>
                        </a:lnTo>
                        <a:lnTo>
                          <a:pt x="1828800" y="836763"/>
                        </a:lnTo>
                        <a:lnTo>
                          <a:pt x="1975449" y="940280"/>
                        </a:lnTo>
                        <a:lnTo>
                          <a:pt x="2173857" y="1155940"/>
                        </a:lnTo>
                        <a:lnTo>
                          <a:pt x="2380891" y="1328468"/>
                        </a:lnTo>
                        <a:lnTo>
                          <a:pt x="2510287" y="147511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図形グループ 47"/>
                <p:cNvGrpSpPr/>
                <p:nvPr/>
              </p:nvGrpSpPr>
              <p:grpSpPr>
                <a:xfrm>
                  <a:off x="6134291" y="537903"/>
                  <a:ext cx="2510287" cy="1475117"/>
                  <a:chOff x="6204772" y="537903"/>
                  <a:chExt cx="2510287" cy="1475117"/>
                </a:xfrm>
              </p:grpSpPr>
              <p:sp>
                <p:nvSpPr>
                  <p:cNvPr id="52" name="フリーフォーム 51"/>
                  <p:cNvSpPr/>
                  <p:nvPr/>
                </p:nvSpPr>
                <p:spPr>
                  <a:xfrm>
                    <a:off x="6204772" y="537903"/>
                    <a:ext cx="2510287" cy="1475117"/>
                  </a:xfrm>
                  <a:custGeom>
                    <a:avLst/>
                    <a:gdLst>
                      <a:gd name="connsiteX0" fmla="*/ 189781 w 2510287"/>
                      <a:gd name="connsiteY0" fmla="*/ 1423359 h 1475117"/>
                      <a:gd name="connsiteX1" fmla="*/ 77638 w 2510287"/>
                      <a:gd name="connsiteY1" fmla="*/ 1414733 h 1475117"/>
                      <a:gd name="connsiteX2" fmla="*/ 25879 w 2510287"/>
                      <a:gd name="connsiteY2" fmla="*/ 1380227 h 1475117"/>
                      <a:gd name="connsiteX3" fmla="*/ 0 w 2510287"/>
                      <a:gd name="connsiteY3" fmla="*/ 1354348 h 1475117"/>
                      <a:gd name="connsiteX4" fmla="*/ 51759 w 2510287"/>
                      <a:gd name="connsiteY4" fmla="*/ 1259457 h 1475117"/>
                      <a:gd name="connsiteX5" fmla="*/ 51759 w 2510287"/>
                      <a:gd name="connsiteY5" fmla="*/ 1259457 h 1475117"/>
                      <a:gd name="connsiteX6" fmla="*/ 198408 w 2510287"/>
                      <a:gd name="connsiteY6" fmla="*/ 1173193 h 1475117"/>
                      <a:gd name="connsiteX7" fmla="*/ 267419 w 2510287"/>
                      <a:gd name="connsiteY7" fmla="*/ 1095555 h 1475117"/>
                      <a:gd name="connsiteX8" fmla="*/ 336430 w 2510287"/>
                      <a:gd name="connsiteY8" fmla="*/ 1026544 h 1475117"/>
                      <a:gd name="connsiteX9" fmla="*/ 336430 w 2510287"/>
                      <a:gd name="connsiteY9" fmla="*/ 957533 h 1475117"/>
                      <a:gd name="connsiteX10" fmla="*/ 336430 w 2510287"/>
                      <a:gd name="connsiteY10" fmla="*/ 845389 h 1475117"/>
                      <a:gd name="connsiteX11" fmla="*/ 310551 w 2510287"/>
                      <a:gd name="connsiteY11" fmla="*/ 707366 h 1475117"/>
                      <a:gd name="connsiteX12" fmla="*/ 293298 w 2510287"/>
                      <a:gd name="connsiteY12" fmla="*/ 603850 h 1475117"/>
                      <a:gd name="connsiteX13" fmla="*/ 276045 w 2510287"/>
                      <a:gd name="connsiteY13" fmla="*/ 500333 h 1475117"/>
                      <a:gd name="connsiteX14" fmla="*/ 310551 w 2510287"/>
                      <a:gd name="connsiteY14" fmla="*/ 336431 h 1475117"/>
                      <a:gd name="connsiteX15" fmla="*/ 379562 w 2510287"/>
                      <a:gd name="connsiteY15" fmla="*/ 224287 h 1475117"/>
                      <a:gd name="connsiteX16" fmla="*/ 491706 w 2510287"/>
                      <a:gd name="connsiteY16" fmla="*/ 146650 h 1475117"/>
                      <a:gd name="connsiteX17" fmla="*/ 638355 w 2510287"/>
                      <a:gd name="connsiteY17" fmla="*/ 77638 h 1475117"/>
                      <a:gd name="connsiteX18" fmla="*/ 733245 w 2510287"/>
                      <a:gd name="connsiteY18" fmla="*/ 34506 h 1475117"/>
                      <a:gd name="connsiteX19" fmla="*/ 905774 w 2510287"/>
                      <a:gd name="connsiteY19" fmla="*/ 8627 h 1475117"/>
                      <a:gd name="connsiteX20" fmla="*/ 1052423 w 2510287"/>
                      <a:gd name="connsiteY20" fmla="*/ 0 h 1475117"/>
                      <a:gd name="connsiteX21" fmla="*/ 1207698 w 2510287"/>
                      <a:gd name="connsiteY21" fmla="*/ 0 h 1475117"/>
                      <a:gd name="connsiteX22" fmla="*/ 1406106 w 2510287"/>
                      <a:gd name="connsiteY22" fmla="*/ 43133 h 1475117"/>
                      <a:gd name="connsiteX23" fmla="*/ 1673525 w 2510287"/>
                      <a:gd name="connsiteY23" fmla="*/ 163902 h 1475117"/>
                      <a:gd name="connsiteX24" fmla="*/ 1880559 w 2510287"/>
                      <a:gd name="connsiteY24" fmla="*/ 310551 h 1475117"/>
                      <a:gd name="connsiteX25" fmla="*/ 2061713 w 2510287"/>
                      <a:gd name="connsiteY25" fmla="*/ 431321 h 1475117"/>
                      <a:gd name="connsiteX26" fmla="*/ 2225615 w 2510287"/>
                      <a:gd name="connsiteY26" fmla="*/ 612476 h 1475117"/>
                      <a:gd name="connsiteX27" fmla="*/ 2294627 w 2510287"/>
                      <a:gd name="connsiteY27" fmla="*/ 750499 h 1475117"/>
                      <a:gd name="connsiteX28" fmla="*/ 2294627 w 2510287"/>
                      <a:gd name="connsiteY28" fmla="*/ 793631 h 1475117"/>
                      <a:gd name="connsiteX29" fmla="*/ 2104845 w 2510287"/>
                      <a:gd name="connsiteY29" fmla="*/ 793631 h 1475117"/>
                      <a:gd name="connsiteX30" fmla="*/ 1940944 w 2510287"/>
                      <a:gd name="connsiteY30" fmla="*/ 759125 h 1475117"/>
                      <a:gd name="connsiteX31" fmla="*/ 1759789 w 2510287"/>
                      <a:gd name="connsiteY31" fmla="*/ 750499 h 1475117"/>
                      <a:gd name="connsiteX32" fmla="*/ 1570008 w 2510287"/>
                      <a:gd name="connsiteY32" fmla="*/ 715993 h 1475117"/>
                      <a:gd name="connsiteX33" fmla="*/ 1397479 w 2510287"/>
                      <a:gd name="connsiteY33" fmla="*/ 664234 h 1475117"/>
                      <a:gd name="connsiteX34" fmla="*/ 1164566 w 2510287"/>
                      <a:gd name="connsiteY34" fmla="*/ 664234 h 1475117"/>
                      <a:gd name="connsiteX35" fmla="*/ 1026544 w 2510287"/>
                      <a:gd name="connsiteY35" fmla="*/ 655608 h 1475117"/>
                      <a:gd name="connsiteX36" fmla="*/ 888521 w 2510287"/>
                      <a:gd name="connsiteY36" fmla="*/ 698740 h 1475117"/>
                      <a:gd name="connsiteX37" fmla="*/ 776378 w 2510287"/>
                      <a:gd name="connsiteY37" fmla="*/ 741872 h 1475117"/>
                      <a:gd name="connsiteX38" fmla="*/ 672861 w 2510287"/>
                      <a:gd name="connsiteY38" fmla="*/ 836763 h 1475117"/>
                      <a:gd name="connsiteX39" fmla="*/ 577970 w 2510287"/>
                      <a:gd name="connsiteY39" fmla="*/ 983412 h 1475117"/>
                      <a:gd name="connsiteX40" fmla="*/ 672861 w 2510287"/>
                      <a:gd name="connsiteY40" fmla="*/ 914400 h 1475117"/>
                      <a:gd name="connsiteX41" fmla="*/ 802257 w 2510287"/>
                      <a:gd name="connsiteY41" fmla="*/ 828136 h 1475117"/>
                      <a:gd name="connsiteX42" fmla="*/ 905774 w 2510287"/>
                      <a:gd name="connsiteY42" fmla="*/ 750499 h 1475117"/>
                      <a:gd name="connsiteX43" fmla="*/ 1026544 w 2510287"/>
                      <a:gd name="connsiteY43" fmla="*/ 707366 h 1475117"/>
                      <a:gd name="connsiteX44" fmla="*/ 1190445 w 2510287"/>
                      <a:gd name="connsiteY44" fmla="*/ 690114 h 1475117"/>
                      <a:gd name="connsiteX45" fmla="*/ 1406106 w 2510287"/>
                      <a:gd name="connsiteY45" fmla="*/ 690114 h 1475117"/>
                      <a:gd name="connsiteX46" fmla="*/ 1595887 w 2510287"/>
                      <a:gd name="connsiteY46" fmla="*/ 750499 h 1475117"/>
                      <a:gd name="connsiteX47" fmla="*/ 1828800 w 2510287"/>
                      <a:gd name="connsiteY47" fmla="*/ 836763 h 1475117"/>
                      <a:gd name="connsiteX48" fmla="*/ 1975449 w 2510287"/>
                      <a:gd name="connsiteY48" fmla="*/ 940280 h 1475117"/>
                      <a:gd name="connsiteX49" fmla="*/ 2173857 w 2510287"/>
                      <a:gd name="connsiteY49" fmla="*/ 1155940 h 1475117"/>
                      <a:gd name="connsiteX50" fmla="*/ 2380891 w 2510287"/>
                      <a:gd name="connsiteY50" fmla="*/ 1328468 h 1475117"/>
                      <a:gd name="connsiteX51" fmla="*/ 2510287 w 2510287"/>
                      <a:gd name="connsiteY51" fmla="*/ 1475117 h 1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10287" h="1475117">
                        <a:moveTo>
                          <a:pt x="189781" y="1423359"/>
                        </a:moveTo>
                        <a:lnTo>
                          <a:pt x="77638" y="1414733"/>
                        </a:lnTo>
                        <a:lnTo>
                          <a:pt x="25879" y="1380227"/>
                        </a:lnTo>
                        <a:lnTo>
                          <a:pt x="0" y="1354348"/>
                        </a:lnTo>
                        <a:lnTo>
                          <a:pt x="51759" y="1259457"/>
                        </a:lnTo>
                        <a:lnTo>
                          <a:pt x="51759" y="1259457"/>
                        </a:lnTo>
                        <a:lnTo>
                          <a:pt x="198408" y="1173193"/>
                        </a:lnTo>
                        <a:lnTo>
                          <a:pt x="267419" y="1095555"/>
                        </a:lnTo>
                        <a:lnTo>
                          <a:pt x="336430" y="1026544"/>
                        </a:lnTo>
                        <a:lnTo>
                          <a:pt x="336430" y="957533"/>
                        </a:lnTo>
                        <a:lnTo>
                          <a:pt x="336430" y="845389"/>
                        </a:lnTo>
                        <a:lnTo>
                          <a:pt x="310551" y="707366"/>
                        </a:lnTo>
                        <a:lnTo>
                          <a:pt x="293298" y="603850"/>
                        </a:lnTo>
                        <a:lnTo>
                          <a:pt x="276045" y="500333"/>
                        </a:lnTo>
                        <a:lnTo>
                          <a:pt x="310551" y="336431"/>
                        </a:lnTo>
                        <a:lnTo>
                          <a:pt x="379562" y="224287"/>
                        </a:lnTo>
                        <a:lnTo>
                          <a:pt x="491706" y="146650"/>
                        </a:lnTo>
                        <a:lnTo>
                          <a:pt x="638355" y="77638"/>
                        </a:lnTo>
                        <a:lnTo>
                          <a:pt x="733245" y="34506"/>
                        </a:lnTo>
                        <a:lnTo>
                          <a:pt x="905774" y="8627"/>
                        </a:lnTo>
                        <a:lnTo>
                          <a:pt x="1052423" y="0"/>
                        </a:lnTo>
                        <a:lnTo>
                          <a:pt x="1207698" y="0"/>
                        </a:lnTo>
                        <a:lnTo>
                          <a:pt x="1406106" y="43133"/>
                        </a:lnTo>
                        <a:lnTo>
                          <a:pt x="1673525" y="163902"/>
                        </a:lnTo>
                        <a:lnTo>
                          <a:pt x="1880559" y="310551"/>
                        </a:lnTo>
                        <a:lnTo>
                          <a:pt x="2061713" y="431321"/>
                        </a:lnTo>
                        <a:lnTo>
                          <a:pt x="2225615" y="612476"/>
                        </a:lnTo>
                        <a:lnTo>
                          <a:pt x="2294627" y="750499"/>
                        </a:lnTo>
                        <a:lnTo>
                          <a:pt x="2294627" y="793631"/>
                        </a:lnTo>
                        <a:lnTo>
                          <a:pt x="2104845" y="793631"/>
                        </a:lnTo>
                        <a:lnTo>
                          <a:pt x="1940944" y="759125"/>
                        </a:lnTo>
                        <a:lnTo>
                          <a:pt x="1759789" y="750499"/>
                        </a:lnTo>
                        <a:lnTo>
                          <a:pt x="1570008" y="715993"/>
                        </a:lnTo>
                        <a:lnTo>
                          <a:pt x="1397479" y="664234"/>
                        </a:lnTo>
                        <a:lnTo>
                          <a:pt x="1164566" y="664234"/>
                        </a:lnTo>
                        <a:lnTo>
                          <a:pt x="1026544" y="655608"/>
                        </a:lnTo>
                        <a:lnTo>
                          <a:pt x="888521" y="698740"/>
                        </a:lnTo>
                        <a:lnTo>
                          <a:pt x="776378" y="741872"/>
                        </a:lnTo>
                        <a:lnTo>
                          <a:pt x="672861" y="836763"/>
                        </a:lnTo>
                        <a:lnTo>
                          <a:pt x="577970" y="983412"/>
                        </a:lnTo>
                        <a:lnTo>
                          <a:pt x="672861" y="914400"/>
                        </a:lnTo>
                        <a:lnTo>
                          <a:pt x="802257" y="828136"/>
                        </a:lnTo>
                        <a:lnTo>
                          <a:pt x="905774" y="750499"/>
                        </a:lnTo>
                        <a:lnTo>
                          <a:pt x="1026544" y="707366"/>
                        </a:lnTo>
                        <a:lnTo>
                          <a:pt x="1190445" y="690114"/>
                        </a:lnTo>
                        <a:lnTo>
                          <a:pt x="1406106" y="690114"/>
                        </a:lnTo>
                        <a:lnTo>
                          <a:pt x="1595887" y="750499"/>
                        </a:lnTo>
                        <a:lnTo>
                          <a:pt x="1828800" y="836763"/>
                        </a:lnTo>
                        <a:lnTo>
                          <a:pt x="1975449" y="940280"/>
                        </a:lnTo>
                        <a:lnTo>
                          <a:pt x="2173857" y="1155940"/>
                        </a:lnTo>
                        <a:lnTo>
                          <a:pt x="2380891" y="1328468"/>
                        </a:lnTo>
                        <a:lnTo>
                          <a:pt x="2510287" y="147511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6604367" y="846506"/>
                    <a:ext cx="1353496" cy="645167"/>
                  </a:xfrm>
                  <a:custGeom>
                    <a:avLst/>
                    <a:gdLst>
                      <a:gd name="connsiteX0" fmla="*/ 0 w 1637731"/>
                      <a:gd name="connsiteY0" fmla="*/ 709684 h 709684"/>
                      <a:gd name="connsiteX1" fmla="*/ 423080 w 1637731"/>
                      <a:gd name="connsiteY1" fmla="*/ 245660 h 709684"/>
                      <a:gd name="connsiteX2" fmla="*/ 545910 w 1637731"/>
                      <a:gd name="connsiteY2" fmla="*/ 136478 h 709684"/>
                      <a:gd name="connsiteX3" fmla="*/ 859809 w 1637731"/>
                      <a:gd name="connsiteY3" fmla="*/ 68239 h 709684"/>
                      <a:gd name="connsiteX4" fmla="*/ 1269241 w 1637731"/>
                      <a:gd name="connsiteY4" fmla="*/ 27296 h 709684"/>
                      <a:gd name="connsiteX5" fmla="*/ 1637731 w 1637731"/>
                      <a:gd name="connsiteY5" fmla="*/ 0 h 709684"/>
                      <a:gd name="connsiteX6" fmla="*/ 1255594 w 1637731"/>
                      <a:gd name="connsiteY6" fmla="*/ 109182 h 709684"/>
                      <a:gd name="connsiteX7" fmla="*/ 968991 w 1637731"/>
                      <a:gd name="connsiteY7" fmla="*/ 191069 h 709684"/>
                      <a:gd name="connsiteX8" fmla="*/ 668740 w 1637731"/>
                      <a:gd name="connsiteY8" fmla="*/ 286603 h 709684"/>
                      <a:gd name="connsiteX9" fmla="*/ 491319 w 1637731"/>
                      <a:gd name="connsiteY9" fmla="*/ 368490 h 709684"/>
                      <a:gd name="connsiteX10" fmla="*/ 450376 w 1637731"/>
                      <a:gd name="connsiteY10" fmla="*/ 382138 h 70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7731" h="709684">
                        <a:moveTo>
                          <a:pt x="0" y="709684"/>
                        </a:moveTo>
                        <a:lnTo>
                          <a:pt x="423080" y="245660"/>
                        </a:lnTo>
                        <a:lnTo>
                          <a:pt x="545910" y="136478"/>
                        </a:lnTo>
                        <a:lnTo>
                          <a:pt x="859809" y="68239"/>
                        </a:lnTo>
                        <a:lnTo>
                          <a:pt x="1269241" y="27296"/>
                        </a:lnTo>
                        <a:lnTo>
                          <a:pt x="1637731" y="0"/>
                        </a:lnTo>
                        <a:lnTo>
                          <a:pt x="1255594" y="109182"/>
                        </a:lnTo>
                        <a:lnTo>
                          <a:pt x="968991" y="191069"/>
                        </a:lnTo>
                        <a:lnTo>
                          <a:pt x="668740" y="286603"/>
                        </a:lnTo>
                        <a:lnTo>
                          <a:pt x="491319" y="368490"/>
                        </a:lnTo>
                        <a:lnTo>
                          <a:pt x="450376" y="382138"/>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図形グループ 48"/>
                <p:cNvGrpSpPr/>
                <p:nvPr/>
              </p:nvGrpSpPr>
              <p:grpSpPr>
                <a:xfrm>
                  <a:off x="8873795" y="537902"/>
                  <a:ext cx="2510287" cy="1475117"/>
                  <a:chOff x="8873795" y="537902"/>
                  <a:chExt cx="2510287" cy="1475117"/>
                </a:xfrm>
              </p:grpSpPr>
              <p:sp>
                <p:nvSpPr>
                  <p:cNvPr id="50" name="フリーフォーム 49"/>
                  <p:cNvSpPr/>
                  <p:nvPr/>
                </p:nvSpPr>
                <p:spPr>
                  <a:xfrm>
                    <a:off x="8873795" y="537902"/>
                    <a:ext cx="2510287" cy="1475117"/>
                  </a:xfrm>
                  <a:custGeom>
                    <a:avLst/>
                    <a:gdLst>
                      <a:gd name="connsiteX0" fmla="*/ 189781 w 2510287"/>
                      <a:gd name="connsiteY0" fmla="*/ 1423359 h 1475117"/>
                      <a:gd name="connsiteX1" fmla="*/ 77638 w 2510287"/>
                      <a:gd name="connsiteY1" fmla="*/ 1414733 h 1475117"/>
                      <a:gd name="connsiteX2" fmla="*/ 25879 w 2510287"/>
                      <a:gd name="connsiteY2" fmla="*/ 1380227 h 1475117"/>
                      <a:gd name="connsiteX3" fmla="*/ 0 w 2510287"/>
                      <a:gd name="connsiteY3" fmla="*/ 1354348 h 1475117"/>
                      <a:gd name="connsiteX4" fmla="*/ 51759 w 2510287"/>
                      <a:gd name="connsiteY4" fmla="*/ 1259457 h 1475117"/>
                      <a:gd name="connsiteX5" fmla="*/ 51759 w 2510287"/>
                      <a:gd name="connsiteY5" fmla="*/ 1259457 h 1475117"/>
                      <a:gd name="connsiteX6" fmla="*/ 198408 w 2510287"/>
                      <a:gd name="connsiteY6" fmla="*/ 1173193 h 1475117"/>
                      <a:gd name="connsiteX7" fmla="*/ 267419 w 2510287"/>
                      <a:gd name="connsiteY7" fmla="*/ 1095555 h 1475117"/>
                      <a:gd name="connsiteX8" fmla="*/ 336430 w 2510287"/>
                      <a:gd name="connsiteY8" fmla="*/ 1026544 h 1475117"/>
                      <a:gd name="connsiteX9" fmla="*/ 336430 w 2510287"/>
                      <a:gd name="connsiteY9" fmla="*/ 957533 h 1475117"/>
                      <a:gd name="connsiteX10" fmla="*/ 336430 w 2510287"/>
                      <a:gd name="connsiteY10" fmla="*/ 845389 h 1475117"/>
                      <a:gd name="connsiteX11" fmla="*/ 310551 w 2510287"/>
                      <a:gd name="connsiteY11" fmla="*/ 707366 h 1475117"/>
                      <a:gd name="connsiteX12" fmla="*/ 293298 w 2510287"/>
                      <a:gd name="connsiteY12" fmla="*/ 603850 h 1475117"/>
                      <a:gd name="connsiteX13" fmla="*/ 276045 w 2510287"/>
                      <a:gd name="connsiteY13" fmla="*/ 500333 h 1475117"/>
                      <a:gd name="connsiteX14" fmla="*/ 310551 w 2510287"/>
                      <a:gd name="connsiteY14" fmla="*/ 336431 h 1475117"/>
                      <a:gd name="connsiteX15" fmla="*/ 379562 w 2510287"/>
                      <a:gd name="connsiteY15" fmla="*/ 224287 h 1475117"/>
                      <a:gd name="connsiteX16" fmla="*/ 491706 w 2510287"/>
                      <a:gd name="connsiteY16" fmla="*/ 146650 h 1475117"/>
                      <a:gd name="connsiteX17" fmla="*/ 638355 w 2510287"/>
                      <a:gd name="connsiteY17" fmla="*/ 77638 h 1475117"/>
                      <a:gd name="connsiteX18" fmla="*/ 733245 w 2510287"/>
                      <a:gd name="connsiteY18" fmla="*/ 34506 h 1475117"/>
                      <a:gd name="connsiteX19" fmla="*/ 905774 w 2510287"/>
                      <a:gd name="connsiteY19" fmla="*/ 8627 h 1475117"/>
                      <a:gd name="connsiteX20" fmla="*/ 1052423 w 2510287"/>
                      <a:gd name="connsiteY20" fmla="*/ 0 h 1475117"/>
                      <a:gd name="connsiteX21" fmla="*/ 1207698 w 2510287"/>
                      <a:gd name="connsiteY21" fmla="*/ 0 h 1475117"/>
                      <a:gd name="connsiteX22" fmla="*/ 1406106 w 2510287"/>
                      <a:gd name="connsiteY22" fmla="*/ 43133 h 1475117"/>
                      <a:gd name="connsiteX23" fmla="*/ 1673525 w 2510287"/>
                      <a:gd name="connsiteY23" fmla="*/ 163902 h 1475117"/>
                      <a:gd name="connsiteX24" fmla="*/ 1880559 w 2510287"/>
                      <a:gd name="connsiteY24" fmla="*/ 310551 h 1475117"/>
                      <a:gd name="connsiteX25" fmla="*/ 2061713 w 2510287"/>
                      <a:gd name="connsiteY25" fmla="*/ 431321 h 1475117"/>
                      <a:gd name="connsiteX26" fmla="*/ 2225615 w 2510287"/>
                      <a:gd name="connsiteY26" fmla="*/ 612476 h 1475117"/>
                      <a:gd name="connsiteX27" fmla="*/ 2294627 w 2510287"/>
                      <a:gd name="connsiteY27" fmla="*/ 750499 h 1475117"/>
                      <a:gd name="connsiteX28" fmla="*/ 2294627 w 2510287"/>
                      <a:gd name="connsiteY28" fmla="*/ 793631 h 1475117"/>
                      <a:gd name="connsiteX29" fmla="*/ 2104845 w 2510287"/>
                      <a:gd name="connsiteY29" fmla="*/ 793631 h 1475117"/>
                      <a:gd name="connsiteX30" fmla="*/ 1940944 w 2510287"/>
                      <a:gd name="connsiteY30" fmla="*/ 759125 h 1475117"/>
                      <a:gd name="connsiteX31" fmla="*/ 1759789 w 2510287"/>
                      <a:gd name="connsiteY31" fmla="*/ 750499 h 1475117"/>
                      <a:gd name="connsiteX32" fmla="*/ 1570008 w 2510287"/>
                      <a:gd name="connsiteY32" fmla="*/ 715993 h 1475117"/>
                      <a:gd name="connsiteX33" fmla="*/ 1397479 w 2510287"/>
                      <a:gd name="connsiteY33" fmla="*/ 664234 h 1475117"/>
                      <a:gd name="connsiteX34" fmla="*/ 1164566 w 2510287"/>
                      <a:gd name="connsiteY34" fmla="*/ 664234 h 1475117"/>
                      <a:gd name="connsiteX35" fmla="*/ 1026544 w 2510287"/>
                      <a:gd name="connsiteY35" fmla="*/ 655608 h 1475117"/>
                      <a:gd name="connsiteX36" fmla="*/ 888521 w 2510287"/>
                      <a:gd name="connsiteY36" fmla="*/ 698740 h 1475117"/>
                      <a:gd name="connsiteX37" fmla="*/ 776378 w 2510287"/>
                      <a:gd name="connsiteY37" fmla="*/ 741872 h 1475117"/>
                      <a:gd name="connsiteX38" fmla="*/ 672861 w 2510287"/>
                      <a:gd name="connsiteY38" fmla="*/ 836763 h 1475117"/>
                      <a:gd name="connsiteX39" fmla="*/ 577970 w 2510287"/>
                      <a:gd name="connsiteY39" fmla="*/ 983412 h 1475117"/>
                      <a:gd name="connsiteX40" fmla="*/ 672861 w 2510287"/>
                      <a:gd name="connsiteY40" fmla="*/ 914400 h 1475117"/>
                      <a:gd name="connsiteX41" fmla="*/ 802257 w 2510287"/>
                      <a:gd name="connsiteY41" fmla="*/ 828136 h 1475117"/>
                      <a:gd name="connsiteX42" fmla="*/ 905774 w 2510287"/>
                      <a:gd name="connsiteY42" fmla="*/ 750499 h 1475117"/>
                      <a:gd name="connsiteX43" fmla="*/ 1026544 w 2510287"/>
                      <a:gd name="connsiteY43" fmla="*/ 707366 h 1475117"/>
                      <a:gd name="connsiteX44" fmla="*/ 1190445 w 2510287"/>
                      <a:gd name="connsiteY44" fmla="*/ 690114 h 1475117"/>
                      <a:gd name="connsiteX45" fmla="*/ 1406106 w 2510287"/>
                      <a:gd name="connsiteY45" fmla="*/ 690114 h 1475117"/>
                      <a:gd name="connsiteX46" fmla="*/ 1595887 w 2510287"/>
                      <a:gd name="connsiteY46" fmla="*/ 750499 h 1475117"/>
                      <a:gd name="connsiteX47" fmla="*/ 1828800 w 2510287"/>
                      <a:gd name="connsiteY47" fmla="*/ 836763 h 1475117"/>
                      <a:gd name="connsiteX48" fmla="*/ 1975449 w 2510287"/>
                      <a:gd name="connsiteY48" fmla="*/ 940280 h 1475117"/>
                      <a:gd name="connsiteX49" fmla="*/ 2173857 w 2510287"/>
                      <a:gd name="connsiteY49" fmla="*/ 1155940 h 1475117"/>
                      <a:gd name="connsiteX50" fmla="*/ 2380891 w 2510287"/>
                      <a:gd name="connsiteY50" fmla="*/ 1328468 h 1475117"/>
                      <a:gd name="connsiteX51" fmla="*/ 2510287 w 2510287"/>
                      <a:gd name="connsiteY51" fmla="*/ 1475117 h 1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10287" h="1475117">
                        <a:moveTo>
                          <a:pt x="189781" y="1423359"/>
                        </a:moveTo>
                        <a:lnTo>
                          <a:pt x="77638" y="1414733"/>
                        </a:lnTo>
                        <a:lnTo>
                          <a:pt x="25879" y="1380227"/>
                        </a:lnTo>
                        <a:lnTo>
                          <a:pt x="0" y="1354348"/>
                        </a:lnTo>
                        <a:lnTo>
                          <a:pt x="51759" y="1259457"/>
                        </a:lnTo>
                        <a:lnTo>
                          <a:pt x="51759" y="1259457"/>
                        </a:lnTo>
                        <a:lnTo>
                          <a:pt x="198408" y="1173193"/>
                        </a:lnTo>
                        <a:lnTo>
                          <a:pt x="267419" y="1095555"/>
                        </a:lnTo>
                        <a:lnTo>
                          <a:pt x="336430" y="1026544"/>
                        </a:lnTo>
                        <a:lnTo>
                          <a:pt x="336430" y="957533"/>
                        </a:lnTo>
                        <a:lnTo>
                          <a:pt x="336430" y="845389"/>
                        </a:lnTo>
                        <a:lnTo>
                          <a:pt x="310551" y="707366"/>
                        </a:lnTo>
                        <a:lnTo>
                          <a:pt x="293298" y="603850"/>
                        </a:lnTo>
                        <a:lnTo>
                          <a:pt x="276045" y="500333"/>
                        </a:lnTo>
                        <a:lnTo>
                          <a:pt x="310551" y="336431"/>
                        </a:lnTo>
                        <a:lnTo>
                          <a:pt x="379562" y="224287"/>
                        </a:lnTo>
                        <a:lnTo>
                          <a:pt x="491706" y="146650"/>
                        </a:lnTo>
                        <a:lnTo>
                          <a:pt x="638355" y="77638"/>
                        </a:lnTo>
                        <a:lnTo>
                          <a:pt x="733245" y="34506"/>
                        </a:lnTo>
                        <a:lnTo>
                          <a:pt x="905774" y="8627"/>
                        </a:lnTo>
                        <a:lnTo>
                          <a:pt x="1052423" y="0"/>
                        </a:lnTo>
                        <a:lnTo>
                          <a:pt x="1207698" y="0"/>
                        </a:lnTo>
                        <a:lnTo>
                          <a:pt x="1406106" y="43133"/>
                        </a:lnTo>
                        <a:lnTo>
                          <a:pt x="1673525" y="163902"/>
                        </a:lnTo>
                        <a:lnTo>
                          <a:pt x="1880559" y="310551"/>
                        </a:lnTo>
                        <a:lnTo>
                          <a:pt x="2061713" y="431321"/>
                        </a:lnTo>
                        <a:lnTo>
                          <a:pt x="2225615" y="612476"/>
                        </a:lnTo>
                        <a:lnTo>
                          <a:pt x="2294627" y="750499"/>
                        </a:lnTo>
                        <a:lnTo>
                          <a:pt x="2294627" y="793631"/>
                        </a:lnTo>
                        <a:lnTo>
                          <a:pt x="2104845" y="793631"/>
                        </a:lnTo>
                        <a:lnTo>
                          <a:pt x="1940944" y="759125"/>
                        </a:lnTo>
                        <a:lnTo>
                          <a:pt x="1759789" y="750499"/>
                        </a:lnTo>
                        <a:lnTo>
                          <a:pt x="1570008" y="715993"/>
                        </a:lnTo>
                        <a:lnTo>
                          <a:pt x="1397479" y="664234"/>
                        </a:lnTo>
                        <a:lnTo>
                          <a:pt x="1164566" y="664234"/>
                        </a:lnTo>
                        <a:lnTo>
                          <a:pt x="1026544" y="655608"/>
                        </a:lnTo>
                        <a:lnTo>
                          <a:pt x="888521" y="698740"/>
                        </a:lnTo>
                        <a:lnTo>
                          <a:pt x="776378" y="741872"/>
                        </a:lnTo>
                        <a:lnTo>
                          <a:pt x="672861" y="836763"/>
                        </a:lnTo>
                        <a:lnTo>
                          <a:pt x="577970" y="983412"/>
                        </a:lnTo>
                        <a:lnTo>
                          <a:pt x="672861" y="914400"/>
                        </a:lnTo>
                        <a:lnTo>
                          <a:pt x="802257" y="828136"/>
                        </a:lnTo>
                        <a:lnTo>
                          <a:pt x="905774" y="750499"/>
                        </a:lnTo>
                        <a:lnTo>
                          <a:pt x="1026544" y="707366"/>
                        </a:lnTo>
                        <a:lnTo>
                          <a:pt x="1190445" y="690114"/>
                        </a:lnTo>
                        <a:lnTo>
                          <a:pt x="1406106" y="690114"/>
                        </a:lnTo>
                        <a:lnTo>
                          <a:pt x="1595887" y="750499"/>
                        </a:lnTo>
                        <a:lnTo>
                          <a:pt x="1828800" y="836763"/>
                        </a:lnTo>
                        <a:lnTo>
                          <a:pt x="1975449" y="940280"/>
                        </a:lnTo>
                        <a:lnTo>
                          <a:pt x="2173857" y="1155940"/>
                        </a:lnTo>
                        <a:lnTo>
                          <a:pt x="2380891" y="1328468"/>
                        </a:lnTo>
                        <a:lnTo>
                          <a:pt x="2510287" y="147511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50"/>
                  <p:cNvSpPr/>
                  <p:nvPr/>
                </p:nvSpPr>
                <p:spPr>
                  <a:xfrm>
                    <a:off x="9228186" y="907796"/>
                    <a:ext cx="914400" cy="641445"/>
                  </a:xfrm>
                  <a:custGeom>
                    <a:avLst/>
                    <a:gdLst>
                      <a:gd name="connsiteX0" fmla="*/ 0 w 914400"/>
                      <a:gd name="connsiteY0" fmla="*/ 641445 h 641445"/>
                      <a:gd name="connsiteX1" fmla="*/ 40943 w 914400"/>
                      <a:gd name="connsiteY1" fmla="*/ 532263 h 641445"/>
                      <a:gd name="connsiteX2" fmla="*/ 54591 w 914400"/>
                      <a:gd name="connsiteY2" fmla="*/ 382137 h 641445"/>
                      <a:gd name="connsiteX3" fmla="*/ 914400 w 914400"/>
                      <a:gd name="connsiteY3" fmla="*/ 0 h 641445"/>
                      <a:gd name="connsiteX4" fmla="*/ 545911 w 914400"/>
                      <a:gd name="connsiteY4" fmla="*/ 245660 h 641445"/>
                      <a:gd name="connsiteX5" fmla="*/ 313899 w 914400"/>
                      <a:gd name="connsiteY5" fmla="*/ 368489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641445">
                        <a:moveTo>
                          <a:pt x="0" y="641445"/>
                        </a:moveTo>
                        <a:lnTo>
                          <a:pt x="40943" y="532263"/>
                        </a:lnTo>
                        <a:lnTo>
                          <a:pt x="54591" y="382137"/>
                        </a:lnTo>
                        <a:lnTo>
                          <a:pt x="914400" y="0"/>
                        </a:lnTo>
                        <a:lnTo>
                          <a:pt x="545911" y="245660"/>
                        </a:lnTo>
                        <a:lnTo>
                          <a:pt x="313899" y="36848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2" name="フリーフォーム 41"/>
              <p:cNvSpPr/>
              <p:nvPr/>
            </p:nvSpPr>
            <p:spPr>
              <a:xfrm>
                <a:off x="11625227" y="21067853"/>
                <a:ext cx="1714560" cy="1007524"/>
              </a:xfrm>
              <a:custGeom>
                <a:avLst/>
                <a:gdLst>
                  <a:gd name="connsiteX0" fmla="*/ 189781 w 2510287"/>
                  <a:gd name="connsiteY0" fmla="*/ 1423359 h 1475117"/>
                  <a:gd name="connsiteX1" fmla="*/ 77638 w 2510287"/>
                  <a:gd name="connsiteY1" fmla="*/ 1414733 h 1475117"/>
                  <a:gd name="connsiteX2" fmla="*/ 25879 w 2510287"/>
                  <a:gd name="connsiteY2" fmla="*/ 1380227 h 1475117"/>
                  <a:gd name="connsiteX3" fmla="*/ 0 w 2510287"/>
                  <a:gd name="connsiteY3" fmla="*/ 1354348 h 1475117"/>
                  <a:gd name="connsiteX4" fmla="*/ 51759 w 2510287"/>
                  <a:gd name="connsiteY4" fmla="*/ 1259457 h 1475117"/>
                  <a:gd name="connsiteX5" fmla="*/ 51759 w 2510287"/>
                  <a:gd name="connsiteY5" fmla="*/ 1259457 h 1475117"/>
                  <a:gd name="connsiteX6" fmla="*/ 198408 w 2510287"/>
                  <a:gd name="connsiteY6" fmla="*/ 1173193 h 1475117"/>
                  <a:gd name="connsiteX7" fmla="*/ 267419 w 2510287"/>
                  <a:gd name="connsiteY7" fmla="*/ 1095555 h 1475117"/>
                  <a:gd name="connsiteX8" fmla="*/ 336430 w 2510287"/>
                  <a:gd name="connsiteY8" fmla="*/ 1026544 h 1475117"/>
                  <a:gd name="connsiteX9" fmla="*/ 336430 w 2510287"/>
                  <a:gd name="connsiteY9" fmla="*/ 957533 h 1475117"/>
                  <a:gd name="connsiteX10" fmla="*/ 336430 w 2510287"/>
                  <a:gd name="connsiteY10" fmla="*/ 845389 h 1475117"/>
                  <a:gd name="connsiteX11" fmla="*/ 310551 w 2510287"/>
                  <a:gd name="connsiteY11" fmla="*/ 707366 h 1475117"/>
                  <a:gd name="connsiteX12" fmla="*/ 293298 w 2510287"/>
                  <a:gd name="connsiteY12" fmla="*/ 603850 h 1475117"/>
                  <a:gd name="connsiteX13" fmla="*/ 276045 w 2510287"/>
                  <a:gd name="connsiteY13" fmla="*/ 500333 h 1475117"/>
                  <a:gd name="connsiteX14" fmla="*/ 310551 w 2510287"/>
                  <a:gd name="connsiteY14" fmla="*/ 336431 h 1475117"/>
                  <a:gd name="connsiteX15" fmla="*/ 379562 w 2510287"/>
                  <a:gd name="connsiteY15" fmla="*/ 224287 h 1475117"/>
                  <a:gd name="connsiteX16" fmla="*/ 491706 w 2510287"/>
                  <a:gd name="connsiteY16" fmla="*/ 146650 h 1475117"/>
                  <a:gd name="connsiteX17" fmla="*/ 638355 w 2510287"/>
                  <a:gd name="connsiteY17" fmla="*/ 77638 h 1475117"/>
                  <a:gd name="connsiteX18" fmla="*/ 733245 w 2510287"/>
                  <a:gd name="connsiteY18" fmla="*/ 34506 h 1475117"/>
                  <a:gd name="connsiteX19" fmla="*/ 905774 w 2510287"/>
                  <a:gd name="connsiteY19" fmla="*/ 8627 h 1475117"/>
                  <a:gd name="connsiteX20" fmla="*/ 1052423 w 2510287"/>
                  <a:gd name="connsiteY20" fmla="*/ 0 h 1475117"/>
                  <a:gd name="connsiteX21" fmla="*/ 1207698 w 2510287"/>
                  <a:gd name="connsiteY21" fmla="*/ 0 h 1475117"/>
                  <a:gd name="connsiteX22" fmla="*/ 1406106 w 2510287"/>
                  <a:gd name="connsiteY22" fmla="*/ 43133 h 1475117"/>
                  <a:gd name="connsiteX23" fmla="*/ 1673525 w 2510287"/>
                  <a:gd name="connsiteY23" fmla="*/ 163902 h 1475117"/>
                  <a:gd name="connsiteX24" fmla="*/ 1880559 w 2510287"/>
                  <a:gd name="connsiteY24" fmla="*/ 310551 h 1475117"/>
                  <a:gd name="connsiteX25" fmla="*/ 2061713 w 2510287"/>
                  <a:gd name="connsiteY25" fmla="*/ 431321 h 1475117"/>
                  <a:gd name="connsiteX26" fmla="*/ 2225615 w 2510287"/>
                  <a:gd name="connsiteY26" fmla="*/ 612476 h 1475117"/>
                  <a:gd name="connsiteX27" fmla="*/ 2294627 w 2510287"/>
                  <a:gd name="connsiteY27" fmla="*/ 750499 h 1475117"/>
                  <a:gd name="connsiteX28" fmla="*/ 2294627 w 2510287"/>
                  <a:gd name="connsiteY28" fmla="*/ 793631 h 1475117"/>
                  <a:gd name="connsiteX29" fmla="*/ 2104845 w 2510287"/>
                  <a:gd name="connsiteY29" fmla="*/ 793631 h 1475117"/>
                  <a:gd name="connsiteX30" fmla="*/ 1940944 w 2510287"/>
                  <a:gd name="connsiteY30" fmla="*/ 759125 h 1475117"/>
                  <a:gd name="connsiteX31" fmla="*/ 1759789 w 2510287"/>
                  <a:gd name="connsiteY31" fmla="*/ 750499 h 1475117"/>
                  <a:gd name="connsiteX32" fmla="*/ 1570008 w 2510287"/>
                  <a:gd name="connsiteY32" fmla="*/ 715993 h 1475117"/>
                  <a:gd name="connsiteX33" fmla="*/ 1397479 w 2510287"/>
                  <a:gd name="connsiteY33" fmla="*/ 664234 h 1475117"/>
                  <a:gd name="connsiteX34" fmla="*/ 1164566 w 2510287"/>
                  <a:gd name="connsiteY34" fmla="*/ 664234 h 1475117"/>
                  <a:gd name="connsiteX35" fmla="*/ 1026544 w 2510287"/>
                  <a:gd name="connsiteY35" fmla="*/ 655608 h 1475117"/>
                  <a:gd name="connsiteX36" fmla="*/ 888521 w 2510287"/>
                  <a:gd name="connsiteY36" fmla="*/ 698740 h 1475117"/>
                  <a:gd name="connsiteX37" fmla="*/ 776378 w 2510287"/>
                  <a:gd name="connsiteY37" fmla="*/ 741872 h 1475117"/>
                  <a:gd name="connsiteX38" fmla="*/ 672861 w 2510287"/>
                  <a:gd name="connsiteY38" fmla="*/ 836763 h 1475117"/>
                  <a:gd name="connsiteX39" fmla="*/ 577970 w 2510287"/>
                  <a:gd name="connsiteY39" fmla="*/ 983412 h 1475117"/>
                  <a:gd name="connsiteX40" fmla="*/ 672861 w 2510287"/>
                  <a:gd name="connsiteY40" fmla="*/ 914400 h 1475117"/>
                  <a:gd name="connsiteX41" fmla="*/ 802257 w 2510287"/>
                  <a:gd name="connsiteY41" fmla="*/ 828136 h 1475117"/>
                  <a:gd name="connsiteX42" fmla="*/ 905774 w 2510287"/>
                  <a:gd name="connsiteY42" fmla="*/ 750499 h 1475117"/>
                  <a:gd name="connsiteX43" fmla="*/ 1026544 w 2510287"/>
                  <a:gd name="connsiteY43" fmla="*/ 707366 h 1475117"/>
                  <a:gd name="connsiteX44" fmla="*/ 1190445 w 2510287"/>
                  <a:gd name="connsiteY44" fmla="*/ 690114 h 1475117"/>
                  <a:gd name="connsiteX45" fmla="*/ 1406106 w 2510287"/>
                  <a:gd name="connsiteY45" fmla="*/ 690114 h 1475117"/>
                  <a:gd name="connsiteX46" fmla="*/ 1595887 w 2510287"/>
                  <a:gd name="connsiteY46" fmla="*/ 750499 h 1475117"/>
                  <a:gd name="connsiteX47" fmla="*/ 1828800 w 2510287"/>
                  <a:gd name="connsiteY47" fmla="*/ 836763 h 1475117"/>
                  <a:gd name="connsiteX48" fmla="*/ 1975449 w 2510287"/>
                  <a:gd name="connsiteY48" fmla="*/ 940280 h 1475117"/>
                  <a:gd name="connsiteX49" fmla="*/ 2173857 w 2510287"/>
                  <a:gd name="connsiteY49" fmla="*/ 1155940 h 1475117"/>
                  <a:gd name="connsiteX50" fmla="*/ 2380891 w 2510287"/>
                  <a:gd name="connsiteY50" fmla="*/ 1328468 h 1475117"/>
                  <a:gd name="connsiteX51" fmla="*/ 2510287 w 2510287"/>
                  <a:gd name="connsiteY51" fmla="*/ 1475117 h 1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10287" h="1475117">
                    <a:moveTo>
                      <a:pt x="189781" y="1423359"/>
                    </a:moveTo>
                    <a:lnTo>
                      <a:pt x="77638" y="1414733"/>
                    </a:lnTo>
                    <a:lnTo>
                      <a:pt x="25879" y="1380227"/>
                    </a:lnTo>
                    <a:lnTo>
                      <a:pt x="0" y="1354348"/>
                    </a:lnTo>
                    <a:lnTo>
                      <a:pt x="51759" y="1259457"/>
                    </a:lnTo>
                    <a:lnTo>
                      <a:pt x="51759" y="1259457"/>
                    </a:lnTo>
                    <a:lnTo>
                      <a:pt x="198408" y="1173193"/>
                    </a:lnTo>
                    <a:lnTo>
                      <a:pt x="267419" y="1095555"/>
                    </a:lnTo>
                    <a:lnTo>
                      <a:pt x="336430" y="1026544"/>
                    </a:lnTo>
                    <a:lnTo>
                      <a:pt x="336430" y="957533"/>
                    </a:lnTo>
                    <a:lnTo>
                      <a:pt x="336430" y="845389"/>
                    </a:lnTo>
                    <a:lnTo>
                      <a:pt x="310551" y="707366"/>
                    </a:lnTo>
                    <a:lnTo>
                      <a:pt x="293298" y="603850"/>
                    </a:lnTo>
                    <a:lnTo>
                      <a:pt x="276045" y="500333"/>
                    </a:lnTo>
                    <a:lnTo>
                      <a:pt x="310551" y="336431"/>
                    </a:lnTo>
                    <a:lnTo>
                      <a:pt x="379562" y="224287"/>
                    </a:lnTo>
                    <a:lnTo>
                      <a:pt x="491706" y="146650"/>
                    </a:lnTo>
                    <a:lnTo>
                      <a:pt x="638355" y="77638"/>
                    </a:lnTo>
                    <a:lnTo>
                      <a:pt x="733245" y="34506"/>
                    </a:lnTo>
                    <a:lnTo>
                      <a:pt x="905774" y="8627"/>
                    </a:lnTo>
                    <a:lnTo>
                      <a:pt x="1052423" y="0"/>
                    </a:lnTo>
                    <a:lnTo>
                      <a:pt x="1207698" y="0"/>
                    </a:lnTo>
                    <a:lnTo>
                      <a:pt x="1406106" y="43133"/>
                    </a:lnTo>
                    <a:lnTo>
                      <a:pt x="1673525" y="163902"/>
                    </a:lnTo>
                    <a:lnTo>
                      <a:pt x="1880559" y="310551"/>
                    </a:lnTo>
                    <a:lnTo>
                      <a:pt x="2061713" y="431321"/>
                    </a:lnTo>
                    <a:lnTo>
                      <a:pt x="2225615" y="612476"/>
                    </a:lnTo>
                    <a:lnTo>
                      <a:pt x="2294627" y="750499"/>
                    </a:lnTo>
                    <a:lnTo>
                      <a:pt x="2294627" y="793631"/>
                    </a:lnTo>
                    <a:lnTo>
                      <a:pt x="2104845" y="793631"/>
                    </a:lnTo>
                    <a:lnTo>
                      <a:pt x="1940944" y="759125"/>
                    </a:lnTo>
                    <a:lnTo>
                      <a:pt x="1759789" y="750499"/>
                    </a:lnTo>
                    <a:lnTo>
                      <a:pt x="1570008" y="715993"/>
                    </a:lnTo>
                    <a:lnTo>
                      <a:pt x="1397479" y="664234"/>
                    </a:lnTo>
                    <a:lnTo>
                      <a:pt x="1164566" y="664234"/>
                    </a:lnTo>
                    <a:lnTo>
                      <a:pt x="1026544" y="655608"/>
                    </a:lnTo>
                    <a:lnTo>
                      <a:pt x="888521" y="698740"/>
                    </a:lnTo>
                    <a:lnTo>
                      <a:pt x="776378" y="741872"/>
                    </a:lnTo>
                    <a:lnTo>
                      <a:pt x="672861" y="836763"/>
                    </a:lnTo>
                    <a:lnTo>
                      <a:pt x="577970" y="983412"/>
                    </a:lnTo>
                    <a:lnTo>
                      <a:pt x="672861" y="914400"/>
                    </a:lnTo>
                    <a:lnTo>
                      <a:pt x="802257" y="828136"/>
                    </a:lnTo>
                    <a:lnTo>
                      <a:pt x="905774" y="750499"/>
                    </a:lnTo>
                    <a:lnTo>
                      <a:pt x="1026544" y="707366"/>
                    </a:lnTo>
                    <a:lnTo>
                      <a:pt x="1190445" y="690114"/>
                    </a:lnTo>
                    <a:lnTo>
                      <a:pt x="1406106" y="690114"/>
                    </a:lnTo>
                    <a:lnTo>
                      <a:pt x="1595887" y="750499"/>
                    </a:lnTo>
                    <a:lnTo>
                      <a:pt x="1828800" y="836763"/>
                    </a:lnTo>
                    <a:lnTo>
                      <a:pt x="1975449" y="940280"/>
                    </a:lnTo>
                    <a:lnTo>
                      <a:pt x="2173857" y="1155940"/>
                    </a:lnTo>
                    <a:lnTo>
                      <a:pt x="2380891" y="1328468"/>
                    </a:lnTo>
                    <a:lnTo>
                      <a:pt x="2510287" y="1475117"/>
                    </a:lnTo>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p:nvSpPr>
            <p:spPr>
              <a:xfrm>
                <a:off x="9676507" y="21073946"/>
                <a:ext cx="1714560" cy="1007524"/>
              </a:xfrm>
              <a:custGeom>
                <a:avLst/>
                <a:gdLst>
                  <a:gd name="connsiteX0" fmla="*/ 189781 w 2510287"/>
                  <a:gd name="connsiteY0" fmla="*/ 1423359 h 1475117"/>
                  <a:gd name="connsiteX1" fmla="*/ 77638 w 2510287"/>
                  <a:gd name="connsiteY1" fmla="*/ 1414733 h 1475117"/>
                  <a:gd name="connsiteX2" fmla="*/ 25879 w 2510287"/>
                  <a:gd name="connsiteY2" fmla="*/ 1380227 h 1475117"/>
                  <a:gd name="connsiteX3" fmla="*/ 0 w 2510287"/>
                  <a:gd name="connsiteY3" fmla="*/ 1354348 h 1475117"/>
                  <a:gd name="connsiteX4" fmla="*/ 51759 w 2510287"/>
                  <a:gd name="connsiteY4" fmla="*/ 1259457 h 1475117"/>
                  <a:gd name="connsiteX5" fmla="*/ 51759 w 2510287"/>
                  <a:gd name="connsiteY5" fmla="*/ 1259457 h 1475117"/>
                  <a:gd name="connsiteX6" fmla="*/ 198408 w 2510287"/>
                  <a:gd name="connsiteY6" fmla="*/ 1173193 h 1475117"/>
                  <a:gd name="connsiteX7" fmla="*/ 267419 w 2510287"/>
                  <a:gd name="connsiteY7" fmla="*/ 1095555 h 1475117"/>
                  <a:gd name="connsiteX8" fmla="*/ 336430 w 2510287"/>
                  <a:gd name="connsiteY8" fmla="*/ 1026544 h 1475117"/>
                  <a:gd name="connsiteX9" fmla="*/ 336430 w 2510287"/>
                  <a:gd name="connsiteY9" fmla="*/ 957533 h 1475117"/>
                  <a:gd name="connsiteX10" fmla="*/ 336430 w 2510287"/>
                  <a:gd name="connsiteY10" fmla="*/ 845389 h 1475117"/>
                  <a:gd name="connsiteX11" fmla="*/ 310551 w 2510287"/>
                  <a:gd name="connsiteY11" fmla="*/ 707366 h 1475117"/>
                  <a:gd name="connsiteX12" fmla="*/ 293298 w 2510287"/>
                  <a:gd name="connsiteY12" fmla="*/ 603850 h 1475117"/>
                  <a:gd name="connsiteX13" fmla="*/ 276045 w 2510287"/>
                  <a:gd name="connsiteY13" fmla="*/ 500333 h 1475117"/>
                  <a:gd name="connsiteX14" fmla="*/ 310551 w 2510287"/>
                  <a:gd name="connsiteY14" fmla="*/ 336431 h 1475117"/>
                  <a:gd name="connsiteX15" fmla="*/ 379562 w 2510287"/>
                  <a:gd name="connsiteY15" fmla="*/ 224287 h 1475117"/>
                  <a:gd name="connsiteX16" fmla="*/ 491706 w 2510287"/>
                  <a:gd name="connsiteY16" fmla="*/ 146650 h 1475117"/>
                  <a:gd name="connsiteX17" fmla="*/ 638355 w 2510287"/>
                  <a:gd name="connsiteY17" fmla="*/ 77638 h 1475117"/>
                  <a:gd name="connsiteX18" fmla="*/ 733245 w 2510287"/>
                  <a:gd name="connsiteY18" fmla="*/ 34506 h 1475117"/>
                  <a:gd name="connsiteX19" fmla="*/ 905774 w 2510287"/>
                  <a:gd name="connsiteY19" fmla="*/ 8627 h 1475117"/>
                  <a:gd name="connsiteX20" fmla="*/ 1052423 w 2510287"/>
                  <a:gd name="connsiteY20" fmla="*/ 0 h 1475117"/>
                  <a:gd name="connsiteX21" fmla="*/ 1207698 w 2510287"/>
                  <a:gd name="connsiteY21" fmla="*/ 0 h 1475117"/>
                  <a:gd name="connsiteX22" fmla="*/ 1406106 w 2510287"/>
                  <a:gd name="connsiteY22" fmla="*/ 43133 h 1475117"/>
                  <a:gd name="connsiteX23" fmla="*/ 1673525 w 2510287"/>
                  <a:gd name="connsiteY23" fmla="*/ 163902 h 1475117"/>
                  <a:gd name="connsiteX24" fmla="*/ 1880559 w 2510287"/>
                  <a:gd name="connsiteY24" fmla="*/ 310551 h 1475117"/>
                  <a:gd name="connsiteX25" fmla="*/ 2061713 w 2510287"/>
                  <a:gd name="connsiteY25" fmla="*/ 431321 h 1475117"/>
                  <a:gd name="connsiteX26" fmla="*/ 2225615 w 2510287"/>
                  <a:gd name="connsiteY26" fmla="*/ 612476 h 1475117"/>
                  <a:gd name="connsiteX27" fmla="*/ 2294627 w 2510287"/>
                  <a:gd name="connsiteY27" fmla="*/ 750499 h 1475117"/>
                  <a:gd name="connsiteX28" fmla="*/ 2294627 w 2510287"/>
                  <a:gd name="connsiteY28" fmla="*/ 793631 h 1475117"/>
                  <a:gd name="connsiteX29" fmla="*/ 2104845 w 2510287"/>
                  <a:gd name="connsiteY29" fmla="*/ 793631 h 1475117"/>
                  <a:gd name="connsiteX30" fmla="*/ 1940944 w 2510287"/>
                  <a:gd name="connsiteY30" fmla="*/ 759125 h 1475117"/>
                  <a:gd name="connsiteX31" fmla="*/ 1759789 w 2510287"/>
                  <a:gd name="connsiteY31" fmla="*/ 750499 h 1475117"/>
                  <a:gd name="connsiteX32" fmla="*/ 1570008 w 2510287"/>
                  <a:gd name="connsiteY32" fmla="*/ 715993 h 1475117"/>
                  <a:gd name="connsiteX33" fmla="*/ 1397479 w 2510287"/>
                  <a:gd name="connsiteY33" fmla="*/ 664234 h 1475117"/>
                  <a:gd name="connsiteX34" fmla="*/ 1164566 w 2510287"/>
                  <a:gd name="connsiteY34" fmla="*/ 664234 h 1475117"/>
                  <a:gd name="connsiteX35" fmla="*/ 1026544 w 2510287"/>
                  <a:gd name="connsiteY35" fmla="*/ 655608 h 1475117"/>
                  <a:gd name="connsiteX36" fmla="*/ 888521 w 2510287"/>
                  <a:gd name="connsiteY36" fmla="*/ 698740 h 1475117"/>
                  <a:gd name="connsiteX37" fmla="*/ 776378 w 2510287"/>
                  <a:gd name="connsiteY37" fmla="*/ 741872 h 1475117"/>
                  <a:gd name="connsiteX38" fmla="*/ 672861 w 2510287"/>
                  <a:gd name="connsiteY38" fmla="*/ 836763 h 1475117"/>
                  <a:gd name="connsiteX39" fmla="*/ 577970 w 2510287"/>
                  <a:gd name="connsiteY39" fmla="*/ 983412 h 1475117"/>
                  <a:gd name="connsiteX40" fmla="*/ 672861 w 2510287"/>
                  <a:gd name="connsiteY40" fmla="*/ 914400 h 1475117"/>
                  <a:gd name="connsiteX41" fmla="*/ 802257 w 2510287"/>
                  <a:gd name="connsiteY41" fmla="*/ 828136 h 1475117"/>
                  <a:gd name="connsiteX42" fmla="*/ 905774 w 2510287"/>
                  <a:gd name="connsiteY42" fmla="*/ 750499 h 1475117"/>
                  <a:gd name="connsiteX43" fmla="*/ 1026544 w 2510287"/>
                  <a:gd name="connsiteY43" fmla="*/ 707366 h 1475117"/>
                  <a:gd name="connsiteX44" fmla="*/ 1190445 w 2510287"/>
                  <a:gd name="connsiteY44" fmla="*/ 690114 h 1475117"/>
                  <a:gd name="connsiteX45" fmla="*/ 1406106 w 2510287"/>
                  <a:gd name="connsiteY45" fmla="*/ 690114 h 1475117"/>
                  <a:gd name="connsiteX46" fmla="*/ 1595887 w 2510287"/>
                  <a:gd name="connsiteY46" fmla="*/ 750499 h 1475117"/>
                  <a:gd name="connsiteX47" fmla="*/ 1828800 w 2510287"/>
                  <a:gd name="connsiteY47" fmla="*/ 836763 h 1475117"/>
                  <a:gd name="connsiteX48" fmla="*/ 1975449 w 2510287"/>
                  <a:gd name="connsiteY48" fmla="*/ 940280 h 1475117"/>
                  <a:gd name="connsiteX49" fmla="*/ 2173857 w 2510287"/>
                  <a:gd name="connsiteY49" fmla="*/ 1155940 h 1475117"/>
                  <a:gd name="connsiteX50" fmla="*/ 2380891 w 2510287"/>
                  <a:gd name="connsiteY50" fmla="*/ 1328468 h 1475117"/>
                  <a:gd name="connsiteX51" fmla="*/ 2510287 w 2510287"/>
                  <a:gd name="connsiteY51" fmla="*/ 1475117 h 1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10287" h="1475117">
                    <a:moveTo>
                      <a:pt x="189781" y="1423359"/>
                    </a:moveTo>
                    <a:lnTo>
                      <a:pt x="77638" y="1414733"/>
                    </a:lnTo>
                    <a:lnTo>
                      <a:pt x="25879" y="1380227"/>
                    </a:lnTo>
                    <a:lnTo>
                      <a:pt x="0" y="1354348"/>
                    </a:lnTo>
                    <a:lnTo>
                      <a:pt x="51759" y="1259457"/>
                    </a:lnTo>
                    <a:lnTo>
                      <a:pt x="51759" y="1259457"/>
                    </a:lnTo>
                    <a:lnTo>
                      <a:pt x="198408" y="1173193"/>
                    </a:lnTo>
                    <a:lnTo>
                      <a:pt x="267419" y="1095555"/>
                    </a:lnTo>
                    <a:lnTo>
                      <a:pt x="336430" y="1026544"/>
                    </a:lnTo>
                    <a:lnTo>
                      <a:pt x="336430" y="957533"/>
                    </a:lnTo>
                    <a:lnTo>
                      <a:pt x="336430" y="845389"/>
                    </a:lnTo>
                    <a:lnTo>
                      <a:pt x="310551" y="707366"/>
                    </a:lnTo>
                    <a:lnTo>
                      <a:pt x="293298" y="603850"/>
                    </a:lnTo>
                    <a:lnTo>
                      <a:pt x="276045" y="500333"/>
                    </a:lnTo>
                    <a:lnTo>
                      <a:pt x="310551" y="336431"/>
                    </a:lnTo>
                    <a:lnTo>
                      <a:pt x="379562" y="224287"/>
                    </a:lnTo>
                    <a:lnTo>
                      <a:pt x="491706" y="146650"/>
                    </a:lnTo>
                    <a:lnTo>
                      <a:pt x="638355" y="77638"/>
                    </a:lnTo>
                    <a:lnTo>
                      <a:pt x="733245" y="34506"/>
                    </a:lnTo>
                    <a:lnTo>
                      <a:pt x="905774" y="8627"/>
                    </a:lnTo>
                    <a:lnTo>
                      <a:pt x="1052423" y="0"/>
                    </a:lnTo>
                    <a:lnTo>
                      <a:pt x="1207698" y="0"/>
                    </a:lnTo>
                    <a:lnTo>
                      <a:pt x="1406106" y="43133"/>
                    </a:lnTo>
                    <a:lnTo>
                      <a:pt x="1673525" y="163902"/>
                    </a:lnTo>
                    <a:lnTo>
                      <a:pt x="1880559" y="310551"/>
                    </a:lnTo>
                    <a:lnTo>
                      <a:pt x="2061713" y="431321"/>
                    </a:lnTo>
                    <a:lnTo>
                      <a:pt x="2225615" y="612476"/>
                    </a:lnTo>
                    <a:lnTo>
                      <a:pt x="2294627" y="750499"/>
                    </a:lnTo>
                    <a:lnTo>
                      <a:pt x="2294627" y="793631"/>
                    </a:lnTo>
                    <a:lnTo>
                      <a:pt x="2104845" y="793631"/>
                    </a:lnTo>
                    <a:lnTo>
                      <a:pt x="1940944" y="759125"/>
                    </a:lnTo>
                    <a:lnTo>
                      <a:pt x="1759789" y="750499"/>
                    </a:lnTo>
                    <a:lnTo>
                      <a:pt x="1570008" y="715993"/>
                    </a:lnTo>
                    <a:lnTo>
                      <a:pt x="1397479" y="664234"/>
                    </a:lnTo>
                    <a:lnTo>
                      <a:pt x="1164566" y="664234"/>
                    </a:lnTo>
                    <a:lnTo>
                      <a:pt x="1026544" y="655608"/>
                    </a:lnTo>
                    <a:lnTo>
                      <a:pt x="888521" y="698740"/>
                    </a:lnTo>
                    <a:lnTo>
                      <a:pt x="776378" y="741872"/>
                    </a:lnTo>
                    <a:lnTo>
                      <a:pt x="672861" y="836763"/>
                    </a:lnTo>
                    <a:lnTo>
                      <a:pt x="577970" y="983412"/>
                    </a:lnTo>
                    <a:lnTo>
                      <a:pt x="672861" y="914400"/>
                    </a:lnTo>
                    <a:lnTo>
                      <a:pt x="802257" y="828136"/>
                    </a:lnTo>
                    <a:lnTo>
                      <a:pt x="905774" y="750499"/>
                    </a:lnTo>
                    <a:lnTo>
                      <a:pt x="1026544" y="707366"/>
                    </a:lnTo>
                    <a:lnTo>
                      <a:pt x="1190445" y="690114"/>
                    </a:lnTo>
                    <a:lnTo>
                      <a:pt x="1406106" y="690114"/>
                    </a:lnTo>
                    <a:lnTo>
                      <a:pt x="1595887" y="750499"/>
                    </a:lnTo>
                    <a:lnTo>
                      <a:pt x="1828800" y="836763"/>
                    </a:lnTo>
                    <a:lnTo>
                      <a:pt x="1975449" y="940280"/>
                    </a:lnTo>
                    <a:lnTo>
                      <a:pt x="2173857" y="1155940"/>
                    </a:lnTo>
                    <a:lnTo>
                      <a:pt x="2380891" y="1328468"/>
                    </a:lnTo>
                    <a:lnTo>
                      <a:pt x="2510287" y="147511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フリーフォーム 5"/>
            <p:cNvSpPr/>
            <p:nvPr/>
          </p:nvSpPr>
          <p:spPr>
            <a:xfrm>
              <a:off x="6383643" y="5312490"/>
              <a:ext cx="698952" cy="381473"/>
            </a:xfrm>
            <a:custGeom>
              <a:avLst/>
              <a:gdLst>
                <a:gd name="connsiteX0" fmla="*/ 17157 w 698952"/>
                <a:gd name="connsiteY0" fmla="*/ 381473 h 381473"/>
                <a:gd name="connsiteX1" fmla="*/ 45206 w 698952"/>
                <a:gd name="connsiteY1" fmla="*/ 336595 h 381473"/>
                <a:gd name="connsiteX2" fmla="*/ 328 w 698952"/>
                <a:gd name="connsiteY2" fmla="*/ 291716 h 381473"/>
                <a:gd name="connsiteX3" fmla="*/ 73255 w 698952"/>
                <a:gd name="connsiteY3" fmla="*/ 258057 h 381473"/>
                <a:gd name="connsiteX4" fmla="*/ 5937 w 698952"/>
                <a:gd name="connsiteY4" fmla="*/ 201959 h 381473"/>
                <a:gd name="connsiteX5" fmla="*/ 73255 w 698952"/>
                <a:gd name="connsiteY5" fmla="*/ 185130 h 381473"/>
                <a:gd name="connsiteX6" fmla="*/ 5937 w 698952"/>
                <a:gd name="connsiteY6" fmla="*/ 157081 h 381473"/>
                <a:gd name="connsiteX7" fmla="*/ 78865 w 698952"/>
                <a:gd name="connsiteY7" fmla="*/ 145861 h 381473"/>
                <a:gd name="connsiteX8" fmla="*/ 50816 w 698952"/>
                <a:gd name="connsiteY8" fmla="*/ 84153 h 381473"/>
                <a:gd name="connsiteX9" fmla="*/ 118134 w 698952"/>
                <a:gd name="connsiteY9" fmla="*/ 117812 h 381473"/>
                <a:gd name="connsiteX10" fmla="*/ 140573 w 698952"/>
                <a:gd name="connsiteY10" fmla="*/ 16835 h 381473"/>
                <a:gd name="connsiteX11" fmla="*/ 157402 w 698952"/>
                <a:gd name="connsiteY11" fmla="*/ 106592 h 381473"/>
                <a:gd name="connsiteX12" fmla="*/ 230330 w 698952"/>
                <a:gd name="connsiteY12" fmla="*/ 6 h 381473"/>
                <a:gd name="connsiteX13" fmla="*/ 224720 w 698952"/>
                <a:gd name="connsiteY13" fmla="*/ 100982 h 381473"/>
                <a:gd name="connsiteX14" fmla="*/ 303258 w 698952"/>
                <a:gd name="connsiteY14" fmla="*/ 5616 h 381473"/>
                <a:gd name="connsiteX15" fmla="*/ 297648 w 698952"/>
                <a:gd name="connsiteY15" fmla="*/ 95373 h 381473"/>
                <a:gd name="connsiteX16" fmla="*/ 381795 w 698952"/>
                <a:gd name="connsiteY16" fmla="*/ 22445 h 381473"/>
                <a:gd name="connsiteX17" fmla="*/ 376185 w 698952"/>
                <a:gd name="connsiteY17" fmla="*/ 123422 h 381473"/>
                <a:gd name="connsiteX18" fmla="*/ 477162 w 698952"/>
                <a:gd name="connsiteY18" fmla="*/ 50494 h 381473"/>
                <a:gd name="connsiteX19" fmla="*/ 482772 w 698952"/>
                <a:gd name="connsiteY19" fmla="*/ 134641 h 381473"/>
                <a:gd name="connsiteX20" fmla="*/ 550090 w 698952"/>
                <a:gd name="connsiteY20" fmla="*/ 106592 h 381473"/>
                <a:gd name="connsiteX21" fmla="*/ 544480 w 698952"/>
                <a:gd name="connsiteY21" fmla="*/ 168300 h 381473"/>
                <a:gd name="connsiteX22" fmla="*/ 639847 w 698952"/>
                <a:gd name="connsiteY22" fmla="*/ 145861 h 381473"/>
                <a:gd name="connsiteX23" fmla="*/ 606188 w 698952"/>
                <a:gd name="connsiteY23" fmla="*/ 213179 h 381473"/>
                <a:gd name="connsiteX24" fmla="*/ 695945 w 698952"/>
                <a:gd name="connsiteY24" fmla="*/ 201959 h 381473"/>
                <a:gd name="connsiteX25" fmla="*/ 667896 w 698952"/>
                <a:gd name="connsiteY25" fmla="*/ 252447 h 381473"/>
                <a:gd name="connsiteX26" fmla="*/ 572529 w 698952"/>
                <a:gd name="connsiteY26" fmla="*/ 213179 h 381473"/>
                <a:gd name="connsiteX27" fmla="*/ 527650 w 698952"/>
                <a:gd name="connsiteY27" fmla="*/ 241228 h 381473"/>
                <a:gd name="connsiteX28" fmla="*/ 471552 w 698952"/>
                <a:gd name="connsiteY28" fmla="*/ 185130 h 381473"/>
                <a:gd name="connsiteX29" fmla="*/ 443503 w 698952"/>
                <a:gd name="connsiteY29" fmla="*/ 230008 h 381473"/>
                <a:gd name="connsiteX30" fmla="*/ 353746 w 698952"/>
                <a:gd name="connsiteY30" fmla="*/ 162690 h 381473"/>
                <a:gd name="connsiteX31" fmla="*/ 308867 w 698952"/>
                <a:gd name="connsiteY31" fmla="*/ 207569 h 381473"/>
                <a:gd name="connsiteX32" fmla="*/ 252769 w 698952"/>
                <a:gd name="connsiteY32" fmla="*/ 140251 h 381473"/>
                <a:gd name="connsiteX33" fmla="*/ 219110 w 698952"/>
                <a:gd name="connsiteY33" fmla="*/ 235618 h 381473"/>
                <a:gd name="connsiteX34" fmla="*/ 151793 w 698952"/>
                <a:gd name="connsiteY34" fmla="*/ 168300 h 381473"/>
                <a:gd name="connsiteX35" fmla="*/ 129353 w 698952"/>
                <a:gd name="connsiteY35" fmla="*/ 280497 h 381473"/>
                <a:gd name="connsiteX36" fmla="*/ 129353 w 698952"/>
                <a:gd name="connsiteY36" fmla="*/ 280497 h 38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8952" h="381473">
                  <a:moveTo>
                    <a:pt x="17157" y="381473"/>
                  </a:moveTo>
                  <a:cubicBezTo>
                    <a:pt x="32584" y="366513"/>
                    <a:pt x="48011" y="351554"/>
                    <a:pt x="45206" y="336595"/>
                  </a:cubicBezTo>
                  <a:cubicBezTo>
                    <a:pt x="42401" y="321636"/>
                    <a:pt x="-4347" y="304806"/>
                    <a:pt x="328" y="291716"/>
                  </a:cubicBezTo>
                  <a:cubicBezTo>
                    <a:pt x="5003" y="278626"/>
                    <a:pt x="72320" y="273016"/>
                    <a:pt x="73255" y="258057"/>
                  </a:cubicBezTo>
                  <a:cubicBezTo>
                    <a:pt x="74190" y="243098"/>
                    <a:pt x="5937" y="214113"/>
                    <a:pt x="5937" y="201959"/>
                  </a:cubicBezTo>
                  <a:cubicBezTo>
                    <a:pt x="5937" y="189805"/>
                    <a:pt x="73255" y="192610"/>
                    <a:pt x="73255" y="185130"/>
                  </a:cubicBezTo>
                  <a:cubicBezTo>
                    <a:pt x="73255" y="177650"/>
                    <a:pt x="5002" y="163626"/>
                    <a:pt x="5937" y="157081"/>
                  </a:cubicBezTo>
                  <a:cubicBezTo>
                    <a:pt x="6872" y="150536"/>
                    <a:pt x="71385" y="158015"/>
                    <a:pt x="78865" y="145861"/>
                  </a:cubicBezTo>
                  <a:cubicBezTo>
                    <a:pt x="86345" y="133707"/>
                    <a:pt x="44271" y="88828"/>
                    <a:pt x="50816" y="84153"/>
                  </a:cubicBezTo>
                  <a:cubicBezTo>
                    <a:pt x="57361" y="79478"/>
                    <a:pt x="103175" y="129032"/>
                    <a:pt x="118134" y="117812"/>
                  </a:cubicBezTo>
                  <a:cubicBezTo>
                    <a:pt x="133093" y="106592"/>
                    <a:pt x="134028" y="18705"/>
                    <a:pt x="140573" y="16835"/>
                  </a:cubicBezTo>
                  <a:cubicBezTo>
                    <a:pt x="147118" y="14965"/>
                    <a:pt x="142443" y="109397"/>
                    <a:pt x="157402" y="106592"/>
                  </a:cubicBezTo>
                  <a:cubicBezTo>
                    <a:pt x="172361" y="103787"/>
                    <a:pt x="219110" y="941"/>
                    <a:pt x="230330" y="6"/>
                  </a:cubicBezTo>
                  <a:cubicBezTo>
                    <a:pt x="241550" y="-929"/>
                    <a:pt x="212565" y="100047"/>
                    <a:pt x="224720" y="100982"/>
                  </a:cubicBezTo>
                  <a:cubicBezTo>
                    <a:pt x="236875" y="101917"/>
                    <a:pt x="291103" y="6551"/>
                    <a:pt x="303258" y="5616"/>
                  </a:cubicBezTo>
                  <a:cubicBezTo>
                    <a:pt x="315413" y="4681"/>
                    <a:pt x="284559" y="92568"/>
                    <a:pt x="297648" y="95373"/>
                  </a:cubicBezTo>
                  <a:cubicBezTo>
                    <a:pt x="310737" y="98178"/>
                    <a:pt x="368706" y="17770"/>
                    <a:pt x="381795" y="22445"/>
                  </a:cubicBezTo>
                  <a:cubicBezTo>
                    <a:pt x="394884" y="27120"/>
                    <a:pt x="360290" y="118747"/>
                    <a:pt x="376185" y="123422"/>
                  </a:cubicBezTo>
                  <a:cubicBezTo>
                    <a:pt x="392080" y="128097"/>
                    <a:pt x="459398" y="48624"/>
                    <a:pt x="477162" y="50494"/>
                  </a:cubicBezTo>
                  <a:cubicBezTo>
                    <a:pt x="494926" y="52364"/>
                    <a:pt x="470617" y="125291"/>
                    <a:pt x="482772" y="134641"/>
                  </a:cubicBezTo>
                  <a:cubicBezTo>
                    <a:pt x="494927" y="143991"/>
                    <a:pt x="539805" y="100982"/>
                    <a:pt x="550090" y="106592"/>
                  </a:cubicBezTo>
                  <a:cubicBezTo>
                    <a:pt x="560375" y="112202"/>
                    <a:pt x="529520" y="161755"/>
                    <a:pt x="544480" y="168300"/>
                  </a:cubicBezTo>
                  <a:cubicBezTo>
                    <a:pt x="559440" y="174845"/>
                    <a:pt x="629562" y="138381"/>
                    <a:pt x="639847" y="145861"/>
                  </a:cubicBezTo>
                  <a:cubicBezTo>
                    <a:pt x="650132" y="153341"/>
                    <a:pt x="596838" y="203829"/>
                    <a:pt x="606188" y="213179"/>
                  </a:cubicBezTo>
                  <a:cubicBezTo>
                    <a:pt x="615538" y="222529"/>
                    <a:pt x="685660" y="195414"/>
                    <a:pt x="695945" y="201959"/>
                  </a:cubicBezTo>
                  <a:cubicBezTo>
                    <a:pt x="706230" y="208504"/>
                    <a:pt x="688465" y="250577"/>
                    <a:pt x="667896" y="252447"/>
                  </a:cubicBezTo>
                  <a:cubicBezTo>
                    <a:pt x="647327" y="254317"/>
                    <a:pt x="595903" y="215049"/>
                    <a:pt x="572529" y="213179"/>
                  </a:cubicBezTo>
                  <a:cubicBezTo>
                    <a:pt x="549155" y="211309"/>
                    <a:pt x="544480" y="245903"/>
                    <a:pt x="527650" y="241228"/>
                  </a:cubicBezTo>
                  <a:cubicBezTo>
                    <a:pt x="510821" y="236553"/>
                    <a:pt x="485576" y="187000"/>
                    <a:pt x="471552" y="185130"/>
                  </a:cubicBezTo>
                  <a:cubicBezTo>
                    <a:pt x="457528" y="183260"/>
                    <a:pt x="463137" y="233748"/>
                    <a:pt x="443503" y="230008"/>
                  </a:cubicBezTo>
                  <a:cubicBezTo>
                    <a:pt x="423869" y="226268"/>
                    <a:pt x="376185" y="166430"/>
                    <a:pt x="353746" y="162690"/>
                  </a:cubicBezTo>
                  <a:cubicBezTo>
                    <a:pt x="331307" y="158950"/>
                    <a:pt x="325696" y="211309"/>
                    <a:pt x="308867" y="207569"/>
                  </a:cubicBezTo>
                  <a:cubicBezTo>
                    <a:pt x="292038" y="203829"/>
                    <a:pt x="267729" y="135576"/>
                    <a:pt x="252769" y="140251"/>
                  </a:cubicBezTo>
                  <a:cubicBezTo>
                    <a:pt x="237810" y="144926"/>
                    <a:pt x="235939" y="230943"/>
                    <a:pt x="219110" y="235618"/>
                  </a:cubicBezTo>
                  <a:cubicBezTo>
                    <a:pt x="202281" y="240293"/>
                    <a:pt x="166753" y="160820"/>
                    <a:pt x="151793" y="168300"/>
                  </a:cubicBezTo>
                  <a:cubicBezTo>
                    <a:pt x="136834" y="175780"/>
                    <a:pt x="129353" y="280497"/>
                    <a:pt x="129353" y="280497"/>
                  </a:cubicBezTo>
                  <a:lnTo>
                    <a:pt x="129353" y="280497"/>
                  </a:ln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w="0"/>
                <a:solidFill>
                  <a:schemeClr val="tx1"/>
                </a:solidFill>
              </a:endParaRPr>
            </a:p>
          </p:txBody>
        </p:sp>
        <p:sp>
          <p:nvSpPr>
            <p:cNvPr id="7" name="フリーフォーム 6"/>
            <p:cNvSpPr/>
            <p:nvPr/>
          </p:nvSpPr>
          <p:spPr>
            <a:xfrm>
              <a:off x="5192262" y="5390193"/>
              <a:ext cx="599009" cy="299407"/>
            </a:xfrm>
            <a:custGeom>
              <a:avLst/>
              <a:gdLst>
                <a:gd name="connsiteX0" fmla="*/ 627 w 599009"/>
                <a:gd name="connsiteY0" fmla="*/ 299407 h 299407"/>
                <a:gd name="connsiteX1" fmla="*/ 6271 w 599009"/>
                <a:gd name="connsiteY1" fmla="*/ 226029 h 299407"/>
                <a:gd name="connsiteX2" fmla="*/ 45782 w 599009"/>
                <a:gd name="connsiteY2" fmla="*/ 226029 h 299407"/>
                <a:gd name="connsiteX3" fmla="*/ 40138 w 599009"/>
                <a:gd name="connsiteY3" fmla="*/ 152651 h 299407"/>
                <a:gd name="connsiteX4" fmla="*/ 107871 w 599009"/>
                <a:gd name="connsiteY4" fmla="*/ 175229 h 299407"/>
                <a:gd name="connsiteX5" fmla="*/ 96582 w 599009"/>
                <a:gd name="connsiteY5" fmla="*/ 84918 h 299407"/>
                <a:gd name="connsiteX6" fmla="*/ 147382 w 599009"/>
                <a:gd name="connsiteY6" fmla="*/ 130074 h 299407"/>
                <a:gd name="connsiteX7" fmla="*/ 169960 w 599009"/>
                <a:gd name="connsiteY7" fmla="*/ 39763 h 299407"/>
                <a:gd name="connsiteX8" fmla="*/ 237694 w 599009"/>
                <a:gd name="connsiteY8" fmla="*/ 90563 h 299407"/>
                <a:gd name="connsiteX9" fmla="*/ 271560 w 599009"/>
                <a:gd name="connsiteY9" fmla="*/ 17185 h 299407"/>
                <a:gd name="connsiteX10" fmla="*/ 299782 w 599009"/>
                <a:gd name="connsiteY10" fmla="*/ 67985 h 299407"/>
                <a:gd name="connsiteX11" fmla="*/ 373160 w 599009"/>
                <a:gd name="connsiteY11" fmla="*/ 5896 h 299407"/>
                <a:gd name="connsiteX12" fmla="*/ 384449 w 599009"/>
                <a:gd name="connsiteY12" fmla="*/ 51051 h 299407"/>
                <a:gd name="connsiteX13" fmla="*/ 463471 w 599009"/>
                <a:gd name="connsiteY13" fmla="*/ 251 h 299407"/>
                <a:gd name="connsiteX14" fmla="*/ 486049 w 599009"/>
                <a:gd name="connsiteY14" fmla="*/ 56696 h 299407"/>
                <a:gd name="connsiteX15" fmla="*/ 565071 w 599009"/>
                <a:gd name="connsiteY15" fmla="*/ 45407 h 299407"/>
                <a:gd name="connsiteX16" fmla="*/ 559427 w 599009"/>
                <a:gd name="connsiteY16" fmla="*/ 251 h 299407"/>
                <a:gd name="connsiteX17" fmla="*/ 598938 w 599009"/>
                <a:gd name="connsiteY17" fmla="*/ 67985 h 299407"/>
                <a:gd name="connsiteX18" fmla="*/ 548138 w 599009"/>
                <a:gd name="connsiteY18" fmla="*/ 84918 h 299407"/>
                <a:gd name="connsiteX19" fmla="*/ 502982 w 599009"/>
                <a:gd name="connsiteY19" fmla="*/ 84918 h 299407"/>
                <a:gd name="connsiteX20" fmla="*/ 497338 w 599009"/>
                <a:gd name="connsiteY20" fmla="*/ 124429 h 299407"/>
                <a:gd name="connsiteX21" fmla="*/ 440894 w 599009"/>
                <a:gd name="connsiteY21" fmla="*/ 84918 h 299407"/>
                <a:gd name="connsiteX22" fmla="*/ 407027 w 599009"/>
                <a:gd name="connsiteY22" fmla="*/ 130074 h 299407"/>
                <a:gd name="connsiteX23" fmla="*/ 378805 w 599009"/>
                <a:gd name="connsiteY23" fmla="*/ 96207 h 299407"/>
                <a:gd name="connsiteX24" fmla="*/ 350582 w 599009"/>
                <a:gd name="connsiteY24" fmla="*/ 135718 h 299407"/>
                <a:gd name="connsiteX25" fmla="*/ 288494 w 599009"/>
                <a:gd name="connsiteY25" fmla="*/ 107496 h 299407"/>
                <a:gd name="connsiteX26" fmla="*/ 277205 w 599009"/>
                <a:gd name="connsiteY26" fmla="*/ 135718 h 299407"/>
                <a:gd name="connsiteX27" fmla="*/ 226405 w 599009"/>
                <a:gd name="connsiteY27" fmla="*/ 118785 h 299407"/>
                <a:gd name="connsiteX28" fmla="*/ 209471 w 599009"/>
                <a:gd name="connsiteY28" fmla="*/ 152651 h 299407"/>
                <a:gd name="connsiteX29" fmla="*/ 175605 w 599009"/>
                <a:gd name="connsiteY29" fmla="*/ 135718 h 299407"/>
                <a:gd name="connsiteX30" fmla="*/ 164316 w 599009"/>
                <a:gd name="connsiteY30" fmla="*/ 180874 h 29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009" h="299407">
                  <a:moveTo>
                    <a:pt x="627" y="299407"/>
                  </a:moveTo>
                  <a:cubicBezTo>
                    <a:pt x="-314" y="268833"/>
                    <a:pt x="-1255" y="238259"/>
                    <a:pt x="6271" y="226029"/>
                  </a:cubicBezTo>
                  <a:cubicBezTo>
                    <a:pt x="13797" y="213799"/>
                    <a:pt x="40138" y="238259"/>
                    <a:pt x="45782" y="226029"/>
                  </a:cubicBezTo>
                  <a:cubicBezTo>
                    <a:pt x="51426" y="213799"/>
                    <a:pt x="29790" y="161118"/>
                    <a:pt x="40138" y="152651"/>
                  </a:cubicBezTo>
                  <a:cubicBezTo>
                    <a:pt x="50486" y="144184"/>
                    <a:pt x="98464" y="186518"/>
                    <a:pt x="107871" y="175229"/>
                  </a:cubicBezTo>
                  <a:cubicBezTo>
                    <a:pt x="117278" y="163940"/>
                    <a:pt x="89997" y="92444"/>
                    <a:pt x="96582" y="84918"/>
                  </a:cubicBezTo>
                  <a:cubicBezTo>
                    <a:pt x="103167" y="77392"/>
                    <a:pt x="135152" y="137600"/>
                    <a:pt x="147382" y="130074"/>
                  </a:cubicBezTo>
                  <a:cubicBezTo>
                    <a:pt x="159612" y="122548"/>
                    <a:pt x="154908" y="46348"/>
                    <a:pt x="169960" y="39763"/>
                  </a:cubicBezTo>
                  <a:cubicBezTo>
                    <a:pt x="185012" y="33178"/>
                    <a:pt x="220761" y="94326"/>
                    <a:pt x="237694" y="90563"/>
                  </a:cubicBezTo>
                  <a:cubicBezTo>
                    <a:pt x="254627" y="86800"/>
                    <a:pt x="261212" y="20948"/>
                    <a:pt x="271560" y="17185"/>
                  </a:cubicBezTo>
                  <a:cubicBezTo>
                    <a:pt x="281908" y="13422"/>
                    <a:pt x="282849" y="69866"/>
                    <a:pt x="299782" y="67985"/>
                  </a:cubicBezTo>
                  <a:cubicBezTo>
                    <a:pt x="316715" y="66104"/>
                    <a:pt x="359049" y="8718"/>
                    <a:pt x="373160" y="5896"/>
                  </a:cubicBezTo>
                  <a:cubicBezTo>
                    <a:pt x="387271" y="3074"/>
                    <a:pt x="369397" y="51992"/>
                    <a:pt x="384449" y="51051"/>
                  </a:cubicBezTo>
                  <a:cubicBezTo>
                    <a:pt x="399501" y="50110"/>
                    <a:pt x="446538" y="-690"/>
                    <a:pt x="463471" y="251"/>
                  </a:cubicBezTo>
                  <a:cubicBezTo>
                    <a:pt x="480404" y="1192"/>
                    <a:pt x="469116" y="49170"/>
                    <a:pt x="486049" y="56696"/>
                  </a:cubicBezTo>
                  <a:cubicBezTo>
                    <a:pt x="502982" y="64222"/>
                    <a:pt x="552841" y="54814"/>
                    <a:pt x="565071" y="45407"/>
                  </a:cubicBezTo>
                  <a:cubicBezTo>
                    <a:pt x="577301" y="35999"/>
                    <a:pt x="553782" y="-3512"/>
                    <a:pt x="559427" y="251"/>
                  </a:cubicBezTo>
                  <a:cubicBezTo>
                    <a:pt x="565072" y="4014"/>
                    <a:pt x="600820" y="53874"/>
                    <a:pt x="598938" y="67985"/>
                  </a:cubicBezTo>
                  <a:cubicBezTo>
                    <a:pt x="597057" y="82096"/>
                    <a:pt x="564131" y="82096"/>
                    <a:pt x="548138" y="84918"/>
                  </a:cubicBezTo>
                  <a:cubicBezTo>
                    <a:pt x="532145" y="87740"/>
                    <a:pt x="511449" y="78333"/>
                    <a:pt x="502982" y="84918"/>
                  </a:cubicBezTo>
                  <a:cubicBezTo>
                    <a:pt x="494515" y="91503"/>
                    <a:pt x="507686" y="124429"/>
                    <a:pt x="497338" y="124429"/>
                  </a:cubicBezTo>
                  <a:cubicBezTo>
                    <a:pt x="486990" y="124429"/>
                    <a:pt x="455946" y="83977"/>
                    <a:pt x="440894" y="84918"/>
                  </a:cubicBezTo>
                  <a:cubicBezTo>
                    <a:pt x="425842" y="85859"/>
                    <a:pt x="417375" y="128193"/>
                    <a:pt x="407027" y="130074"/>
                  </a:cubicBezTo>
                  <a:cubicBezTo>
                    <a:pt x="396679" y="131955"/>
                    <a:pt x="388213" y="95266"/>
                    <a:pt x="378805" y="96207"/>
                  </a:cubicBezTo>
                  <a:cubicBezTo>
                    <a:pt x="369398" y="97148"/>
                    <a:pt x="365634" y="133837"/>
                    <a:pt x="350582" y="135718"/>
                  </a:cubicBezTo>
                  <a:cubicBezTo>
                    <a:pt x="335530" y="137599"/>
                    <a:pt x="300723" y="107496"/>
                    <a:pt x="288494" y="107496"/>
                  </a:cubicBezTo>
                  <a:cubicBezTo>
                    <a:pt x="276265" y="107496"/>
                    <a:pt x="287553" y="133837"/>
                    <a:pt x="277205" y="135718"/>
                  </a:cubicBezTo>
                  <a:cubicBezTo>
                    <a:pt x="266857" y="137599"/>
                    <a:pt x="237694" y="115963"/>
                    <a:pt x="226405" y="118785"/>
                  </a:cubicBezTo>
                  <a:cubicBezTo>
                    <a:pt x="215116" y="121607"/>
                    <a:pt x="217938" y="149829"/>
                    <a:pt x="209471" y="152651"/>
                  </a:cubicBezTo>
                  <a:cubicBezTo>
                    <a:pt x="201004" y="155473"/>
                    <a:pt x="183131" y="131014"/>
                    <a:pt x="175605" y="135718"/>
                  </a:cubicBezTo>
                  <a:cubicBezTo>
                    <a:pt x="168079" y="140422"/>
                    <a:pt x="164316" y="180874"/>
                    <a:pt x="164316" y="180874"/>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0" name="直線矢印コネクタ 9"/>
          <p:cNvCxnSpPr/>
          <p:nvPr/>
        </p:nvCxnSpPr>
        <p:spPr>
          <a:xfrm>
            <a:off x="758970" y="5221705"/>
            <a:ext cx="566098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4" name="グループ化 13"/>
          <p:cNvGrpSpPr/>
          <p:nvPr/>
        </p:nvGrpSpPr>
        <p:grpSpPr>
          <a:xfrm>
            <a:off x="540689" y="1118597"/>
            <a:ext cx="7479735" cy="988499"/>
            <a:chOff x="540689" y="1118597"/>
            <a:chExt cx="7479735" cy="988499"/>
          </a:xfrm>
        </p:grpSpPr>
        <p:sp>
          <p:nvSpPr>
            <p:cNvPr id="9" name="フリーフォーム 8"/>
            <p:cNvSpPr/>
            <p:nvPr/>
          </p:nvSpPr>
          <p:spPr>
            <a:xfrm>
              <a:off x="540689" y="1183632"/>
              <a:ext cx="1508054" cy="923464"/>
            </a:xfrm>
            <a:custGeom>
              <a:avLst/>
              <a:gdLst>
                <a:gd name="connsiteX0" fmla="*/ 0 w 1508054"/>
                <a:gd name="connsiteY0" fmla="*/ 923464 h 923464"/>
                <a:gd name="connsiteX1" fmla="*/ 103367 w 1508054"/>
                <a:gd name="connsiteY1" fmla="*/ 788291 h 923464"/>
                <a:gd name="connsiteX2" fmla="*/ 71561 w 1508054"/>
                <a:gd name="connsiteY2" fmla="*/ 565655 h 923464"/>
                <a:gd name="connsiteX3" fmla="*/ 39756 w 1508054"/>
                <a:gd name="connsiteY3" fmla="*/ 406629 h 923464"/>
                <a:gd name="connsiteX4" fmla="*/ 39756 w 1508054"/>
                <a:gd name="connsiteY4" fmla="*/ 279408 h 923464"/>
                <a:gd name="connsiteX5" fmla="*/ 143123 w 1508054"/>
                <a:gd name="connsiteY5" fmla="*/ 160138 h 923464"/>
                <a:gd name="connsiteX6" fmla="*/ 326003 w 1508054"/>
                <a:gd name="connsiteY6" fmla="*/ 56771 h 923464"/>
                <a:gd name="connsiteX7" fmla="*/ 516834 w 1508054"/>
                <a:gd name="connsiteY7" fmla="*/ 1112 h 923464"/>
                <a:gd name="connsiteX8" fmla="*/ 731520 w 1508054"/>
                <a:gd name="connsiteY8" fmla="*/ 24966 h 923464"/>
                <a:gd name="connsiteX9" fmla="*/ 938254 w 1508054"/>
                <a:gd name="connsiteY9" fmla="*/ 88577 h 923464"/>
                <a:gd name="connsiteX10" fmla="*/ 1129085 w 1508054"/>
                <a:gd name="connsiteY10" fmla="*/ 191944 h 923464"/>
                <a:gd name="connsiteX11" fmla="*/ 1304014 w 1508054"/>
                <a:gd name="connsiteY11" fmla="*/ 311213 h 923464"/>
                <a:gd name="connsiteX12" fmla="*/ 1407381 w 1508054"/>
                <a:gd name="connsiteY12" fmla="*/ 438434 h 923464"/>
                <a:gd name="connsiteX13" fmla="*/ 1502796 w 1508054"/>
                <a:gd name="connsiteY13" fmla="*/ 573606 h 923464"/>
                <a:gd name="connsiteX14" fmla="*/ 1240403 w 1508054"/>
                <a:gd name="connsiteY14" fmla="*/ 557704 h 923464"/>
                <a:gd name="connsiteX15" fmla="*/ 1001864 w 1508054"/>
                <a:gd name="connsiteY15" fmla="*/ 494093 h 923464"/>
                <a:gd name="connsiteX16" fmla="*/ 818984 w 1508054"/>
                <a:gd name="connsiteY16" fmla="*/ 462288 h 923464"/>
                <a:gd name="connsiteX17" fmla="*/ 675861 w 1508054"/>
                <a:gd name="connsiteY17" fmla="*/ 454337 h 923464"/>
                <a:gd name="connsiteX18" fmla="*/ 477078 w 1508054"/>
                <a:gd name="connsiteY18" fmla="*/ 494093 h 923464"/>
                <a:gd name="connsiteX19" fmla="*/ 318052 w 1508054"/>
                <a:gd name="connsiteY19" fmla="*/ 605411 h 923464"/>
                <a:gd name="connsiteX20" fmla="*/ 214685 w 1508054"/>
                <a:gd name="connsiteY20" fmla="*/ 828048 h 92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8054" h="923464">
                  <a:moveTo>
                    <a:pt x="0" y="923464"/>
                  </a:moveTo>
                  <a:cubicBezTo>
                    <a:pt x="45720" y="885695"/>
                    <a:pt x="91440" y="847926"/>
                    <a:pt x="103367" y="788291"/>
                  </a:cubicBezTo>
                  <a:cubicBezTo>
                    <a:pt x="115294" y="728656"/>
                    <a:pt x="82163" y="629265"/>
                    <a:pt x="71561" y="565655"/>
                  </a:cubicBezTo>
                  <a:cubicBezTo>
                    <a:pt x="60959" y="502045"/>
                    <a:pt x="45057" y="454337"/>
                    <a:pt x="39756" y="406629"/>
                  </a:cubicBezTo>
                  <a:cubicBezTo>
                    <a:pt x="34455" y="358921"/>
                    <a:pt x="22528" y="320490"/>
                    <a:pt x="39756" y="279408"/>
                  </a:cubicBezTo>
                  <a:cubicBezTo>
                    <a:pt x="56984" y="238326"/>
                    <a:pt x="95415" y="197244"/>
                    <a:pt x="143123" y="160138"/>
                  </a:cubicBezTo>
                  <a:cubicBezTo>
                    <a:pt x="190831" y="123032"/>
                    <a:pt x="263718" y="83275"/>
                    <a:pt x="326003" y="56771"/>
                  </a:cubicBezTo>
                  <a:cubicBezTo>
                    <a:pt x="388288" y="30267"/>
                    <a:pt x="449248" y="6413"/>
                    <a:pt x="516834" y="1112"/>
                  </a:cubicBezTo>
                  <a:cubicBezTo>
                    <a:pt x="584420" y="-4189"/>
                    <a:pt x="661283" y="10389"/>
                    <a:pt x="731520" y="24966"/>
                  </a:cubicBezTo>
                  <a:cubicBezTo>
                    <a:pt x="801757" y="39543"/>
                    <a:pt x="871993" y="60747"/>
                    <a:pt x="938254" y="88577"/>
                  </a:cubicBezTo>
                  <a:cubicBezTo>
                    <a:pt x="1004515" y="116407"/>
                    <a:pt x="1068125" y="154838"/>
                    <a:pt x="1129085" y="191944"/>
                  </a:cubicBezTo>
                  <a:cubicBezTo>
                    <a:pt x="1190045" y="229050"/>
                    <a:pt x="1257631" y="270131"/>
                    <a:pt x="1304014" y="311213"/>
                  </a:cubicBezTo>
                  <a:cubicBezTo>
                    <a:pt x="1350397" y="352295"/>
                    <a:pt x="1374251" y="394702"/>
                    <a:pt x="1407381" y="438434"/>
                  </a:cubicBezTo>
                  <a:cubicBezTo>
                    <a:pt x="1440511" y="482166"/>
                    <a:pt x="1530626" y="553728"/>
                    <a:pt x="1502796" y="573606"/>
                  </a:cubicBezTo>
                  <a:cubicBezTo>
                    <a:pt x="1474966" y="593484"/>
                    <a:pt x="1323892" y="570956"/>
                    <a:pt x="1240403" y="557704"/>
                  </a:cubicBezTo>
                  <a:cubicBezTo>
                    <a:pt x="1156914" y="544452"/>
                    <a:pt x="1072101" y="509996"/>
                    <a:pt x="1001864" y="494093"/>
                  </a:cubicBezTo>
                  <a:cubicBezTo>
                    <a:pt x="931627" y="478190"/>
                    <a:pt x="873318" y="468914"/>
                    <a:pt x="818984" y="462288"/>
                  </a:cubicBezTo>
                  <a:cubicBezTo>
                    <a:pt x="764650" y="455662"/>
                    <a:pt x="732845" y="449036"/>
                    <a:pt x="675861" y="454337"/>
                  </a:cubicBezTo>
                  <a:cubicBezTo>
                    <a:pt x="618877" y="459638"/>
                    <a:pt x="536713" y="468914"/>
                    <a:pt x="477078" y="494093"/>
                  </a:cubicBezTo>
                  <a:cubicBezTo>
                    <a:pt x="417443" y="519272"/>
                    <a:pt x="361784" y="549752"/>
                    <a:pt x="318052" y="605411"/>
                  </a:cubicBezTo>
                  <a:cubicBezTo>
                    <a:pt x="274320" y="661070"/>
                    <a:pt x="244502" y="744559"/>
                    <a:pt x="214685" y="828048"/>
                  </a:cubicBez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3061252" y="1286298"/>
              <a:ext cx="1113819" cy="820798"/>
            </a:xfrm>
            <a:custGeom>
              <a:avLst/>
              <a:gdLst>
                <a:gd name="connsiteX0" fmla="*/ 0 w 1113819"/>
                <a:gd name="connsiteY0" fmla="*/ 614064 h 820798"/>
                <a:gd name="connsiteX1" fmla="*/ 262393 w 1113819"/>
                <a:gd name="connsiteY1" fmla="*/ 669723 h 820798"/>
                <a:gd name="connsiteX2" fmla="*/ 357809 w 1113819"/>
                <a:gd name="connsiteY2" fmla="*/ 510697 h 820798"/>
                <a:gd name="connsiteX3" fmla="*/ 524786 w 1113819"/>
                <a:gd name="connsiteY3" fmla="*/ 296012 h 820798"/>
                <a:gd name="connsiteX4" fmla="*/ 659958 w 1113819"/>
                <a:gd name="connsiteY4" fmla="*/ 113132 h 820798"/>
                <a:gd name="connsiteX5" fmla="*/ 795131 w 1113819"/>
                <a:gd name="connsiteY5" fmla="*/ 25667 h 820798"/>
                <a:gd name="connsiteX6" fmla="*/ 946205 w 1113819"/>
                <a:gd name="connsiteY6" fmla="*/ 9765 h 820798"/>
                <a:gd name="connsiteX7" fmla="*/ 1113183 w 1113819"/>
                <a:gd name="connsiteY7" fmla="*/ 160839 h 820798"/>
                <a:gd name="connsiteX8" fmla="*/ 882595 w 1113819"/>
                <a:gd name="connsiteY8" fmla="*/ 208547 h 820798"/>
                <a:gd name="connsiteX9" fmla="*/ 636105 w 1113819"/>
                <a:gd name="connsiteY9" fmla="*/ 303963 h 820798"/>
                <a:gd name="connsiteX10" fmla="*/ 500932 w 1113819"/>
                <a:gd name="connsiteY10" fmla="*/ 439135 h 820798"/>
                <a:gd name="connsiteX11" fmla="*/ 349858 w 1113819"/>
                <a:gd name="connsiteY11" fmla="*/ 629966 h 820798"/>
                <a:gd name="connsiteX12" fmla="*/ 230588 w 1113819"/>
                <a:gd name="connsiteY12" fmla="*/ 820798 h 820798"/>
                <a:gd name="connsiteX13" fmla="*/ 230588 w 1113819"/>
                <a:gd name="connsiteY13" fmla="*/ 820798 h 82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3819" h="820798">
                  <a:moveTo>
                    <a:pt x="0" y="614064"/>
                  </a:moveTo>
                  <a:cubicBezTo>
                    <a:pt x="101379" y="650507"/>
                    <a:pt x="202758" y="686951"/>
                    <a:pt x="262393" y="669723"/>
                  </a:cubicBezTo>
                  <a:cubicBezTo>
                    <a:pt x="322028" y="652495"/>
                    <a:pt x="314077" y="572982"/>
                    <a:pt x="357809" y="510697"/>
                  </a:cubicBezTo>
                  <a:cubicBezTo>
                    <a:pt x="401541" y="448412"/>
                    <a:pt x="474428" y="362273"/>
                    <a:pt x="524786" y="296012"/>
                  </a:cubicBezTo>
                  <a:cubicBezTo>
                    <a:pt x="575144" y="229751"/>
                    <a:pt x="614901" y="158189"/>
                    <a:pt x="659958" y="113132"/>
                  </a:cubicBezTo>
                  <a:cubicBezTo>
                    <a:pt x="705015" y="68075"/>
                    <a:pt x="747423" y="42895"/>
                    <a:pt x="795131" y="25667"/>
                  </a:cubicBezTo>
                  <a:cubicBezTo>
                    <a:pt x="842839" y="8439"/>
                    <a:pt x="893196" y="-12764"/>
                    <a:pt x="946205" y="9765"/>
                  </a:cubicBezTo>
                  <a:cubicBezTo>
                    <a:pt x="999214" y="32294"/>
                    <a:pt x="1123785" y="127709"/>
                    <a:pt x="1113183" y="160839"/>
                  </a:cubicBezTo>
                  <a:cubicBezTo>
                    <a:pt x="1102581" y="193969"/>
                    <a:pt x="962108" y="184693"/>
                    <a:pt x="882595" y="208547"/>
                  </a:cubicBezTo>
                  <a:cubicBezTo>
                    <a:pt x="803082" y="232401"/>
                    <a:pt x="699716" y="265532"/>
                    <a:pt x="636105" y="303963"/>
                  </a:cubicBezTo>
                  <a:cubicBezTo>
                    <a:pt x="572495" y="342394"/>
                    <a:pt x="548640" y="384801"/>
                    <a:pt x="500932" y="439135"/>
                  </a:cubicBezTo>
                  <a:cubicBezTo>
                    <a:pt x="453224" y="493469"/>
                    <a:pt x="394915" y="566355"/>
                    <a:pt x="349858" y="629966"/>
                  </a:cubicBezTo>
                  <a:cubicBezTo>
                    <a:pt x="304801" y="693577"/>
                    <a:pt x="230588" y="820798"/>
                    <a:pt x="230588" y="820798"/>
                  </a:cubicBezTo>
                  <a:lnTo>
                    <a:pt x="230588" y="820798"/>
                  </a:ln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5112689" y="1118597"/>
              <a:ext cx="747422" cy="702252"/>
            </a:xfrm>
            <a:custGeom>
              <a:avLst/>
              <a:gdLst>
                <a:gd name="connsiteX0" fmla="*/ 0 w 747422"/>
                <a:gd name="connsiteY0" fmla="*/ 702252 h 702252"/>
                <a:gd name="connsiteX1" fmla="*/ 135172 w 747422"/>
                <a:gd name="connsiteY1" fmla="*/ 670446 h 702252"/>
                <a:gd name="connsiteX2" fmla="*/ 127221 w 747422"/>
                <a:gd name="connsiteY2" fmla="*/ 527323 h 702252"/>
                <a:gd name="connsiteX3" fmla="*/ 206734 w 747422"/>
                <a:gd name="connsiteY3" fmla="*/ 360346 h 702252"/>
                <a:gd name="connsiteX4" fmla="*/ 373711 w 747422"/>
                <a:gd name="connsiteY4" fmla="*/ 209271 h 702252"/>
                <a:gd name="connsiteX5" fmla="*/ 524786 w 747422"/>
                <a:gd name="connsiteY5" fmla="*/ 105904 h 702252"/>
                <a:gd name="connsiteX6" fmla="*/ 667909 w 747422"/>
                <a:gd name="connsiteY6" fmla="*/ 10488 h 702252"/>
                <a:gd name="connsiteX7" fmla="*/ 747422 w 747422"/>
                <a:gd name="connsiteY7" fmla="*/ 10488 h 702252"/>
                <a:gd name="connsiteX8" fmla="*/ 667909 w 747422"/>
                <a:gd name="connsiteY8" fmla="*/ 82050 h 702252"/>
                <a:gd name="connsiteX9" fmla="*/ 461175 w 747422"/>
                <a:gd name="connsiteY9" fmla="*/ 233125 h 702252"/>
                <a:gd name="connsiteX10" fmla="*/ 310101 w 747422"/>
                <a:gd name="connsiteY10" fmla="*/ 376248 h 702252"/>
                <a:gd name="connsiteX11" fmla="*/ 230588 w 747422"/>
                <a:gd name="connsiteY11" fmla="*/ 527323 h 702252"/>
                <a:gd name="connsiteX12" fmla="*/ 174928 w 747422"/>
                <a:gd name="connsiteY12" fmla="*/ 694300 h 70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422" h="702252">
                  <a:moveTo>
                    <a:pt x="0" y="702252"/>
                  </a:moveTo>
                  <a:cubicBezTo>
                    <a:pt x="56984" y="700926"/>
                    <a:pt x="113969" y="699601"/>
                    <a:pt x="135172" y="670446"/>
                  </a:cubicBezTo>
                  <a:cubicBezTo>
                    <a:pt x="156375" y="641291"/>
                    <a:pt x="115294" y="579006"/>
                    <a:pt x="127221" y="527323"/>
                  </a:cubicBezTo>
                  <a:cubicBezTo>
                    <a:pt x="139148" y="475640"/>
                    <a:pt x="165652" y="413355"/>
                    <a:pt x="206734" y="360346"/>
                  </a:cubicBezTo>
                  <a:cubicBezTo>
                    <a:pt x="247816" y="307337"/>
                    <a:pt x="320702" y="251678"/>
                    <a:pt x="373711" y="209271"/>
                  </a:cubicBezTo>
                  <a:cubicBezTo>
                    <a:pt x="426720" y="166864"/>
                    <a:pt x="524786" y="105904"/>
                    <a:pt x="524786" y="105904"/>
                  </a:cubicBezTo>
                  <a:cubicBezTo>
                    <a:pt x="573819" y="72773"/>
                    <a:pt x="630803" y="26391"/>
                    <a:pt x="667909" y="10488"/>
                  </a:cubicBezTo>
                  <a:cubicBezTo>
                    <a:pt x="705015" y="-5415"/>
                    <a:pt x="747422" y="-1439"/>
                    <a:pt x="747422" y="10488"/>
                  </a:cubicBezTo>
                  <a:cubicBezTo>
                    <a:pt x="747422" y="22415"/>
                    <a:pt x="715617" y="44944"/>
                    <a:pt x="667909" y="82050"/>
                  </a:cubicBezTo>
                  <a:cubicBezTo>
                    <a:pt x="620201" y="119156"/>
                    <a:pt x="520810" y="184092"/>
                    <a:pt x="461175" y="233125"/>
                  </a:cubicBezTo>
                  <a:cubicBezTo>
                    <a:pt x="401540" y="282158"/>
                    <a:pt x="348532" y="327215"/>
                    <a:pt x="310101" y="376248"/>
                  </a:cubicBezTo>
                  <a:cubicBezTo>
                    <a:pt x="271670" y="425281"/>
                    <a:pt x="253117" y="474314"/>
                    <a:pt x="230588" y="527323"/>
                  </a:cubicBezTo>
                  <a:cubicBezTo>
                    <a:pt x="208059" y="580332"/>
                    <a:pt x="174928" y="694300"/>
                    <a:pt x="174928" y="694300"/>
                  </a:cubicBez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7331048" y="1408238"/>
              <a:ext cx="689376" cy="603442"/>
            </a:xfrm>
            <a:custGeom>
              <a:avLst/>
              <a:gdLst>
                <a:gd name="connsiteX0" fmla="*/ 8006 w 689376"/>
                <a:gd name="connsiteY0" fmla="*/ 603442 h 603442"/>
                <a:gd name="connsiteX1" fmla="*/ 55714 w 689376"/>
                <a:gd name="connsiteY1" fmla="*/ 515978 h 603442"/>
                <a:gd name="connsiteX2" fmla="*/ 55 w 689376"/>
                <a:gd name="connsiteY2" fmla="*/ 444416 h 603442"/>
                <a:gd name="connsiteX3" fmla="*/ 47762 w 689376"/>
                <a:gd name="connsiteY3" fmla="*/ 261536 h 603442"/>
                <a:gd name="connsiteX4" fmla="*/ 159081 w 689376"/>
                <a:gd name="connsiteY4" fmla="*/ 134315 h 603442"/>
                <a:gd name="connsiteX5" fmla="*/ 286302 w 689376"/>
                <a:gd name="connsiteY5" fmla="*/ 46851 h 603442"/>
                <a:gd name="connsiteX6" fmla="*/ 445328 w 689376"/>
                <a:gd name="connsiteY6" fmla="*/ 7094 h 603442"/>
                <a:gd name="connsiteX7" fmla="*/ 636159 w 689376"/>
                <a:gd name="connsiteY7" fmla="*/ 7094 h 603442"/>
                <a:gd name="connsiteX8" fmla="*/ 683867 w 689376"/>
                <a:gd name="connsiteY8" fmla="*/ 78656 h 603442"/>
                <a:gd name="connsiteX9" fmla="*/ 532792 w 689376"/>
                <a:gd name="connsiteY9" fmla="*/ 86607 h 603442"/>
                <a:gd name="connsiteX10" fmla="*/ 389669 w 689376"/>
                <a:gd name="connsiteY10" fmla="*/ 126364 h 603442"/>
                <a:gd name="connsiteX11" fmla="*/ 254496 w 689376"/>
                <a:gd name="connsiteY11" fmla="*/ 197925 h 603442"/>
                <a:gd name="connsiteX12" fmla="*/ 143178 w 689376"/>
                <a:gd name="connsiteY12" fmla="*/ 325146 h 603442"/>
                <a:gd name="connsiteX13" fmla="*/ 135227 w 689376"/>
                <a:gd name="connsiteY13" fmla="*/ 428513 h 603442"/>
                <a:gd name="connsiteX14" fmla="*/ 103422 w 689376"/>
                <a:gd name="connsiteY14" fmla="*/ 563685 h 60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9376" h="603442">
                  <a:moveTo>
                    <a:pt x="8006" y="603442"/>
                  </a:moveTo>
                  <a:cubicBezTo>
                    <a:pt x="32522" y="572962"/>
                    <a:pt x="57039" y="542482"/>
                    <a:pt x="55714" y="515978"/>
                  </a:cubicBezTo>
                  <a:cubicBezTo>
                    <a:pt x="54389" y="489474"/>
                    <a:pt x="1380" y="486823"/>
                    <a:pt x="55" y="444416"/>
                  </a:cubicBezTo>
                  <a:cubicBezTo>
                    <a:pt x="-1270" y="402009"/>
                    <a:pt x="21258" y="313219"/>
                    <a:pt x="47762" y="261536"/>
                  </a:cubicBezTo>
                  <a:cubicBezTo>
                    <a:pt x="74266" y="209852"/>
                    <a:pt x="119324" y="170096"/>
                    <a:pt x="159081" y="134315"/>
                  </a:cubicBezTo>
                  <a:cubicBezTo>
                    <a:pt x="198838" y="98534"/>
                    <a:pt x="238594" y="68054"/>
                    <a:pt x="286302" y="46851"/>
                  </a:cubicBezTo>
                  <a:cubicBezTo>
                    <a:pt x="334010" y="25648"/>
                    <a:pt x="387019" y="13720"/>
                    <a:pt x="445328" y="7094"/>
                  </a:cubicBezTo>
                  <a:cubicBezTo>
                    <a:pt x="503637" y="468"/>
                    <a:pt x="596403" y="-4833"/>
                    <a:pt x="636159" y="7094"/>
                  </a:cubicBezTo>
                  <a:cubicBezTo>
                    <a:pt x="675916" y="19021"/>
                    <a:pt x="701095" y="65404"/>
                    <a:pt x="683867" y="78656"/>
                  </a:cubicBezTo>
                  <a:cubicBezTo>
                    <a:pt x="666639" y="91908"/>
                    <a:pt x="581825" y="78656"/>
                    <a:pt x="532792" y="86607"/>
                  </a:cubicBezTo>
                  <a:cubicBezTo>
                    <a:pt x="483759" y="94558"/>
                    <a:pt x="436052" y="107811"/>
                    <a:pt x="389669" y="126364"/>
                  </a:cubicBezTo>
                  <a:cubicBezTo>
                    <a:pt x="343286" y="144917"/>
                    <a:pt x="295578" y="164795"/>
                    <a:pt x="254496" y="197925"/>
                  </a:cubicBezTo>
                  <a:cubicBezTo>
                    <a:pt x="213414" y="231055"/>
                    <a:pt x="163056" y="286715"/>
                    <a:pt x="143178" y="325146"/>
                  </a:cubicBezTo>
                  <a:cubicBezTo>
                    <a:pt x="123300" y="363577"/>
                    <a:pt x="141853" y="388757"/>
                    <a:pt x="135227" y="428513"/>
                  </a:cubicBezTo>
                  <a:cubicBezTo>
                    <a:pt x="128601" y="468269"/>
                    <a:pt x="116011" y="515977"/>
                    <a:pt x="103422" y="563685"/>
                  </a:cubicBez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50399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878667"/>
          </a:xfrm>
        </p:spPr>
        <p:txBody>
          <a:bodyPr>
            <a:normAutofit/>
          </a:bodyPr>
          <a:lstStyle/>
          <a:p>
            <a:r>
              <a:rPr lang="en-US" altLang="ja-JP" dirty="0" smtClean="0"/>
              <a:t>SEM analysis</a:t>
            </a:r>
            <a:endParaRPr kumimoji="1" lang="ja-JP" altLang="en-US" dirty="0"/>
          </a:p>
        </p:txBody>
      </p:sp>
      <p:grpSp>
        <p:nvGrpSpPr>
          <p:cNvPr id="30" name="グループ化 29"/>
          <p:cNvGrpSpPr/>
          <p:nvPr/>
        </p:nvGrpSpPr>
        <p:grpSpPr>
          <a:xfrm>
            <a:off x="2383158" y="1243032"/>
            <a:ext cx="4276405" cy="1950697"/>
            <a:chOff x="194494" y="1045331"/>
            <a:chExt cx="8769268" cy="4000132"/>
          </a:xfrm>
        </p:grpSpPr>
        <p:grpSp>
          <p:nvGrpSpPr>
            <p:cNvPr id="3" name="図形グループ 3"/>
            <p:cNvGrpSpPr/>
            <p:nvPr/>
          </p:nvGrpSpPr>
          <p:grpSpPr>
            <a:xfrm>
              <a:off x="194494" y="1045331"/>
              <a:ext cx="8769268" cy="4000132"/>
              <a:chOff x="-1069683" y="2545673"/>
              <a:chExt cx="14122994" cy="6442253"/>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683" y="2545673"/>
                <a:ext cx="3497101" cy="2403687"/>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2280" y="2545673"/>
                <a:ext cx="3497099" cy="2403685"/>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2504" y="2545673"/>
                <a:ext cx="3460578" cy="2403687"/>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6207" y="2545673"/>
                <a:ext cx="3497104" cy="2403687"/>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0783" y="5766104"/>
                <a:ext cx="3497104" cy="2403687"/>
              </a:xfrm>
              <a:prstGeom prst="rect">
                <a:avLst/>
              </a:prstGeom>
              <a:ln>
                <a:noFill/>
              </a:ln>
            </p:spPr>
            <p:style>
              <a:lnRef idx="2">
                <a:schemeClr val="accent2"/>
              </a:lnRef>
              <a:fillRef idx="1">
                <a:schemeClr val="lt1"/>
              </a:fillRef>
              <a:effectRef idx="0">
                <a:schemeClr val="accent2"/>
              </a:effectRef>
              <a:fontRef idx="minor">
                <a:schemeClr val="dk1"/>
              </a:fontRef>
            </p:style>
          </p:pic>
          <p:cxnSp>
            <p:nvCxnSpPr>
              <p:cNvPr id="9" name="直線矢印コネクタ 8"/>
              <p:cNvCxnSpPr/>
              <p:nvPr/>
            </p:nvCxnSpPr>
            <p:spPr>
              <a:xfrm flipH="1" flipV="1">
                <a:off x="4861296" y="3212097"/>
                <a:ext cx="290768" cy="33274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6932631" y="2777200"/>
                <a:ext cx="460786" cy="26727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11615504" y="3027723"/>
                <a:ext cx="408478" cy="18179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図形グループ 22"/>
              <p:cNvGrpSpPr/>
              <p:nvPr/>
            </p:nvGrpSpPr>
            <p:grpSpPr>
              <a:xfrm>
                <a:off x="163879" y="5766104"/>
                <a:ext cx="3497101" cy="2403687"/>
                <a:chOff x="584945" y="21177835"/>
                <a:chExt cx="3497101" cy="2403687"/>
              </a:xfrm>
            </p:grpSpPr>
            <p:pic>
              <p:nvPicPr>
                <p:cNvPr id="24" name="図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945" y="21177835"/>
                  <a:ext cx="3497101" cy="2403687"/>
                </a:xfrm>
                <a:prstGeom prst="rect">
                  <a:avLst/>
                </a:prstGeom>
                <a:ln>
                  <a:noFill/>
                </a:ln>
              </p:spPr>
              <p:style>
                <a:lnRef idx="2">
                  <a:schemeClr val="accent2"/>
                </a:lnRef>
                <a:fillRef idx="1">
                  <a:schemeClr val="lt1"/>
                </a:fillRef>
                <a:effectRef idx="0">
                  <a:schemeClr val="accent2"/>
                </a:effectRef>
                <a:fontRef idx="minor">
                  <a:schemeClr val="dk1"/>
                </a:fontRef>
              </p:style>
            </p:pic>
            <p:cxnSp>
              <p:nvCxnSpPr>
                <p:cNvPr id="25" name="直線矢印コネクタ 24"/>
                <p:cNvCxnSpPr/>
                <p:nvPr/>
              </p:nvCxnSpPr>
              <p:spPr>
                <a:xfrm flipV="1">
                  <a:off x="2178547" y="21838276"/>
                  <a:ext cx="418896" cy="175976"/>
                </a:xfrm>
                <a:prstGeom prst="straightConnector1">
                  <a:avLst/>
                </a:prstGeom>
                <a:ln w="57150">
                  <a:solidFill>
                    <a:srgbClr val="FFC000"/>
                  </a:solidFill>
                  <a:tailEnd type="triangle"/>
                </a:ln>
              </p:spPr>
              <p:style>
                <a:lnRef idx="2">
                  <a:schemeClr val="accent2"/>
                </a:lnRef>
                <a:fillRef idx="1">
                  <a:schemeClr val="lt1"/>
                </a:fillRef>
                <a:effectRef idx="0">
                  <a:schemeClr val="accent2"/>
                </a:effectRef>
                <a:fontRef idx="minor">
                  <a:schemeClr val="dk1"/>
                </a:fontRef>
              </p:style>
            </p:cxnSp>
          </p:grpSp>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0592" y="5766104"/>
                <a:ext cx="3460578" cy="2403687"/>
              </a:xfrm>
              <a:prstGeom prst="rect">
                <a:avLst/>
              </a:prstGeom>
              <a:ln>
                <a:noFill/>
              </a:ln>
            </p:spPr>
            <p:style>
              <a:lnRef idx="2">
                <a:schemeClr val="accent2"/>
              </a:lnRef>
              <a:fillRef idx="1">
                <a:schemeClr val="lt1"/>
              </a:fillRef>
              <a:effectRef idx="0">
                <a:schemeClr val="accent2"/>
              </a:effectRef>
              <a:fontRef idx="minor">
                <a:schemeClr val="dk1"/>
              </a:fontRef>
            </p:style>
          </p:pic>
          <p:sp>
            <p:nvSpPr>
              <p:cNvPr id="14" name="テキスト ボックス 13"/>
              <p:cNvSpPr txBox="1"/>
              <p:nvPr/>
            </p:nvSpPr>
            <p:spPr>
              <a:xfrm>
                <a:off x="5915022" y="4926328"/>
                <a:ext cx="3734511" cy="762332"/>
              </a:xfrm>
              <a:prstGeom prst="rect">
                <a:avLst/>
              </a:prstGeom>
              <a:noFill/>
              <a:ln>
                <a:noFill/>
              </a:ln>
            </p:spPr>
            <p:txBody>
              <a:bodyPr wrap="square" rtlCol="0">
                <a:spAutoFit/>
              </a:bodyPr>
              <a:lstStyle/>
              <a:p>
                <a:pPr algn="ctr"/>
                <a:r>
                  <a:rPr kumimoji="1" lang="en-US" altLang="ja-JP" sz="900" b="1" dirty="0" smtClean="0">
                    <a:latin typeface="Meiryo" charset="-128"/>
                    <a:ea typeface="Meiryo" charset="-128"/>
                    <a:cs typeface="Meiryo" charset="-128"/>
                  </a:rPr>
                  <a:t>Shrink process</a:t>
                </a:r>
                <a:endParaRPr kumimoji="1" lang="ja-JP" altLang="en-US" sz="900" b="1" dirty="0">
                  <a:latin typeface="Meiryo" charset="-128"/>
                  <a:ea typeface="Meiryo" charset="-128"/>
                  <a:cs typeface="Meiryo" charset="-128"/>
                </a:endParaRPr>
              </a:p>
            </p:txBody>
          </p:sp>
          <p:sp>
            <p:nvSpPr>
              <p:cNvPr id="15" name="テキスト ボックス 14"/>
              <p:cNvSpPr txBox="1"/>
              <p:nvPr/>
            </p:nvSpPr>
            <p:spPr>
              <a:xfrm>
                <a:off x="-160590" y="4945962"/>
                <a:ext cx="1583795" cy="1219733"/>
              </a:xfrm>
              <a:prstGeom prst="rect">
                <a:avLst/>
              </a:prstGeom>
              <a:noFill/>
              <a:ln>
                <a:noFill/>
              </a:ln>
            </p:spPr>
            <p:txBody>
              <a:bodyPr wrap="square" rtlCol="0">
                <a:spAutoFit/>
              </a:bodyPr>
              <a:lstStyle/>
              <a:p>
                <a:pPr algn="ctr"/>
                <a:r>
                  <a:rPr lang="en-US" altLang="ja-JP" sz="900" b="1" dirty="0" smtClean="0">
                    <a:latin typeface="Meiryo" charset="-128"/>
                    <a:ea typeface="Meiryo" charset="-128"/>
                    <a:cs typeface="Meiryo" charset="-128"/>
                  </a:rPr>
                  <a:t>young</a:t>
                </a:r>
                <a:endParaRPr kumimoji="1" lang="ja-JP" altLang="en-US" sz="900" b="1" dirty="0">
                  <a:latin typeface="Meiryo" charset="-128"/>
                  <a:ea typeface="Meiryo" charset="-128"/>
                  <a:cs typeface="Meiryo" charset="-128"/>
                </a:endParaRPr>
              </a:p>
            </p:txBody>
          </p:sp>
          <p:sp>
            <p:nvSpPr>
              <p:cNvPr id="16" name="正方形/長方形 15"/>
              <p:cNvSpPr/>
              <p:nvPr/>
            </p:nvSpPr>
            <p:spPr>
              <a:xfrm>
                <a:off x="128453" y="8212601"/>
                <a:ext cx="7653828" cy="654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7" name="テキスト ボックス 16"/>
              <p:cNvSpPr txBox="1"/>
              <p:nvPr/>
            </p:nvSpPr>
            <p:spPr>
              <a:xfrm>
                <a:off x="2082997" y="8225594"/>
                <a:ext cx="3734511" cy="762332"/>
              </a:xfrm>
              <a:prstGeom prst="rect">
                <a:avLst/>
              </a:prstGeom>
              <a:noFill/>
              <a:ln>
                <a:noFill/>
              </a:ln>
            </p:spPr>
            <p:txBody>
              <a:bodyPr wrap="square" rtlCol="0">
                <a:spAutoFit/>
              </a:bodyPr>
              <a:lstStyle/>
              <a:p>
                <a:pPr algn="ctr"/>
                <a:r>
                  <a:rPr lang="en-US" altLang="ja-JP" sz="900" b="1" dirty="0" smtClean="0">
                    <a:latin typeface="Meiryo" charset="-128"/>
                    <a:ea typeface="Meiryo" charset="-128"/>
                    <a:cs typeface="Meiryo" charset="-128"/>
                  </a:rPr>
                  <a:t>Bulge process</a:t>
                </a:r>
                <a:endParaRPr kumimoji="1" lang="ja-JP" altLang="en-US" sz="900" b="1" dirty="0">
                  <a:latin typeface="Meiryo" charset="-128"/>
                  <a:ea typeface="Meiryo" charset="-128"/>
                  <a:cs typeface="Meiryo" charset="-128"/>
                </a:endParaRPr>
              </a:p>
            </p:txBody>
          </p:sp>
          <p:sp>
            <p:nvSpPr>
              <p:cNvPr id="18" name="正方形/長方形 17"/>
              <p:cNvSpPr/>
              <p:nvPr/>
            </p:nvSpPr>
            <p:spPr>
              <a:xfrm>
                <a:off x="8286588" y="8227092"/>
                <a:ext cx="3505860" cy="646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9" name="テキスト ボックス 18"/>
              <p:cNvSpPr txBox="1"/>
              <p:nvPr/>
            </p:nvSpPr>
            <p:spPr>
              <a:xfrm>
                <a:off x="8926363" y="8158457"/>
                <a:ext cx="2094460" cy="762332"/>
              </a:xfrm>
              <a:prstGeom prst="rect">
                <a:avLst/>
              </a:prstGeom>
              <a:noFill/>
              <a:ln>
                <a:noFill/>
              </a:ln>
            </p:spPr>
            <p:txBody>
              <a:bodyPr wrap="square" rtlCol="0">
                <a:spAutoFit/>
              </a:bodyPr>
              <a:lstStyle/>
              <a:p>
                <a:pPr algn="ctr"/>
                <a:r>
                  <a:rPr lang="en-US" altLang="ja-JP" sz="900" b="1" dirty="0" smtClean="0">
                    <a:latin typeface="Meiryo" charset="-128"/>
                    <a:ea typeface="Meiryo" charset="-128"/>
                    <a:cs typeface="Meiryo" charset="-128"/>
                  </a:rPr>
                  <a:t>adult</a:t>
                </a:r>
                <a:endParaRPr kumimoji="1" lang="ja-JP" altLang="en-US" sz="900" b="1" dirty="0">
                  <a:latin typeface="Meiryo" charset="-128"/>
                  <a:ea typeface="Meiryo" charset="-128"/>
                  <a:cs typeface="Meiryo" charset="-128"/>
                </a:endParaRPr>
              </a:p>
            </p:txBody>
          </p:sp>
          <p:sp>
            <p:nvSpPr>
              <p:cNvPr id="20" name="左大かっこ 19"/>
              <p:cNvSpPr/>
              <p:nvPr/>
            </p:nvSpPr>
            <p:spPr>
              <a:xfrm rot="16200000">
                <a:off x="402607" y="3971176"/>
                <a:ext cx="313167" cy="2731087"/>
              </a:xfrm>
              <a:prstGeom prst="leftBracket">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p>
            </p:txBody>
          </p:sp>
          <p:sp>
            <p:nvSpPr>
              <p:cNvPr id="21" name="左大かっこ 20"/>
              <p:cNvSpPr/>
              <p:nvPr/>
            </p:nvSpPr>
            <p:spPr>
              <a:xfrm rot="16200000">
                <a:off x="7554586" y="978497"/>
                <a:ext cx="313167" cy="8571325"/>
              </a:xfrm>
              <a:prstGeom prst="leftBracket">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p>
            </p:txBody>
          </p:sp>
          <p:sp>
            <p:nvSpPr>
              <p:cNvPr id="22" name="左大かっこ 21"/>
              <p:cNvSpPr/>
              <p:nvPr/>
            </p:nvSpPr>
            <p:spPr>
              <a:xfrm rot="16200000">
                <a:off x="3709496" y="5649914"/>
                <a:ext cx="313167" cy="5854331"/>
              </a:xfrm>
              <a:prstGeom prst="leftBracket">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p>
            </p:txBody>
          </p:sp>
          <p:sp>
            <p:nvSpPr>
              <p:cNvPr id="23" name="左大かっこ 22"/>
              <p:cNvSpPr/>
              <p:nvPr/>
            </p:nvSpPr>
            <p:spPr>
              <a:xfrm rot="16200000">
                <a:off x="9869783" y="7216234"/>
                <a:ext cx="313167" cy="2731087"/>
              </a:xfrm>
              <a:prstGeom prst="leftBracket">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p>
            </p:txBody>
          </p:sp>
        </p:grpSp>
        <p:sp>
          <p:nvSpPr>
            <p:cNvPr id="26" name="フリーフォーム 25"/>
            <p:cNvSpPr/>
            <p:nvPr/>
          </p:nvSpPr>
          <p:spPr>
            <a:xfrm>
              <a:off x="540689" y="1183632"/>
              <a:ext cx="1508054" cy="923464"/>
            </a:xfrm>
            <a:custGeom>
              <a:avLst/>
              <a:gdLst>
                <a:gd name="connsiteX0" fmla="*/ 0 w 1508054"/>
                <a:gd name="connsiteY0" fmla="*/ 923464 h 923464"/>
                <a:gd name="connsiteX1" fmla="*/ 103367 w 1508054"/>
                <a:gd name="connsiteY1" fmla="*/ 788291 h 923464"/>
                <a:gd name="connsiteX2" fmla="*/ 71561 w 1508054"/>
                <a:gd name="connsiteY2" fmla="*/ 565655 h 923464"/>
                <a:gd name="connsiteX3" fmla="*/ 39756 w 1508054"/>
                <a:gd name="connsiteY3" fmla="*/ 406629 h 923464"/>
                <a:gd name="connsiteX4" fmla="*/ 39756 w 1508054"/>
                <a:gd name="connsiteY4" fmla="*/ 279408 h 923464"/>
                <a:gd name="connsiteX5" fmla="*/ 143123 w 1508054"/>
                <a:gd name="connsiteY5" fmla="*/ 160138 h 923464"/>
                <a:gd name="connsiteX6" fmla="*/ 326003 w 1508054"/>
                <a:gd name="connsiteY6" fmla="*/ 56771 h 923464"/>
                <a:gd name="connsiteX7" fmla="*/ 516834 w 1508054"/>
                <a:gd name="connsiteY7" fmla="*/ 1112 h 923464"/>
                <a:gd name="connsiteX8" fmla="*/ 731520 w 1508054"/>
                <a:gd name="connsiteY8" fmla="*/ 24966 h 923464"/>
                <a:gd name="connsiteX9" fmla="*/ 938254 w 1508054"/>
                <a:gd name="connsiteY9" fmla="*/ 88577 h 923464"/>
                <a:gd name="connsiteX10" fmla="*/ 1129085 w 1508054"/>
                <a:gd name="connsiteY10" fmla="*/ 191944 h 923464"/>
                <a:gd name="connsiteX11" fmla="*/ 1304014 w 1508054"/>
                <a:gd name="connsiteY11" fmla="*/ 311213 h 923464"/>
                <a:gd name="connsiteX12" fmla="*/ 1407381 w 1508054"/>
                <a:gd name="connsiteY12" fmla="*/ 438434 h 923464"/>
                <a:gd name="connsiteX13" fmla="*/ 1502796 w 1508054"/>
                <a:gd name="connsiteY13" fmla="*/ 573606 h 923464"/>
                <a:gd name="connsiteX14" fmla="*/ 1240403 w 1508054"/>
                <a:gd name="connsiteY14" fmla="*/ 557704 h 923464"/>
                <a:gd name="connsiteX15" fmla="*/ 1001864 w 1508054"/>
                <a:gd name="connsiteY15" fmla="*/ 494093 h 923464"/>
                <a:gd name="connsiteX16" fmla="*/ 818984 w 1508054"/>
                <a:gd name="connsiteY16" fmla="*/ 462288 h 923464"/>
                <a:gd name="connsiteX17" fmla="*/ 675861 w 1508054"/>
                <a:gd name="connsiteY17" fmla="*/ 454337 h 923464"/>
                <a:gd name="connsiteX18" fmla="*/ 477078 w 1508054"/>
                <a:gd name="connsiteY18" fmla="*/ 494093 h 923464"/>
                <a:gd name="connsiteX19" fmla="*/ 318052 w 1508054"/>
                <a:gd name="connsiteY19" fmla="*/ 605411 h 923464"/>
                <a:gd name="connsiteX20" fmla="*/ 214685 w 1508054"/>
                <a:gd name="connsiteY20" fmla="*/ 828048 h 92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8054" h="923464">
                  <a:moveTo>
                    <a:pt x="0" y="923464"/>
                  </a:moveTo>
                  <a:cubicBezTo>
                    <a:pt x="45720" y="885695"/>
                    <a:pt x="91440" y="847926"/>
                    <a:pt x="103367" y="788291"/>
                  </a:cubicBezTo>
                  <a:cubicBezTo>
                    <a:pt x="115294" y="728656"/>
                    <a:pt x="82163" y="629265"/>
                    <a:pt x="71561" y="565655"/>
                  </a:cubicBezTo>
                  <a:cubicBezTo>
                    <a:pt x="60959" y="502045"/>
                    <a:pt x="45057" y="454337"/>
                    <a:pt x="39756" y="406629"/>
                  </a:cubicBezTo>
                  <a:cubicBezTo>
                    <a:pt x="34455" y="358921"/>
                    <a:pt x="22528" y="320490"/>
                    <a:pt x="39756" y="279408"/>
                  </a:cubicBezTo>
                  <a:cubicBezTo>
                    <a:pt x="56984" y="238326"/>
                    <a:pt x="95415" y="197244"/>
                    <a:pt x="143123" y="160138"/>
                  </a:cubicBezTo>
                  <a:cubicBezTo>
                    <a:pt x="190831" y="123032"/>
                    <a:pt x="263718" y="83275"/>
                    <a:pt x="326003" y="56771"/>
                  </a:cubicBezTo>
                  <a:cubicBezTo>
                    <a:pt x="388288" y="30267"/>
                    <a:pt x="449248" y="6413"/>
                    <a:pt x="516834" y="1112"/>
                  </a:cubicBezTo>
                  <a:cubicBezTo>
                    <a:pt x="584420" y="-4189"/>
                    <a:pt x="661283" y="10389"/>
                    <a:pt x="731520" y="24966"/>
                  </a:cubicBezTo>
                  <a:cubicBezTo>
                    <a:pt x="801757" y="39543"/>
                    <a:pt x="871993" y="60747"/>
                    <a:pt x="938254" y="88577"/>
                  </a:cubicBezTo>
                  <a:cubicBezTo>
                    <a:pt x="1004515" y="116407"/>
                    <a:pt x="1068125" y="154838"/>
                    <a:pt x="1129085" y="191944"/>
                  </a:cubicBezTo>
                  <a:cubicBezTo>
                    <a:pt x="1190045" y="229050"/>
                    <a:pt x="1257631" y="270131"/>
                    <a:pt x="1304014" y="311213"/>
                  </a:cubicBezTo>
                  <a:cubicBezTo>
                    <a:pt x="1350397" y="352295"/>
                    <a:pt x="1374251" y="394702"/>
                    <a:pt x="1407381" y="438434"/>
                  </a:cubicBezTo>
                  <a:cubicBezTo>
                    <a:pt x="1440511" y="482166"/>
                    <a:pt x="1530626" y="553728"/>
                    <a:pt x="1502796" y="573606"/>
                  </a:cubicBezTo>
                  <a:cubicBezTo>
                    <a:pt x="1474966" y="593484"/>
                    <a:pt x="1323892" y="570956"/>
                    <a:pt x="1240403" y="557704"/>
                  </a:cubicBezTo>
                  <a:cubicBezTo>
                    <a:pt x="1156914" y="544452"/>
                    <a:pt x="1072101" y="509996"/>
                    <a:pt x="1001864" y="494093"/>
                  </a:cubicBezTo>
                  <a:cubicBezTo>
                    <a:pt x="931627" y="478190"/>
                    <a:pt x="873318" y="468914"/>
                    <a:pt x="818984" y="462288"/>
                  </a:cubicBezTo>
                  <a:cubicBezTo>
                    <a:pt x="764650" y="455662"/>
                    <a:pt x="732845" y="449036"/>
                    <a:pt x="675861" y="454337"/>
                  </a:cubicBezTo>
                  <a:cubicBezTo>
                    <a:pt x="618877" y="459638"/>
                    <a:pt x="536713" y="468914"/>
                    <a:pt x="477078" y="494093"/>
                  </a:cubicBezTo>
                  <a:cubicBezTo>
                    <a:pt x="417443" y="519272"/>
                    <a:pt x="361784" y="549752"/>
                    <a:pt x="318052" y="605411"/>
                  </a:cubicBezTo>
                  <a:cubicBezTo>
                    <a:pt x="274320" y="661070"/>
                    <a:pt x="244502" y="744559"/>
                    <a:pt x="214685" y="828048"/>
                  </a:cubicBez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p>
          </p:txBody>
        </p:sp>
        <p:sp>
          <p:nvSpPr>
            <p:cNvPr id="27" name="フリーフォーム 26"/>
            <p:cNvSpPr/>
            <p:nvPr/>
          </p:nvSpPr>
          <p:spPr>
            <a:xfrm>
              <a:off x="3061252" y="1286298"/>
              <a:ext cx="1113819" cy="820798"/>
            </a:xfrm>
            <a:custGeom>
              <a:avLst/>
              <a:gdLst>
                <a:gd name="connsiteX0" fmla="*/ 0 w 1113819"/>
                <a:gd name="connsiteY0" fmla="*/ 614064 h 820798"/>
                <a:gd name="connsiteX1" fmla="*/ 262393 w 1113819"/>
                <a:gd name="connsiteY1" fmla="*/ 669723 h 820798"/>
                <a:gd name="connsiteX2" fmla="*/ 357809 w 1113819"/>
                <a:gd name="connsiteY2" fmla="*/ 510697 h 820798"/>
                <a:gd name="connsiteX3" fmla="*/ 524786 w 1113819"/>
                <a:gd name="connsiteY3" fmla="*/ 296012 h 820798"/>
                <a:gd name="connsiteX4" fmla="*/ 659958 w 1113819"/>
                <a:gd name="connsiteY4" fmla="*/ 113132 h 820798"/>
                <a:gd name="connsiteX5" fmla="*/ 795131 w 1113819"/>
                <a:gd name="connsiteY5" fmla="*/ 25667 h 820798"/>
                <a:gd name="connsiteX6" fmla="*/ 946205 w 1113819"/>
                <a:gd name="connsiteY6" fmla="*/ 9765 h 820798"/>
                <a:gd name="connsiteX7" fmla="*/ 1113183 w 1113819"/>
                <a:gd name="connsiteY7" fmla="*/ 160839 h 820798"/>
                <a:gd name="connsiteX8" fmla="*/ 882595 w 1113819"/>
                <a:gd name="connsiteY8" fmla="*/ 208547 h 820798"/>
                <a:gd name="connsiteX9" fmla="*/ 636105 w 1113819"/>
                <a:gd name="connsiteY9" fmla="*/ 303963 h 820798"/>
                <a:gd name="connsiteX10" fmla="*/ 500932 w 1113819"/>
                <a:gd name="connsiteY10" fmla="*/ 439135 h 820798"/>
                <a:gd name="connsiteX11" fmla="*/ 349858 w 1113819"/>
                <a:gd name="connsiteY11" fmla="*/ 629966 h 820798"/>
                <a:gd name="connsiteX12" fmla="*/ 230588 w 1113819"/>
                <a:gd name="connsiteY12" fmla="*/ 820798 h 820798"/>
                <a:gd name="connsiteX13" fmla="*/ 230588 w 1113819"/>
                <a:gd name="connsiteY13" fmla="*/ 820798 h 82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3819" h="820798">
                  <a:moveTo>
                    <a:pt x="0" y="614064"/>
                  </a:moveTo>
                  <a:cubicBezTo>
                    <a:pt x="101379" y="650507"/>
                    <a:pt x="202758" y="686951"/>
                    <a:pt x="262393" y="669723"/>
                  </a:cubicBezTo>
                  <a:cubicBezTo>
                    <a:pt x="322028" y="652495"/>
                    <a:pt x="314077" y="572982"/>
                    <a:pt x="357809" y="510697"/>
                  </a:cubicBezTo>
                  <a:cubicBezTo>
                    <a:pt x="401541" y="448412"/>
                    <a:pt x="474428" y="362273"/>
                    <a:pt x="524786" y="296012"/>
                  </a:cubicBezTo>
                  <a:cubicBezTo>
                    <a:pt x="575144" y="229751"/>
                    <a:pt x="614901" y="158189"/>
                    <a:pt x="659958" y="113132"/>
                  </a:cubicBezTo>
                  <a:cubicBezTo>
                    <a:pt x="705015" y="68075"/>
                    <a:pt x="747423" y="42895"/>
                    <a:pt x="795131" y="25667"/>
                  </a:cubicBezTo>
                  <a:cubicBezTo>
                    <a:pt x="842839" y="8439"/>
                    <a:pt x="893196" y="-12764"/>
                    <a:pt x="946205" y="9765"/>
                  </a:cubicBezTo>
                  <a:cubicBezTo>
                    <a:pt x="999214" y="32294"/>
                    <a:pt x="1123785" y="127709"/>
                    <a:pt x="1113183" y="160839"/>
                  </a:cubicBezTo>
                  <a:cubicBezTo>
                    <a:pt x="1102581" y="193969"/>
                    <a:pt x="962108" y="184693"/>
                    <a:pt x="882595" y="208547"/>
                  </a:cubicBezTo>
                  <a:cubicBezTo>
                    <a:pt x="803082" y="232401"/>
                    <a:pt x="699716" y="265532"/>
                    <a:pt x="636105" y="303963"/>
                  </a:cubicBezTo>
                  <a:cubicBezTo>
                    <a:pt x="572495" y="342394"/>
                    <a:pt x="548640" y="384801"/>
                    <a:pt x="500932" y="439135"/>
                  </a:cubicBezTo>
                  <a:cubicBezTo>
                    <a:pt x="453224" y="493469"/>
                    <a:pt x="394915" y="566355"/>
                    <a:pt x="349858" y="629966"/>
                  </a:cubicBezTo>
                  <a:cubicBezTo>
                    <a:pt x="304801" y="693577"/>
                    <a:pt x="230588" y="820798"/>
                    <a:pt x="230588" y="820798"/>
                  </a:cubicBezTo>
                  <a:lnTo>
                    <a:pt x="230588" y="820798"/>
                  </a:ln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p>
          </p:txBody>
        </p:sp>
        <p:sp>
          <p:nvSpPr>
            <p:cNvPr id="28" name="フリーフォーム 27"/>
            <p:cNvSpPr/>
            <p:nvPr/>
          </p:nvSpPr>
          <p:spPr>
            <a:xfrm>
              <a:off x="5112689" y="1118597"/>
              <a:ext cx="747422" cy="702252"/>
            </a:xfrm>
            <a:custGeom>
              <a:avLst/>
              <a:gdLst>
                <a:gd name="connsiteX0" fmla="*/ 0 w 747422"/>
                <a:gd name="connsiteY0" fmla="*/ 702252 h 702252"/>
                <a:gd name="connsiteX1" fmla="*/ 135172 w 747422"/>
                <a:gd name="connsiteY1" fmla="*/ 670446 h 702252"/>
                <a:gd name="connsiteX2" fmla="*/ 127221 w 747422"/>
                <a:gd name="connsiteY2" fmla="*/ 527323 h 702252"/>
                <a:gd name="connsiteX3" fmla="*/ 206734 w 747422"/>
                <a:gd name="connsiteY3" fmla="*/ 360346 h 702252"/>
                <a:gd name="connsiteX4" fmla="*/ 373711 w 747422"/>
                <a:gd name="connsiteY4" fmla="*/ 209271 h 702252"/>
                <a:gd name="connsiteX5" fmla="*/ 524786 w 747422"/>
                <a:gd name="connsiteY5" fmla="*/ 105904 h 702252"/>
                <a:gd name="connsiteX6" fmla="*/ 667909 w 747422"/>
                <a:gd name="connsiteY6" fmla="*/ 10488 h 702252"/>
                <a:gd name="connsiteX7" fmla="*/ 747422 w 747422"/>
                <a:gd name="connsiteY7" fmla="*/ 10488 h 702252"/>
                <a:gd name="connsiteX8" fmla="*/ 667909 w 747422"/>
                <a:gd name="connsiteY8" fmla="*/ 82050 h 702252"/>
                <a:gd name="connsiteX9" fmla="*/ 461175 w 747422"/>
                <a:gd name="connsiteY9" fmla="*/ 233125 h 702252"/>
                <a:gd name="connsiteX10" fmla="*/ 310101 w 747422"/>
                <a:gd name="connsiteY10" fmla="*/ 376248 h 702252"/>
                <a:gd name="connsiteX11" fmla="*/ 230588 w 747422"/>
                <a:gd name="connsiteY11" fmla="*/ 527323 h 702252"/>
                <a:gd name="connsiteX12" fmla="*/ 174928 w 747422"/>
                <a:gd name="connsiteY12" fmla="*/ 694300 h 70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422" h="702252">
                  <a:moveTo>
                    <a:pt x="0" y="702252"/>
                  </a:moveTo>
                  <a:cubicBezTo>
                    <a:pt x="56984" y="700926"/>
                    <a:pt x="113969" y="699601"/>
                    <a:pt x="135172" y="670446"/>
                  </a:cubicBezTo>
                  <a:cubicBezTo>
                    <a:pt x="156375" y="641291"/>
                    <a:pt x="115294" y="579006"/>
                    <a:pt x="127221" y="527323"/>
                  </a:cubicBezTo>
                  <a:cubicBezTo>
                    <a:pt x="139148" y="475640"/>
                    <a:pt x="165652" y="413355"/>
                    <a:pt x="206734" y="360346"/>
                  </a:cubicBezTo>
                  <a:cubicBezTo>
                    <a:pt x="247816" y="307337"/>
                    <a:pt x="320702" y="251678"/>
                    <a:pt x="373711" y="209271"/>
                  </a:cubicBezTo>
                  <a:cubicBezTo>
                    <a:pt x="426720" y="166864"/>
                    <a:pt x="524786" y="105904"/>
                    <a:pt x="524786" y="105904"/>
                  </a:cubicBezTo>
                  <a:cubicBezTo>
                    <a:pt x="573819" y="72773"/>
                    <a:pt x="630803" y="26391"/>
                    <a:pt x="667909" y="10488"/>
                  </a:cubicBezTo>
                  <a:cubicBezTo>
                    <a:pt x="705015" y="-5415"/>
                    <a:pt x="747422" y="-1439"/>
                    <a:pt x="747422" y="10488"/>
                  </a:cubicBezTo>
                  <a:cubicBezTo>
                    <a:pt x="747422" y="22415"/>
                    <a:pt x="715617" y="44944"/>
                    <a:pt x="667909" y="82050"/>
                  </a:cubicBezTo>
                  <a:cubicBezTo>
                    <a:pt x="620201" y="119156"/>
                    <a:pt x="520810" y="184092"/>
                    <a:pt x="461175" y="233125"/>
                  </a:cubicBezTo>
                  <a:cubicBezTo>
                    <a:pt x="401540" y="282158"/>
                    <a:pt x="348532" y="327215"/>
                    <a:pt x="310101" y="376248"/>
                  </a:cubicBezTo>
                  <a:cubicBezTo>
                    <a:pt x="271670" y="425281"/>
                    <a:pt x="253117" y="474314"/>
                    <a:pt x="230588" y="527323"/>
                  </a:cubicBezTo>
                  <a:cubicBezTo>
                    <a:pt x="208059" y="580332"/>
                    <a:pt x="174928" y="694300"/>
                    <a:pt x="174928" y="694300"/>
                  </a:cubicBez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p>
          </p:txBody>
        </p:sp>
        <p:sp>
          <p:nvSpPr>
            <p:cNvPr id="29" name="フリーフォーム 28"/>
            <p:cNvSpPr/>
            <p:nvPr/>
          </p:nvSpPr>
          <p:spPr>
            <a:xfrm>
              <a:off x="7331048" y="1408238"/>
              <a:ext cx="689376" cy="603442"/>
            </a:xfrm>
            <a:custGeom>
              <a:avLst/>
              <a:gdLst>
                <a:gd name="connsiteX0" fmla="*/ 8006 w 689376"/>
                <a:gd name="connsiteY0" fmla="*/ 603442 h 603442"/>
                <a:gd name="connsiteX1" fmla="*/ 55714 w 689376"/>
                <a:gd name="connsiteY1" fmla="*/ 515978 h 603442"/>
                <a:gd name="connsiteX2" fmla="*/ 55 w 689376"/>
                <a:gd name="connsiteY2" fmla="*/ 444416 h 603442"/>
                <a:gd name="connsiteX3" fmla="*/ 47762 w 689376"/>
                <a:gd name="connsiteY3" fmla="*/ 261536 h 603442"/>
                <a:gd name="connsiteX4" fmla="*/ 159081 w 689376"/>
                <a:gd name="connsiteY4" fmla="*/ 134315 h 603442"/>
                <a:gd name="connsiteX5" fmla="*/ 286302 w 689376"/>
                <a:gd name="connsiteY5" fmla="*/ 46851 h 603442"/>
                <a:gd name="connsiteX6" fmla="*/ 445328 w 689376"/>
                <a:gd name="connsiteY6" fmla="*/ 7094 h 603442"/>
                <a:gd name="connsiteX7" fmla="*/ 636159 w 689376"/>
                <a:gd name="connsiteY7" fmla="*/ 7094 h 603442"/>
                <a:gd name="connsiteX8" fmla="*/ 683867 w 689376"/>
                <a:gd name="connsiteY8" fmla="*/ 78656 h 603442"/>
                <a:gd name="connsiteX9" fmla="*/ 532792 w 689376"/>
                <a:gd name="connsiteY9" fmla="*/ 86607 h 603442"/>
                <a:gd name="connsiteX10" fmla="*/ 389669 w 689376"/>
                <a:gd name="connsiteY10" fmla="*/ 126364 h 603442"/>
                <a:gd name="connsiteX11" fmla="*/ 254496 w 689376"/>
                <a:gd name="connsiteY11" fmla="*/ 197925 h 603442"/>
                <a:gd name="connsiteX12" fmla="*/ 143178 w 689376"/>
                <a:gd name="connsiteY12" fmla="*/ 325146 h 603442"/>
                <a:gd name="connsiteX13" fmla="*/ 135227 w 689376"/>
                <a:gd name="connsiteY13" fmla="*/ 428513 h 603442"/>
                <a:gd name="connsiteX14" fmla="*/ 103422 w 689376"/>
                <a:gd name="connsiteY14" fmla="*/ 563685 h 60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9376" h="603442">
                  <a:moveTo>
                    <a:pt x="8006" y="603442"/>
                  </a:moveTo>
                  <a:cubicBezTo>
                    <a:pt x="32522" y="572962"/>
                    <a:pt x="57039" y="542482"/>
                    <a:pt x="55714" y="515978"/>
                  </a:cubicBezTo>
                  <a:cubicBezTo>
                    <a:pt x="54389" y="489474"/>
                    <a:pt x="1380" y="486823"/>
                    <a:pt x="55" y="444416"/>
                  </a:cubicBezTo>
                  <a:cubicBezTo>
                    <a:pt x="-1270" y="402009"/>
                    <a:pt x="21258" y="313219"/>
                    <a:pt x="47762" y="261536"/>
                  </a:cubicBezTo>
                  <a:cubicBezTo>
                    <a:pt x="74266" y="209852"/>
                    <a:pt x="119324" y="170096"/>
                    <a:pt x="159081" y="134315"/>
                  </a:cubicBezTo>
                  <a:cubicBezTo>
                    <a:pt x="198838" y="98534"/>
                    <a:pt x="238594" y="68054"/>
                    <a:pt x="286302" y="46851"/>
                  </a:cubicBezTo>
                  <a:cubicBezTo>
                    <a:pt x="334010" y="25648"/>
                    <a:pt x="387019" y="13720"/>
                    <a:pt x="445328" y="7094"/>
                  </a:cubicBezTo>
                  <a:cubicBezTo>
                    <a:pt x="503637" y="468"/>
                    <a:pt x="596403" y="-4833"/>
                    <a:pt x="636159" y="7094"/>
                  </a:cubicBezTo>
                  <a:cubicBezTo>
                    <a:pt x="675916" y="19021"/>
                    <a:pt x="701095" y="65404"/>
                    <a:pt x="683867" y="78656"/>
                  </a:cubicBezTo>
                  <a:cubicBezTo>
                    <a:pt x="666639" y="91908"/>
                    <a:pt x="581825" y="78656"/>
                    <a:pt x="532792" y="86607"/>
                  </a:cubicBezTo>
                  <a:cubicBezTo>
                    <a:pt x="483759" y="94558"/>
                    <a:pt x="436052" y="107811"/>
                    <a:pt x="389669" y="126364"/>
                  </a:cubicBezTo>
                  <a:cubicBezTo>
                    <a:pt x="343286" y="144917"/>
                    <a:pt x="295578" y="164795"/>
                    <a:pt x="254496" y="197925"/>
                  </a:cubicBezTo>
                  <a:cubicBezTo>
                    <a:pt x="213414" y="231055"/>
                    <a:pt x="163056" y="286715"/>
                    <a:pt x="143178" y="325146"/>
                  </a:cubicBezTo>
                  <a:cubicBezTo>
                    <a:pt x="123300" y="363577"/>
                    <a:pt x="141853" y="388757"/>
                    <a:pt x="135227" y="428513"/>
                  </a:cubicBezTo>
                  <a:cubicBezTo>
                    <a:pt x="128601" y="468269"/>
                    <a:pt x="116011" y="515977"/>
                    <a:pt x="103422" y="563685"/>
                  </a:cubicBez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p>
          </p:txBody>
        </p:sp>
      </p:grpSp>
      <p:sp>
        <p:nvSpPr>
          <p:cNvPr id="37" name="正方形/長方形 36"/>
          <p:cNvSpPr/>
          <p:nvPr/>
        </p:nvSpPr>
        <p:spPr>
          <a:xfrm>
            <a:off x="5520132" y="1055329"/>
            <a:ext cx="1201479" cy="1023627"/>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grpSp>
        <p:nvGrpSpPr>
          <p:cNvPr id="45" name="グループ化 44"/>
          <p:cNvGrpSpPr/>
          <p:nvPr/>
        </p:nvGrpSpPr>
        <p:grpSpPr>
          <a:xfrm>
            <a:off x="144379" y="3565798"/>
            <a:ext cx="8913593" cy="2273620"/>
            <a:chOff x="540714" y="3829160"/>
            <a:chExt cx="8041560" cy="2010257"/>
          </a:xfrm>
        </p:grpSpPr>
        <p:pic>
          <p:nvPicPr>
            <p:cNvPr id="32" name="図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0714" y="3831150"/>
              <a:ext cx="2677689" cy="2008267"/>
            </a:xfrm>
            <a:prstGeom prst="rect">
              <a:avLst/>
            </a:prstGeom>
          </p:spPr>
        </p:pic>
        <p:pic>
          <p:nvPicPr>
            <p:cNvPr id="33" name="図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26896" y="3831149"/>
              <a:ext cx="2677689" cy="2008267"/>
            </a:xfrm>
            <a:prstGeom prst="rect">
              <a:avLst/>
            </a:prstGeom>
          </p:spPr>
        </p:pic>
        <p:pic>
          <p:nvPicPr>
            <p:cNvPr id="34" name="図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4585" y="3831148"/>
              <a:ext cx="2677689" cy="2008267"/>
            </a:xfrm>
            <a:prstGeom prst="rect">
              <a:avLst/>
            </a:prstGeom>
          </p:spPr>
        </p:pic>
        <p:grpSp>
          <p:nvGrpSpPr>
            <p:cNvPr id="44" name="グループ化 43"/>
            <p:cNvGrpSpPr/>
            <p:nvPr/>
          </p:nvGrpSpPr>
          <p:grpSpPr>
            <a:xfrm>
              <a:off x="1694003" y="3829160"/>
              <a:ext cx="4265526" cy="2010255"/>
              <a:chOff x="1694003" y="3829160"/>
              <a:chExt cx="4265526" cy="2010255"/>
            </a:xfrm>
          </p:grpSpPr>
          <p:sp>
            <p:nvSpPr>
              <p:cNvPr id="35" name="テキスト ボックス 34"/>
              <p:cNvSpPr txBox="1"/>
              <p:nvPr/>
            </p:nvSpPr>
            <p:spPr>
              <a:xfrm>
                <a:off x="1694003" y="4714133"/>
                <a:ext cx="371108" cy="305233"/>
              </a:xfrm>
              <a:prstGeom prst="rect">
                <a:avLst/>
              </a:prstGeom>
              <a:noFill/>
              <a:ln w="38100">
                <a:solidFill>
                  <a:schemeClr val="bg1"/>
                </a:solidFill>
              </a:ln>
            </p:spPr>
            <p:txBody>
              <a:bodyPr wrap="square" rtlCol="0">
                <a:spAutoFit/>
              </a:bodyPr>
              <a:lstStyle/>
              <a:p>
                <a:endParaRPr kumimoji="1" lang="ja-JP" altLang="en-US"/>
              </a:p>
            </p:txBody>
          </p:sp>
          <p:sp>
            <p:nvSpPr>
              <p:cNvPr id="36" name="テキスト ボックス 35"/>
              <p:cNvSpPr txBox="1"/>
              <p:nvPr/>
            </p:nvSpPr>
            <p:spPr>
              <a:xfrm>
                <a:off x="4403270" y="4714133"/>
                <a:ext cx="371108" cy="305233"/>
              </a:xfrm>
              <a:prstGeom prst="rect">
                <a:avLst/>
              </a:prstGeom>
              <a:noFill/>
              <a:ln w="38100">
                <a:solidFill>
                  <a:schemeClr val="bg1"/>
                </a:solidFill>
              </a:ln>
            </p:spPr>
            <p:txBody>
              <a:bodyPr wrap="square" rtlCol="0">
                <a:spAutoFit/>
              </a:bodyPr>
              <a:lstStyle/>
              <a:p>
                <a:endParaRPr kumimoji="1" lang="ja-JP" altLang="en-US"/>
              </a:p>
            </p:txBody>
          </p:sp>
          <p:cxnSp>
            <p:nvCxnSpPr>
              <p:cNvPr id="39" name="直線コネクタ 38"/>
              <p:cNvCxnSpPr/>
              <p:nvPr/>
            </p:nvCxnSpPr>
            <p:spPr>
              <a:xfrm flipV="1">
                <a:off x="2065111" y="3831150"/>
                <a:ext cx="1153292" cy="882983"/>
              </a:xfrm>
              <a:prstGeom prst="line">
                <a:avLst/>
              </a:prstGeom>
              <a:ln w="381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flipV="1">
                <a:off x="4806237" y="3829160"/>
                <a:ext cx="1153292" cy="882983"/>
              </a:xfrm>
              <a:prstGeom prst="line">
                <a:avLst/>
              </a:prstGeom>
              <a:ln w="381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2096970" y="5014263"/>
                <a:ext cx="1129926" cy="825152"/>
              </a:xfrm>
              <a:prstGeom prst="line">
                <a:avLst/>
              </a:prstGeom>
              <a:ln w="381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a:off x="4813761" y="5014263"/>
                <a:ext cx="1129926" cy="825152"/>
              </a:xfrm>
              <a:prstGeom prst="line">
                <a:avLst/>
              </a:prstGeom>
              <a:ln w="38100">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grpSp>
      <p:sp>
        <p:nvSpPr>
          <p:cNvPr id="46" name="テキスト ボックス 45"/>
          <p:cNvSpPr txBox="1"/>
          <p:nvPr/>
        </p:nvSpPr>
        <p:spPr>
          <a:xfrm>
            <a:off x="3113062" y="6128950"/>
            <a:ext cx="3036472" cy="369332"/>
          </a:xfrm>
          <a:prstGeom prst="rect">
            <a:avLst/>
          </a:prstGeom>
          <a:noFill/>
        </p:spPr>
        <p:txBody>
          <a:bodyPr wrap="none" rtlCol="0">
            <a:spAutoFit/>
          </a:bodyPr>
          <a:lstStyle/>
          <a:p>
            <a:r>
              <a:rPr lang="en-US" altLang="ja-JP" dirty="0" smtClean="0">
                <a:latin typeface="+mn-ea"/>
              </a:rPr>
              <a:t>Epithelial cell sheet is flat</a:t>
            </a:r>
            <a:endParaRPr kumimoji="1" lang="ja-JP" altLang="en-US" dirty="0">
              <a:latin typeface="+mn-ea"/>
            </a:endParaRPr>
          </a:p>
        </p:txBody>
      </p:sp>
    </p:spTree>
    <p:extLst>
      <p:ext uri="{BB962C8B-B14F-4D97-AF65-F5344CB8AC3E}">
        <p14:creationId xmlns:p14="http://schemas.microsoft.com/office/powerpoint/2010/main" val="23298822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878667"/>
          </a:xfrm>
        </p:spPr>
        <p:txBody>
          <a:bodyPr>
            <a:normAutofit/>
          </a:bodyPr>
          <a:lstStyle/>
          <a:p>
            <a:r>
              <a:rPr lang="en-US" altLang="ja-JP" dirty="0" smtClean="0"/>
              <a:t>SEM analysis</a:t>
            </a:r>
            <a:endParaRPr kumimoji="1" lang="ja-JP" altLang="en-US" dirty="0"/>
          </a:p>
        </p:txBody>
      </p:sp>
      <p:grpSp>
        <p:nvGrpSpPr>
          <p:cNvPr id="30" name="グループ化 29"/>
          <p:cNvGrpSpPr/>
          <p:nvPr/>
        </p:nvGrpSpPr>
        <p:grpSpPr>
          <a:xfrm>
            <a:off x="2383158" y="1243032"/>
            <a:ext cx="4276405" cy="1950697"/>
            <a:chOff x="194494" y="1045331"/>
            <a:chExt cx="8769268" cy="4000132"/>
          </a:xfrm>
        </p:grpSpPr>
        <p:grpSp>
          <p:nvGrpSpPr>
            <p:cNvPr id="3" name="図形グループ 3"/>
            <p:cNvGrpSpPr/>
            <p:nvPr/>
          </p:nvGrpSpPr>
          <p:grpSpPr>
            <a:xfrm>
              <a:off x="194494" y="1045331"/>
              <a:ext cx="8769268" cy="4000132"/>
              <a:chOff x="-1069683" y="2545673"/>
              <a:chExt cx="14122994" cy="6442253"/>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683" y="2545673"/>
                <a:ext cx="3497101" cy="2403687"/>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2280" y="2545673"/>
                <a:ext cx="3497099" cy="2403685"/>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2504" y="2545673"/>
                <a:ext cx="3460578" cy="2403687"/>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6207" y="2545673"/>
                <a:ext cx="3497104" cy="2403687"/>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0783" y="5766104"/>
                <a:ext cx="3497104" cy="2403687"/>
              </a:xfrm>
              <a:prstGeom prst="rect">
                <a:avLst/>
              </a:prstGeom>
              <a:ln>
                <a:noFill/>
              </a:ln>
            </p:spPr>
            <p:style>
              <a:lnRef idx="2">
                <a:schemeClr val="accent2"/>
              </a:lnRef>
              <a:fillRef idx="1">
                <a:schemeClr val="lt1"/>
              </a:fillRef>
              <a:effectRef idx="0">
                <a:schemeClr val="accent2"/>
              </a:effectRef>
              <a:fontRef idx="minor">
                <a:schemeClr val="dk1"/>
              </a:fontRef>
            </p:style>
          </p:pic>
          <p:cxnSp>
            <p:nvCxnSpPr>
              <p:cNvPr id="9" name="直線矢印コネクタ 8"/>
              <p:cNvCxnSpPr/>
              <p:nvPr/>
            </p:nvCxnSpPr>
            <p:spPr>
              <a:xfrm flipH="1" flipV="1">
                <a:off x="4861296" y="3212097"/>
                <a:ext cx="290768" cy="33274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6932631" y="2777200"/>
                <a:ext cx="460786" cy="26727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11615504" y="3027723"/>
                <a:ext cx="408478" cy="18179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図形グループ 22"/>
              <p:cNvGrpSpPr/>
              <p:nvPr/>
            </p:nvGrpSpPr>
            <p:grpSpPr>
              <a:xfrm>
                <a:off x="163879" y="5766104"/>
                <a:ext cx="3497101" cy="2403687"/>
                <a:chOff x="584945" y="21177835"/>
                <a:chExt cx="3497101" cy="2403687"/>
              </a:xfrm>
            </p:grpSpPr>
            <p:pic>
              <p:nvPicPr>
                <p:cNvPr id="24" name="図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945" y="21177835"/>
                  <a:ext cx="3497101" cy="2403687"/>
                </a:xfrm>
                <a:prstGeom prst="rect">
                  <a:avLst/>
                </a:prstGeom>
                <a:ln>
                  <a:noFill/>
                </a:ln>
              </p:spPr>
              <p:style>
                <a:lnRef idx="2">
                  <a:schemeClr val="accent2"/>
                </a:lnRef>
                <a:fillRef idx="1">
                  <a:schemeClr val="lt1"/>
                </a:fillRef>
                <a:effectRef idx="0">
                  <a:schemeClr val="accent2"/>
                </a:effectRef>
                <a:fontRef idx="minor">
                  <a:schemeClr val="dk1"/>
                </a:fontRef>
              </p:style>
            </p:pic>
            <p:cxnSp>
              <p:nvCxnSpPr>
                <p:cNvPr id="25" name="直線矢印コネクタ 24"/>
                <p:cNvCxnSpPr/>
                <p:nvPr/>
              </p:nvCxnSpPr>
              <p:spPr>
                <a:xfrm flipV="1">
                  <a:off x="2178547" y="21838276"/>
                  <a:ext cx="418896" cy="175976"/>
                </a:xfrm>
                <a:prstGeom prst="straightConnector1">
                  <a:avLst/>
                </a:prstGeom>
                <a:ln w="57150">
                  <a:solidFill>
                    <a:srgbClr val="FFC000"/>
                  </a:solidFill>
                  <a:tailEnd type="triangle"/>
                </a:ln>
              </p:spPr>
              <p:style>
                <a:lnRef idx="2">
                  <a:schemeClr val="accent2"/>
                </a:lnRef>
                <a:fillRef idx="1">
                  <a:schemeClr val="lt1"/>
                </a:fillRef>
                <a:effectRef idx="0">
                  <a:schemeClr val="accent2"/>
                </a:effectRef>
                <a:fontRef idx="minor">
                  <a:schemeClr val="dk1"/>
                </a:fontRef>
              </p:style>
            </p:cxnSp>
          </p:grpSp>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0592" y="5766104"/>
                <a:ext cx="3460578" cy="2403687"/>
              </a:xfrm>
              <a:prstGeom prst="rect">
                <a:avLst/>
              </a:prstGeom>
              <a:ln>
                <a:noFill/>
              </a:ln>
            </p:spPr>
            <p:style>
              <a:lnRef idx="2">
                <a:schemeClr val="accent2"/>
              </a:lnRef>
              <a:fillRef idx="1">
                <a:schemeClr val="lt1"/>
              </a:fillRef>
              <a:effectRef idx="0">
                <a:schemeClr val="accent2"/>
              </a:effectRef>
              <a:fontRef idx="minor">
                <a:schemeClr val="dk1"/>
              </a:fontRef>
            </p:style>
          </p:pic>
          <p:sp>
            <p:nvSpPr>
              <p:cNvPr id="14" name="テキスト ボックス 13"/>
              <p:cNvSpPr txBox="1"/>
              <p:nvPr/>
            </p:nvSpPr>
            <p:spPr>
              <a:xfrm>
                <a:off x="5915022" y="4926328"/>
                <a:ext cx="3734511" cy="762332"/>
              </a:xfrm>
              <a:prstGeom prst="rect">
                <a:avLst/>
              </a:prstGeom>
              <a:noFill/>
              <a:ln>
                <a:noFill/>
              </a:ln>
            </p:spPr>
            <p:txBody>
              <a:bodyPr wrap="square" rtlCol="0">
                <a:spAutoFit/>
              </a:bodyPr>
              <a:lstStyle/>
              <a:p>
                <a:pPr algn="ctr"/>
                <a:r>
                  <a:rPr kumimoji="1" lang="en-US" altLang="ja-JP" sz="900" b="1" dirty="0" smtClean="0">
                    <a:latin typeface="Meiryo" charset="-128"/>
                    <a:ea typeface="Meiryo" charset="-128"/>
                    <a:cs typeface="Meiryo" charset="-128"/>
                  </a:rPr>
                  <a:t>Shrink process</a:t>
                </a:r>
                <a:endParaRPr kumimoji="1" lang="ja-JP" altLang="en-US" sz="900" b="1" dirty="0">
                  <a:latin typeface="Meiryo" charset="-128"/>
                  <a:ea typeface="Meiryo" charset="-128"/>
                  <a:cs typeface="Meiryo" charset="-128"/>
                </a:endParaRPr>
              </a:p>
            </p:txBody>
          </p:sp>
          <p:sp>
            <p:nvSpPr>
              <p:cNvPr id="15" name="テキスト ボックス 14"/>
              <p:cNvSpPr txBox="1"/>
              <p:nvPr/>
            </p:nvSpPr>
            <p:spPr>
              <a:xfrm>
                <a:off x="-160590" y="4945962"/>
                <a:ext cx="1583795" cy="1219733"/>
              </a:xfrm>
              <a:prstGeom prst="rect">
                <a:avLst/>
              </a:prstGeom>
              <a:noFill/>
              <a:ln>
                <a:noFill/>
              </a:ln>
            </p:spPr>
            <p:txBody>
              <a:bodyPr wrap="square" rtlCol="0">
                <a:spAutoFit/>
              </a:bodyPr>
              <a:lstStyle/>
              <a:p>
                <a:pPr algn="ctr"/>
                <a:r>
                  <a:rPr lang="en-US" altLang="ja-JP" sz="900" b="1" dirty="0" smtClean="0">
                    <a:latin typeface="Meiryo" charset="-128"/>
                    <a:ea typeface="Meiryo" charset="-128"/>
                    <a:cs typeface="Meiryo" charset="-128"/>
                  </a:rPr>
                  <a:t>young</a:t>
                </a:r>
                <a:endParaRPr kumimoji="1" lang="ja-JP" altLang="en-US" sz="900" b="1" dirty="0">
                  <a:latin typeface="Meiryo" charset="-128"/>
                  <a:ea typeface="Meiryo" charset="-128"/>
                  <a:cs typeface="Meiryo" charset="-128"/>
                </a:endParaRPr>
              </a:p>
            </p:txBody>
          </p:sp>
          <p:sp>
            <p:nvSpPr>
              <p:cNvPr id="16" name="正方形/長方形 15"/>
              <p:cNvSpPr/>
              <p:nvPr/>
            </p:nvSpPr>
            <p:spPr>
              <a:xfrm>
                <a:off x="128453" y="8212601"/>
                <a:ext cx="7653828" cy="654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7" name="テキスト ボックス 16"/>
              <p:cNvSpPr txBox="1"/>
              <p:nvPr/>
            </p:nvSpPr>
            <p:spPr>
              <a:xfrm>
                <a:off x="2082997" y="8225594"/>
                <a:ext cx="3734511" cy="762332"/>
              </a:xfrm>
              <a:prstGeom prst="rect">
                <a:avLst/>
              </a:prstGeom>
              <a:noFill/>
              <a:ln>
                <a:noFill/>
              </a:ln>
            </p:spPr>
            <p:txBody>
              <a:bodyPr wrap="square" rtlCol="0">
                <a:spAutoFit/>
              </a:bodyPr>
              <a:lstStyle/>
              <a:p>
                <a:pPr algn="ctr"/>
                <a:r>
                  <a:rPr lang="en-US" altLang="ja-JP" sz="900" b="1" dirty="0" smtClean="0">
                    <a:latin typeface="Meiryo" charset="-128"/>
                    <a:ea typeface="Meiryo" charset="-128"/>
                    <a:cs typeface="Meiryo" charset="-128"/>
                  </a:rPr>
                  <a:t>Bulge process</a:t>
                </a:r>
                <a:endParaRPr kumimoji="1" lang="ja-JP" altLang="en-US" sz="900" b="1" dirty="0">
                  <a:latin typeface="Meiryo" charset="-128"/>
                  <a:ea typeface="Meiryo" charset="-128"/>
                  <a:cs typeface="Meiryo" charset="-128"/>
                </a:endParaRPr>
              </a:p>
            </p:txBody>
          </p:sp>
          <p:sp>
            <p:nvSpPr>
              <p:cNvPr id="18" name="正方形/長方形 17"/>
              <p:cNvSpPr/>
              <p:nvPr/>
            </p:nvSpPr>
            <p:spPr>
              <a:xfrm>
                <a:off x="8286588" y="8227092"/>
                <a:ext cx="3505860" cy="646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9" name="テキスト ボックス 18"/>
              <p:cNvSpPr txBox="1"/>
              <p:nvPr/>
            </p:nvSpPr>
            <p:spPr>
              <a:xfrm>
                <a:off x="8926363" y="8158457"/>
                <a:ext cx="2094460" cy="762332"/>
              </a:xfrm>
              <a:prstGeom prst="rect">
                <a:avLst/>
              </a:prstGeom>
              <a:noFill/>
              <a:ln>
                <a:noFill/>
              </a:ln>
            </p:spPr>
            <p:txBody>
              <a:bodyPr wrap="square" rtlCol="0">
                <a:spAutoFit/>
              </a:bodyPr>
              <a:lstStyle/>
              <a:p>
                <a:pPr algn="ctr"/>
                <a:r>
                  <a:rPr lang="en-US" altLang="ja-JP" sz="900" b="1" dirty="0" smtClean="0">
                    <a:latin typeface="Meiryo" charset="-128"/>
                    <a:ea typeface="Meiryo" charset="-128"/>
                    <a:cs typeface="Meiryo" charset="-128"/>
                  </a:rPr>
                  <a:t>adult</a:t>
                </a:r>
                <a:endParaRPr kumimoji="1" lang="ja-JP" altLang="en-US" sz="900" b="1" dirty="0">
                  <a:latin typeface="Meiryo" charset="-128"/>
                  <a:ea typeface="Meiryo" charset="-128"/>
                  <a:cs typeface="Meiryo" charset="-128"/>
                </a:endParaRPr>
              </a:p>
            </p:txBody>
          </p:sp>
          <p:sp>
            <p:nvSpPr>
              <p:cNvPr id="20" name="左大かっこ 19"/>
              <p:cNvSpPr/>
              <p:nvPr/>
            </p:nvSpPr>
            <p:spPr>
              <a:xfrm rot="16200000">
                <a:off x="402607" y="3971176"/>
                <a:ext cx="313167" cy="2731087"/>
              </a:xfrm>
              <a:prstGeom prst="leftBracket">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p>
            </p:txBody>
          </p:sp>
          <p:sp>
            <p:nvSpPr>
              <p:cNvPr id="21" name="左大かっこ 20"/>
              <p:cNvSpPr/>
              <p:nvPr/>
            </p:nvSpPr>
            <p:spPr>
              <a:xfrm rot="16200000">
                <a:off x="7554586" y="978497"/>
                <a:ext cx="313167" cy="8571325"/>
              </a:xfrm>
              <a:prstGeom prst="leftBracket">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p>
            </p:txBody>
          </p:sp>
          <p:sp>
            <p:nvSpPr>
              <p:cNvPr id="22" name="左大かっこ 21"/>
              <p:cNvSpPr/>
              <p:nvPr/>
            </p:nvSpPr>
            <p:spPr>
              <a:xfrm rot="16200000">
                <a:off x="3709496" y="5649914"/>
                <a:ext cx="313167" cy="5854331"/>
              </a:xfrm>
              <a:prstGeom prst="leftBracket">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p>
            </p:txBody>
          </p:sp>
          <p:sp>
            <p:nvSpPr>
              <p:cNvPr id="23" name="左大かっこ 22"/>
              <p:cNvSpPr/>
              <p:nvPr/>
            </p:nvSpPr>
            <p:spPr>
              <a:xfrm rot="16200000">
                <a:off x="9869783" y="7216234"/>
                <a:ext cx="313167" cy="2731087"/>
              </a:xfrm>
              <a:prstGeom prst="leftBracket">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p>
            </p:txBody>
          </p:sp>
        </p:grpSp>
        <p:sp>
          <p:nvSpPr>
            <p:cNvPr id="26" name="フリーフォーム 25"/>
            <p:cNvSpPr/>
            <p:nvPr/>
          </p:nvSpPr>
          <p:spPr>
            <a:xfrm>
              <a:off x="540689" y="1183632"/>
              <a:ext cx="1508054" cy="923464"/>
            </a:xfrm>
            <a:custGeom>
              <a:avLst/>
              <a:gdLst>
                <a:gd name="connsiteX0" fmla="*/ 0 w 1508054"/>
                <a:gd name="connsiteY0" fmla="*/ 923464 h 923464"/>
                <a:gd name="connsiteX1" fmla="*/ 103367 w 1508054"/>
                <a:gd name="connsiteY1" fmla="*/ 788291 h 923464"/>
                <a:gd name="connsiteX2" fmla="*/ 71561 w 1508054"/>
                <a:gd name="connsiteY2" fmla="*/ 565655 h 923464"/>
                <a:gd name="connsiteX3" fmla="*/ 39756 w 1508054"/>
                <a:gd name="connsiteY3" fmla="*/ 406629 h 923464"/>
                <a:gd name="connsiteX4" fmla="*/ 39756 w 1508054"/>
                <a:gd name="connsiteY4" fmla="*/ 279408 h 923464"/>
                <a:gd name="connsiteX5" fmla="*/ 143123 w 1508054"/>
                <a:gd name="connsiteY5" fmla="*/ 160138 h 923464"/>
                <a:gd name="connsiteX6" fmla="*/ 326003 w 1508054"/>
                <a:gd name="connsiteY6" fmla="*/ 56771 h 923464"/>
                <a:gd name="connsiteX7" fmla="*/ 516834 w 1508054"/>
                <a:gd name="connsiteY7" fmla="*/ 1112 h 923464"/>
                <a:gd name="connsiteX8" fmla="*/ 731520 w 1508054"/>
                <a:gd name="connsiteY8" fmla="*/ 24966 h 923464"/>
                <a:gd name="connsiteX9" fmla="*/ 938254 w 1508054"/>
                <a:gd name="connsiteY9" fmla="*/ 88577 h 923464"/>
                <a:gd name="connsiteX10" fmla="*/ 1129085 w 1508054"/>
                <a:gd name="connsiteY10" fmla="*/ 191944 h 923464"/>
                <a:gd name="connsiteX11" fmla="*/ 1304014 w 1508054"/>
                <a:gd name="connsiteY11" fmla="*/ 311213 h 923464"/>
                <a:gd name="connsiteX12" fmla="*/ 1407381 w 1508054"/>
                <a:gd name="connsiteY12" fmla="*/ 438434 h 923464"/>
                <a:gd name="connsiteX13" fmla="*/ 1502796 w 1508054"/>
                <a:gd name="connsiteY13" fmla="*/ 573606 h 923464"/>
                <a:gd name="connsiteX14" fmla="*/ 1240403 w 1508054"/>
                <a:gd name="connsiteY14" fmla="*/ 557704 h 923464"/>
                <a:gd name="connsiteX15" fmla="*/ 1001864 w 1508054"/>
                <a:gd name="connsiteY15" fmla="*/ 494093 h 923464"/>
                <a:gd name="connsiteX16" fmla="*/ 818984 w 1508054"/>
                <a:gd name="connsiteY16" fmla="*/ 462288 h 923464"/>
                <a:gd name="connsiteX17" fmla="*/ 675861 w 1508054"/>
                <a:gd name="connsiteY17" fmla="*/ 454337 h 923464"/>
                <a:gd name="connsiteX18" fmla="*/ 477078 w 1508054"/>
                <a:gd name="connsiteY18" fmla="*/ 494093 h 923464"/>
                <a:gd name="connsiteX19" fmla="*/ 318052 w 1508054"/>
                <a:gd name="connsiteY19" fmla="*/ 605411 h 923464"/>
                <a:gd name="connsiteX20" fmla="*/ 214685 w 1508054"/>
                <a:gd name="connsiteY20" fmla="*/ 828048 h 92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8054" h="923464">
                  <a:moveTo>
                    <a:pt x="0" y="923464"/>
                  </a:moveTo>
                  <a:cubicBezTo>
                    <a:pt x="45720" y="885695"/>
                    <a:pt x="91440" y="847926"/>
                    <a:pt x="103367" y="788291"/>
                  </a:cubicBezTo>
                  <a:cubicBezTo>
                    <a:pt x="115294" y="728656"/>
                    <a:pt x="82163" y="629265"/>
                    <a:pt x="71561" y="565655"/>
                  </a:cubicBezTo>
                  <a:cubicBezTo>
                    <a:pt x="60959" y="502045"/>
                    <a:pt x="45057" y="454337"/>
                    <a:pt x="39756" y="406629"/>
                  </a:cubicBezTo>
                  <a:cubicBezTo>
                    <a:pt x="34455" y="358921"/>
                    <a:pt x="22528" y="320490"/>
                    <a:pt x="39756" y="279408"/>
                  </a:cubicBezTo>
                  <a:cubicBezTo>
                    <a:pt x="56984" y="238326"/>
                    <a:pt x="95415" y="197244"/>
                    <a:pt x="143123" y="160138"/>
                  </a:cubicBezTo>
                  <a:cubicBezTo>
                    <a:pt x="190831" y="123032"/>
                    <a:pt x="263718" y="83275"/>
                    <a:pt x="326003" y="56771"/>
                  </a:cubicBezTo>
                  <a:cubicBezTo>
                    <a:pt x="388288" y="30267"/>
                    <a:pt x="449248" y="6413"/>
                    <a:pt x="516834" y="1112"/>
                  </a:cubicBezTo>
                  <a:cubicBezTo>
                    <a:pt x="584420" y="-4189"/>
                    <a:pt x="661283" y="10389"/>
                    <a:pt x="731520" y="24966"/>
                  </a:cubicBezTo>
                  <a:cubicBezTo>
                    <a:pt x="801757" y="39543"/>
                    <a:pt x="871993" y="60747"/>
                    <a:pt x="938254" y="88577"/>
                  </a:cubicBezTo>
                  <a:cubicBezTo>
                    <a:pt x="1004515" y="116407"/>
                    <a:pt x="1068125" y="154838"/>
                    <a:pt x="1129085" y="191944"/>
                  </a:cubicBezTo>
                  <a:cubicBezTo>
                    <a:pt x="1190045" y="229050"/>
                    <a:pt x="1257631" y="270131"/>
                    <a:pt x="1304014" y="311213"/>
                  </a:cubicBezTo>
                  <a:cubicBezTo>
                    <a:pt x="1350397" y="352295"/>
                    <a:pt x="1374251" y="394702"/>
                    <a:pt x="1407381" y="438434"/>
                  </a:cubicBezTo>
                  <a:cubicBezTo>
                    <a:pt x="1440511" y="482166"/>
                    <a:pt x="1530626" y="553728"/>
                    <a:pt x="1502796" y="573606"/>
                  </a:cubicBezTo>
                  <a:cubicBezTo>
                    <a:pt x="1474966" y="593484"/>
                    <a:pt x="1323892" y="570956"/>
                    <a:pt x="1240403" y="557704"/>
                  </a:cubicBezTo>
                  <a:cubicBezTo>
                    <a:pt x="1156914" y="544452"/>
                    <a:pt x="1072101" y="509996"/>
                    <a:pt x="1001864" y="494093"/>
                  </a:cubicBezTo>
                  <a:cubicBezTo>
                    <a:pt x="931627" y="478190"/>
                    <a:pt x="873318" y="468914"/>
                    <a:pt x="818984" y="462288"/>
                  </a:cubicBezTo>
                  <a:cubicBezTo>
                    <a:pt x="764650" y="455662"/>
                    <a:pt x="732845" y="449036"/>
                    <a:pt x="675861" y="454337"/>
                  </a:cubicBezTo>
                  <a:cubicBezTo>
                    <a:pt x="618877" y="459638"/>
                    <a:pt x="536713" y="468914"/>
                    <a:pt x="477078" y="494093"/>
                  </a:cubicBezTo>
                  <a:cubicBezTo>
                    <a:pt x="417443" y="519272"/>
                    <a:pt x="361784" y="549752"/>
                    <a:pt x="318052" y="605411"/>
                  </a:cubicBezTo>
                  <a:cubicBezTo>
                    <a:pt x="274320" y="661070"/>
                    <a:pt x="244502" y="744559"/>
                    <a:pt x="214685" y="828048"/>
                  </a:cubicBez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p>
          </p:txBody>
        </p:sp>
        <p:sp>
          <p:nvSpPr>
            <p:cNvPr id="27" name="フリーフォーム 26"/>
            <p:cNvSpPr/>
            <p:nvPr/>
          </p:nvSpPr>
          <p:spPr>
            <a:xfrm>
              <a:off x="3061252" y="1286298"/>
              <a:ext cx="1113819" cy="820798"/>
            </a:xfrm>
            <a:custGeom>
              <a:avLst/>
              <a:gdLst>
                <a:gd name="connsiteX0" fmla="*/ 0 w 1113819"/>
                <a:gd name="connsiteY0" fmla="*/ 614064 h 820798"/>
                <a:gd name="connsiteX1" fmla="*/ 262393 w 1113819"/>
                <a:gd name="connsiteY1" fmla="*/ 669723 h 820798"/>
                <a:gd name="connsiteX2" fmla="*/ 357809 w 1113819"/>
                <a:gd name="connsiteY2" fmla="*/ 510697 h 820798"/>
                <a:gd name="connsiteX3" fmla="*/ 524786 w 1113819"/>
                <a:gd name="connsiteY3" fmla="*/ 296012 h 820798"/>
                <a:gd name="connsiteX4" fmla="*/ 659958 w 1113819"/>
                <a:gd name="connsiteY4" fmla="*/ 113132 h 820798"/>
                <a:gd name="connsiteX5" fmla="*/ 795131 w 1113819"/>
                <a:gd name="connsiteY5" fmla="*/ 25667 h 820798"/>
                <a:gd name="connsiteX6" fmla="*/ 946205 w 1113819"/>
                <a:gd name="connsiteY6" fmla="*/ 9765 h 820798"/>
                <a:gd name="connsiteX7" fmla="*/ 1113183 w 1113819"/>
                <a:gd name="connsiteY7" fmla="*/ 160839 h 820798"/>
                <a:gd name="connsiteX8" fmla="*/ 882595 w 1113819"/>
                <a:gd name="connsiteY8" fmla="*/ 208547 h 820798"/>
                <a:gd name="connsiteX9" fmla="*/ 636105 w 1113819"/>
                <a:gd name="connsiteY9" fmla="*/ 303963 h 820798"/>
                <a:gd name="connsiteX10" fmla="*/ 500932 w 1113819"/>
                <a:gd name="connsiteY10" fmla="*/ 439135 h 820798"/>
                <a:gd name="connsiteX11" fmla="*/ 349858 w 1113819"/>
                <a:gd name="connsiteY11" fmla="*/ 629966 h 820798"/>
                <a:gd name="connsiteX12" fmla="*/ 230588 w 1113819"/>
                <a:gd name="connsiteY12" fmla="*/ 820798 h 820798"/>
                <a:gd name="connsiteX13" fmla="*/ 230588 w 1113819"/>
                <a:gd name="connsiteY13" fmla="*/ 820798 h 82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3819" h="820798">
                  <a:moveTo>
                    <a:pt x="0" y="614064"/>
                  </a:moveTo>
                  <a:cubicBezTo>
                    <a:pt x="101379" y="650507"/>
                    <a:pt x="202758" y="686951"/>
                    <a:pt x="262393" y="669723"/>
                  </a:cubicBezTo>
                  <a:cubicBezTo>
                    <a:pt x="322028" y="652495"/>
                    <a:pt x="314077" y="572982"/>
                    <a:pt x="357809" y="510697"/>
                  </a:cubicBezTo>
                  <a:cubicBezTo>
                    <a:pt x="401541" y="448412"/>
                    <a:pt x="474428" y="362273"/>
                    <a:pt x="524786" y="296012"/>
                  </a:cubicBezTo>
                  <a:cubicBezTo>
                    <a:pt x="575144" y="229751"/>
                    <a:pt x="614901" y="158189"/>
                    <a:pt x="659958" y="113132"/>
                  </a:cubicBezTo>
                  <a:cubicBezTo>
                    <a:pt x="705015" y="68075"/>
                    <a:pt x="747423" y="42895"/>
                    <a:pt x="795131" y="25667"/>
                  </a:cubicBezTo>
                  <a:cubicBezTo>
                    <a:pt x="842839" y="8439"/>
                    <a:pt x="893196" y="-12764"/>
                    <a:pt x="946205" y="9765"/>
                  </a:cubicBezTo>
                  <a:cubicBezTo>
                    <a:pt x="999214" y="32294"/>
                    <a:pt x="1123785" y="127709"/>
                    <a:pt x="1113183" y="160839"/>
                  </a:cubicBezTo>
                  <a:cubicBezTo>
                    <a:pt x="1102581" y="193969"/>
                    <a:pt x="962108" y="184693"/>
                    <a:pt x="882595" y="208547"/>
                  </a:cubicBezTo>
                  <a:cubicBezTo>
                    <a:pt x="803082" y="232401"/>
                    <a:pt x="699716" y="265532"/>
                    <a:pt x="636105" y="303963"/>
                  </a:cubicBezTo>
                  <a:cubicBezTo>
                    <a:pt x="572495" y="342394"/>
                    <a:pt x="548640" y="384801"/>
                    <a:pt x="500932" y="439135"/>
                  </a:cubicBezTo>
                  <a:cubicBezTo>
                    <a:pt x="453224" y="493469"/>
                    <a:pt x="394915" y="566355"/>
                    <a:pt x="349858" y="629966"/>
                  </a:cubicBezTo>
                  <a:cubicBezTo>
                    <a:pt x="304801" y="693577"/>
                    <a:pt x="230588" y="820798"/>
                    <a:pt x="230588" y="820798"/>
                  </a:cubicBezTo>
                  <a:lnTo>
                    <a:pt x="230588" y="820798"/>
                  </a:ln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p>
          </p:txBody>
        </p:sp>
        <p:sp>
          <p:nvSpPr>
            <p:cNvPr id="28" name="フリーフォーム 27"/>
            <p:cNvSpPr/>
            <p:nvPr/>
          </p:nvSpPr>
          <p:spPr>
            <a:xfrm>
              <a:off x="5112689" y="1118597"/>
              <a:ext cx="747422" cy="702252"/>
            </a:xfrm>
            <a:custGeom>
              <a:avLst/>
              <a:gdLst>
                <a:gd name="connsiteX0" fmla="*/ 0 w 747422"/>
                <a:gd name="connsiteY0" fmla="*/ 702252 h 702252"/>
                <a:gd name="connsiteX1" fmla="*/ 135172 w 747422"/>
                <a:gd name="connsiteY1" fmla="*/ 670446 h 702252"/>
                <a:gd name="connsiteX2" fmla="*/ 127221 w 747422"/>
                <a:gd name="connsiteY2" fmla="*/ 527323 h 702252"/>
                <a:gd name="connsiteX3" fmla="*/ 206734 w 747422"/>
                <a:gd name="connsiteY3" fmla="*/ 360346 h 702252"/>
                <a:gd name="connsiteX4" fmla="*/ 373711 w 747422"/>
                <a:gd name="connsiteY4" fmla="*/ 209271 h 702252"/>
                <a:gd name="connsiteX5" fmla="*/ 524786 w 747422"/>
                <a:gd name="connsiteY5" fmla="*/ 105904 h 702252"/>
                <a:gd name="connsiteX6" fmla="*/ 667909 w 747422"/>
                <a:gd name="connsiteY6" fmla="*/ 10488 h 702252"/>
                <a:gd name="connsiteX7" fmla="*/ 747422 w 747422"/>
                <a:gd name="connsiteY7" fmla="*/ 10488 h 702252"/>
                <a:gd name="connsiteX8" fmla="*/ 667909 w 747422"/>
                <a:gd name="connsiteY8" fmla="*/ 82050 h 702252"/>
                <a:gd name="connsiteX9" fmla="*/ 461175 w 747422"/>
                <a:gd name="connsiteY9" fmla="*/ 233125 h 702252"/>
                <a:gd name="connsiteX10" fmla="*/ 310101 w 747422"/>
                <a:gd name="connsiteY10" fmla="*/ 376248 h 702252"/>
                <a:gd name="connsiteX11" fmla="*/ 230588 w 747422"/>
                <a:gd name="connsiteY11" fmla="*/ 527323 h 702252"/>
                <a:gd name="connsiteX12" fmla="*/ 174928 w 747422"/>
                <a:gd name="connsiteY12" fmla="*/ 694300 h 70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422" h="702252">
                  <a:moveTo>
                    <a:pt x="0" y="702252"/>
                  </a:moveTo>
                  <a:cubicBezTo>
                    <a:pt x="56984" y="700926"/>
                    <a:pt x="113969" y="699601"/>
                    <a:pt x="135172" y="670446"/>
                  </a:cubicBezTo>
                  <a:cubicBezTo>
                    <a:pt x="156375" y="641291"/>
                    <a:pt x="115294" y="579006"/>
                    <a:pt x="127221" y="527323"/>
                  </a:cubicBezTo>
                  <a:cubicBezTo>
                    <a:pt x="139148" y="475640"/>
                    <a:pt x="165652" y="413355"/>
                    <a:pt x="206734" y="360346"/>
                  </a:cubicBezTo>
                  <a:cubicBezTo>
                    <a:pt x="247816" y="307337"/>
                    <a:pt x="320702" y="251678"/>
                    <a:pt x="373711" y="209271"/>
                  </a:cubicBezTo>
                  <a:cubicBezTo>
                    <a:pt x="426720" y="166864"/>
                    <a:pt x="524786" y="105904"/>
                    <a:pt x="524786" y="105904"/>
                  </a:cubicBezTo>
                  <a:cubicBezTo>
                    <a:pt x="573819" y="72773"/>
                    <a:pt x="630803" y="26391"/>
                    <a:pt x="667909" y="10488"/>
                  </a:cubicBezTo>
                  <a:cubicBezTo>
                    <a:pt x="705015" y="-5415"/>
                    <a:pt x="747422" y="-1439"/>
                    <a:pt x="747422" y="10488"/>
                  </a:cubicBezTo>
                  <a:cubicBezTo>
                    <a:pt x="747422" y="22415"/>
                    <a:pt x="715617" y="44944"/>
                    <a:pt x="667909" y="82050"/>
                  </a:cubicBezTo>
                  <a:cubicBezTo>
                    <a:pt x="620201" y="119156"/>
                    <a:pt x="520810" y="184092"/>
                    <a:pt x="461175" y="233125"/>
                  </a:cubicBezTo>
                  <a:cubicBezTo>
                    <a:pt x="401540" y="282158"/>
                    <a:pt x="348532" y="327215"/>
                    <a:pt x="310101" y="376248"/>
                  </a:cubicBezTo>
                  <a:cubicBezTo>
                    <a:pt x="271670" y="425281"/>
                    <a:pt x="253117" y="474314"/>
                    <a:pt x="230588" y="527323"/>
                  </a:cubicBezTo>
                  <a:cubicBezTo>
                    <a:pt x="208059" y="580332"/>
                    <a:pt x="174928" y="694300"/>
                    <a:pt x="174928" y="694300"/>
                  </a:cubicBez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p>
          </p:txBody>
        </p:sp>
        <p:sp>
          <p:nvSpPr>
            <p:cNvPr id="29" name="フリーフォーム 28"/>
            <p:cNvSpPr/>
            <p:nvPr/>
          </p:nvSpPr>
          <p:spPr>
            <a:xfrm>
              <a:off x="7331048" y="1408238"/>
              <a:ext cx="689376" cy="603442"/>
            </a:xfrm>
            <a:custGeom>
              <a:avLst/>
              <a:gdLst>
                <a:gd name="connsiteX0" fmla="*/ 8006 w 689376"/>
                <a:gd name="connsiteY0" fmla="*/ 603442 h 603442"/>
                <a:gd name="connsiteX1" fmla="*/ 55714 w 689376"/>
                <a:gd name="connsiteY1" fmla="*/ 515978 h 603442"/>
                <a:gd name="connsiteX2" fmla="*/ 55 w 689376"/>
                <a:gd name="connsiteY2" fmla="*/ 444416 h 603442"/>
                <a:gd name="connsiteX3" fmla="*/ 47762 w 689376"/>
                <a:gd name="connsiteY3" fmla="*/ 261536 h 603442"/>
                <a:gd name="connsiteX4" fmla="*/ 159081 w 689376"/>
                <a:gd name="connsiteY4" fmla="*/ 134315 h 603442"/>
                <a:gd name="connsiteX5" fmla="*/ 286302 w 689376"/>
                <a:gd name="connsiteY5" fmla="*/ 46851 h 603442"/>
                <a:gd name="connsiteX6" fmla="*/ 445328 w 689376"/>
                <a:gd name="connsiteY6" fmla="*/ 7094 h 603442"/>
                <a:gd name="connsiteX7" fmla="*/ 636159 w 689376"/>
                <a:gd name="connsiteY7" fmla="*/ 7094 h 603442"/>
                <a:gd name="connsiteX8" fmla="*/ 683867 w 689376"/>
                <a:gd name="connsiteY8" fmla="*/ 78656 h 603442"/>
                <a:gd name="connsiteX9" fmla="*/ 532792 w 689376"/>
                <a:gd name="connsiteY9" fmla="*/ 86607 h 603442"/>
                <a:gd name="connsiteX10" fmla="*/ 389669 w 689376"/>
                <a:gd name="connsiteY10" fmla="*/ 126364 h 603442"/>
                <a:gd name="connsiteX11" fmla="*/ 254496 w 689376"/>
                <a:gd name="connsiteY11" fmla="*/ 197925 h 603442"/>
                <a:gd name="connsiteX12" fmla="*/ 143178 w 689376"/>
                <a:gd name="connsiteY12" fmla="*/ 325146 h 603442"/>
                <a:gd name="connsiteX13" fmla="*/ 135227 w 689376"/>
                <a:gd name="connsiteY13" fmla="*/ 428513 h 603442"/>
                <a:gd name="connsiteX14" fmla="*/ 103422 w 689376"/>
                <a:gd name="connsiteY14" fmla="*/ 563685 h 60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9376" h="603442">
                  <a:moveTo>
                    <a:pt x="8006" y="603442"/>
                  </a:moveTo>
                  <a:cubicBezTo>
                    <a:pt x="32522" y="572962"/>
                    <a:pt x="57039" y="542482"/>
                    <a:pt x="55714" y="515978"/>
                  </a:cubicBezTo>
                  <a:cubicBezTo>
                    <a:pt x="54389" y="489474"/>
                    <a:pt x="1380" y="486823"/>
                    <a:pt x="55" y="444416"/>
                  </a:cubicBezTo>
                  <a:cubicBezTo>
                    <a:pt x="-1270" y="402009"/>
                    <a:pt x="21258" y="313219"/>
                    <a:pt x="47762" y="261536"/>
                  </a:cubicBezTo>
                  <a:cubicBezTo>
                    <a:pt x="74266" y="209852"/>
                    <a:pt x="119324" y="170096"/>
                    <a:pt x="159081" y="134315"/>
                  </a:cubicBezTo>
                  <a:cubicBezTo>
                    <a:pt x="198838" y="98534"/>
                    <a:pt x="238594" y="68054"/>
                    <a:pt x="286302" y="46851"/>
                  </a:cubicBezTo>
                  <a:cubicBezTo>
                    <a:pt x="334010" y="25648"/>
                    <a:pt x="387019" y="13720"/>
                    <a:pt x="445328" y="7094"/>
                  </a:cubicBezTo>
                  <a:cubicBezTo>
                    <a:pt x="503637" y="468"/>
                    <a:pt x="596403" y="-4833"/>
                    <a:pt x="636159" y="7094"/>
                  </a:cubicBezTo>
                  <a:cubicBezTo>
                    <a:pt x="675916" y="19021"/>
                    <a:pt x="701095" y="65404"/>
                    <a:pt x="683867" y="78656"/>
                  </a:cubicBezTo>
                  <a:cubicBezTo>
                    <a:pt x="666639" y="91908"/>
                    <a:pt x="581825" y="78656"/>
                    <a:pt x="532792" y="86607"/>
                  </a:cubicBezTo>
                  <a:cubicBezTo>
                    <a:pt x="483759" y="94558"/>
                    <a:pt x="436052" y="107811"/>
                    <a:pt x="389669" y="126364"/>
                  </a:cubicBezTo>
                  <a:cubicBezTo>
                    <a:pt x="343286" y="144917"/>
                    <a:pt x="295578" y="164795"/>
                    <a:pt x="254496" y="197925"/>
                  </a:cubicBezTo>
                  <a:cubicBezTo>
                    <a:pt x="213414" y="231055"/>
                    <a:pt x="163056" y="286715"/>
                    <a:pt x="143178" y="325146"/>
                  </a:cubicBezTo>
                  <a:cubicBezTo>
                    <a:pt x="123300" y="363577"/>
                    <a:pt x="141853" y="388757"/>
                    <a:pt x="135227" y="428513"/>
                  </a:cubicBezTo>
                  <a:cubicBezTo>
                    <a:pt x="128601" y="468269"/>
                    <a:pt x="116011" y="515977"/>
                    <a:pt x="103422" y="563685"/>
                  </a:cubicBez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p>
          </p:txBody>
        </p:sp>
      </p:grpSp>
      <p:sp>
        <p:nvSpPr>
          <p:cNvPr id="42" name="正方形/長方形 41"/>
          <p:cNvSpPr/>
          <p:nvPr/>
        </p:nvSpPr>
        <p:spPr>
          <a:xfrm>
            <a:off x="3927620" y="2059501"/>
            <a:ext cx="1201479" cy="1023627"/>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pic>
        <p:nvPicPr>
          <p:cNvPr id="45" name="図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03" y="3582249"/>
            <a:ext cx="2945458" cy="2209094"/>
          </a:xfrm>
          <a:prstGeom prst="rect">
            <a:avLst/>
          </a:prstGeom>
        </p:spPr>
      </p:pic>
      <p:pic>
        <p:nvPicPr>
          <p:cNvPr id="46" name="図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60952" y="3582249"/>
            <a:ext cx="2945458" cy="2209094"/>
          </a:xfrm>
          <a:prstGeom prst="rect">
            <a:avLst/>
          </a:prstGeom>
        </p:spPr>
      </p:pic>
      <p:pic>
        <p:nvPicPr>
          <p:cNvPr id="47" name="図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06410" y="3582249"/>
            <a:ext cx="2945458" cy="2209094"/>
          </a:xfrm>
          <a:prstGeom prst="rect">
            <a:avLst/>
          </a:prstGeom>
        </p:spPr>
      </p:pic>
      <p:grpSp>
        <p:nvGrpSpPr>
          <p:cNvPr id="48" name="グループ化 47"/>
          <p:cNvGrpSpPr/>
          <p:nvPr/>
        </p:nvGrpSpPr>
        <p:grpSpPr>
          <a:xfrm>
            <a:off x="1484441" y="3635988"/>
            <a:ext cx="4502278" cy="2150722"/>
            <a:chOff x="1694003" y="3829160"/>
            <a:chExt cx="4265526" cy="2010255"/>
          </a:xfrm>
        </p:grpSpPr>
        <p:sp>
          <p:nvSpPr>
            <p:cNvPr id="49" name="テキスト ボックス 48"/>
            <p:cNvSpPr txBox="1"/>
            <p:nvPr/>
          </p:nvSpPr>
          <p:spPr>
            <a:xfrm>
              <a:off x="1694003" y="4714133"/>
              <a:ext cx="371108" cy="305233"/>
            </a:xfrm>
            <a:prstGeom prst="rect">
              <a:avLst/>
            </a:prstGeom>
            <a:noFill/>
            <a:ln w="38100">
              <a:solidFill>
                <a:schemeClr val="bg1"/>
              </a:solidFill>
            </a:ln>
          </p:spPr>
          <p:txBody>
            <a:bodyPr wrap="square" rtlCol="0">
              <a:spAutoFit/>
            </a:bodyPr>
            <a:lstStyle/>
            <a:p>
              <a:endParaRPr kumimoji="1" lang="ja-JP" altLang="en-US"/>
            </a:p>
          </p:txBody>
        </p:sp>
        <p:sp>
          <p:nvSpPr>
            <p:cNvPr id="50" name="テキスト ボックス 49"/>
            <p:cNvSpPr txBox="1"/>
            <p:nvPr/>
          </p:nvSpPr>
          <p:spPr>
            <a:xfrm>
              <a:off x="4403270" y="4714133"/>
              <a:ext cx="371108" cy="305233"/>
            </a:xfrm>
            <a:prstGeom prst="rect">
              <a:avLst/>
            </a:prstGeom>
            <a:noFill/>
            <a:ln w="38100">
              <a:solidFill>
                <a:schemeClr val="bg1"/>
              </a:solidFill>
            </a:ln>
          </p:spPr>
          <p:txBody>
            <a:bodyPr wrap="square" rtlCol="0">
              <a:spAutoFit/>
            </a:bodyPr>
            <a:lstStyle/>
            <a:p>
              <a:endParaRPr kumimoji="1" lang="ja-JP" altLang="en-US"/>
            </a:p>
          </p:txBody>
        </p:sp>
        <p:cxnSp>
          <p:nvCxnSpPr>
            <p:cNvPr id="51" name="直線コネクタ 50"/>
            <p:cNvCxnSpPr/>
            <p:nvPr/>
          </p:nvCxnSpPr>
          <p:spPr>
            <a:xfrm flipV="1">
              <a:off x="2065111" y="3831150"/>
              <a:ext cx="1153292" cy="882983"/>
            </a:xfrm>
            <a:prstGeom prst="line">
              <a:avLst/>
            </a:prstGeom>
            <a:ln w="381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flipV="1">
              <a:off x="4806237" y="3829160"/>
              <a:ext cx="1153292" cy="882983"/>
            </a:xfrm>
            <a:prstGeom prst="line">
              <a:avLst/>
            </a:prstGeom>
            <a:ln w="381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53" name="直線コネクタ 52"/>
            <p:cNvCxnSpPr/>
            <p:nvPr/>
          </p:nvCxnSpPr>
          <p:spPr>
            <a:xfrm>
              <a:off x="2096970" y="5014263"/>
              <a:ext cx="1129926" cy="825152"/>
            </a:xfrm>
            <a:prstGeom prst="line">
              <a:avLst/>
            </a:prstGeom>
            <a:ln w="381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4813761" y="5014263"/>
              <a:ext cx="1129926" cy="825152"/>
            </a:xfrm>
            <a:prstGeom prst="line">
              <a:avLst/>
            </a:prstGeom>
            <a:ln w="38100">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sp>
        <p:nvSpPr>
          <p:cNvPr id="31" name="テキスト ボックス 30"/>
          <p:cNvSpPr txBox="1"/>
          <p:nvPr/>
        </p:nvSpPr>
        <p:spPr>
          <a:xfrm>
            <a:off x="1909774" y="5940827"/>
            <a:ext cx="5277407" cy="369332"/>
          </a:xfrm>
          <a:prstGeom prst="rect">
            <a:avLst/>
          </a:prstGeom>
          <a:noFill/>
        </p:spPr>
        <p:txBody>
          <a:bodyPr wrap="none" rtlCol="0">
            <a:spAutoFit/>
          </a:bodyPr>
          <a:lstStyle/>
          <a:p>
            <a:r>
              <a:rPr kumimoji="1" lang="en-US" altLang="ja-JP" dirty="0" smtClean="0"/>
              <a:t>Fine and deep furrows. Some directionality is evident.</a:t>
            </a:r>
            <a:endParaRPr kumimoji="1" lang="ja-JP" altLang="en-US" dirty="0"/>
          </a:p>
        </p:txBody>
      </p:sp>
    </p:spTree>
    <p:extLst>
      <p:ext uri="{BB962C8B-B14F-4D97-AF65-F5344CB8AC3E}">
        <p14:creationId xmlns:p14="http://schemas.microsoft.com/office/powerpoint/2010/main" val="129736957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1"/>
          <p:cNvSpPr txBox="1">
            <a:spLocks/>
          </p:cNvSpPr>
          <p:nvPr/>
        </p:nvSpPr>
        <p:spPr>
          <a:xfrm>
            <a:off x="7128" y="0"/>
            <a:ext cx="9144000" cy="549846"/>
          </a:xfrm>
          <a:prstGeom prst="rect">
            <a:avLst/>
          </a:prstGeom>
          <a:solidFill>
            <a:schemeClr val="accent6"/>
          </a:solidFill>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2400" b="1" smtClean="0">
                <a:latin typeface="Helvetica" panose="020B0604020202020204" pitchFamily="34" charset="0"/>
                <a:ea typeface="Helvetica" charset="0"/>
                <a:cs typeface="Helvetica" panose="020B0604020202020204" pitchFamily="34" charset="0"/>
              </a:rPr>
              <a:t> </a:t>
            </a:r>
            <a:endParaRPr lang="ja-JP" altLang="en-US" sz="2400" b="1" dirty="0">
              <a:latin typeface="Helvetica" panose="020B0604020202020204" pitchFamily="34" charset="0"/>
              <a:ea typeface="Helvetica" charset="0"/>
              <a:cs typeface="Helvetica" panose="020B0604020202020204" pitchFamily="34" charset="0"/>
            </a:endParaRPr>
          </a:p>
        </p:txBody>
      </p:sp>
      <p:sp>
        <p:nvSpPr>
          <p:cNvPr id="13" name="テキスト ボックス 12"/>
          <p:cNvSpPr txBox="1"/>
          <p:nvPr/>
        </p:nvSpPr>
        <p:spPr>
          <a:xfrm>
            <a:off x="1401170" y="5533871"/>
            <a:ext cx="6665494" cy="830997"/>
          </a:xfrm>
          <a:prstGeom prst="rect">
            <a:avLst/>
          </a:prstGeom>
          <a:noFill/>
        </p:spPr>
        <p:txBody>
          <a:bodyPr wrap="square" rtlCol="0">
            <a:spAutoFit/>
          </a:bodyPr>
          <a:lstStyle/>
          <a:p>
            <a:r>
              <a:rPr lang="en-US" altLang="ja-JP" sz="2400" dirty="0" smtClean="0"/>
              <a:t>At the edges of the primordia, furrows are parallel. In other region, furrows do not look directional.</a:t>
            </a:r>
            <a:endParaRPr kumimoji="1" lang="ja-JP" altLang="en-US" sz="2400" dirty="0"/>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2625">
            <a:off x="-715549" y="1550363"/>
            <a:ext cx="3920404" cy="2940303"/>
          </a:xfrm>
          <a:prstGeom prst="rect">
            <a:avLst/>
          </a:prstGeom>
        </p:spPr>
      </p:pic>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2423" y="2045684"/>
            <a:ext cx="2212966" cy="1659725"/>
          </a:xfrm>
          <a:prstGeom prst="rect">
            <a:avLst/>
          </a:prstGeom>
        </p:spPr>
      </p:pic>
      <p:sp>
        <p:nvSpPr>
          <p:cNvPr id="19" name="円/楕円 18"/>
          <p:cNvSpPr/>
          <p:nvPr/>
        </p:nvSpPr>
        <p:spPr>
          <a:xfrm>
            <a:off x="3877966" y="2734742"/>
            <a:ext cx="566300" cy="571543"/>
          </a:xfrm>
          <a:prstGeom prst="ellipse">
            <a:avLst/>
          </a:prstGeom>
          <a:noFill/>
          <a:ln w="38100">
            <a:solidFill>
              <a:srgbClr val="F502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32040" y="1647317"/>
            <a:ext cx="3920406" cy="2940303"/>
          </a:xfrm>
          <a:prstGeom prst="rect">
            <a:avLst/>
          </a:prstGeom>
        </p:spPr>
      </p:pic>
      <p:sp>
        <p:nvSpPr>
          <p:cNvPr id="20" name="円/楕円 19"/>
          <p:cNvSpPr/>
          <p:nvPr/>
        </p:nvSpPr>
        <p:spPr>
          <a:xfrm>
            <a:off x="4434933" y="1970394"/>
            <a:ext cx="566300" cy="1357555"/>
          </a:xfrm>
          <a:prstGeom prst="ellipse">
            <a:avLst/>
          </a:prstGeom>
          <a:noFill/>
          <a:ln w="38100">
            <a:solidFill>
              <a:srgbClr val="F502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23" name="タイトル 22"/>
          <p:cNvSpPr>
            <a:spLocks noGrp="1"/>
          </p:cNvSpPr>
          <p:nvPr>
            <p:ph type="title"/>
          </p:nvPr>
        </p:nvSpPr>
        <p:spPr>
          <a:xfrm>
            <a:off x="445168" y="-103361"/>
            <a:ext cx="8229600" cy="677745"/>
          </a:xfrm>
        </p:spPr>
        <p:txBody>
          <a:bodyPr>
            <a:normAutofit/>
          </a:bodyPr>
          <a:lstStyle/>
          <a:p>
            <a:r>
              <a:rPr kumimoji="1" lang="en-US" altLang="ja-JP" sz="3600" dirty="0" smtClean="0"/>
              <a:t>Directionality of the furrows </a:t>
            </a:r>
            <a:endParaRPr kumimoji="1" lang="ja-JP" altLang="en-US" sz="3600" dirty="0"/>
          </a:p>
        </p:txBody>
      </p:sp>
      <p:grpSp>
        <p:nvGrpSpPr>
          <p:cNvPr id="27" name="グループ化 26"/>
          <p:cNvGrpSpPr/>
          <p:nvPr/>
        </p:nvGrpSpPr>
        <p:grpSpPr>
          <a:xfrm>
            <a:off x="3527680" y="3980720"/>
            <a:ext cx="2195918" cy="1509335"/>
            <a:chOff x="3527680" y="3980720"/>
            <a:chExt cx="2195918" cy="1509335"/>
          </a:xfrm>
        </p:grpSpPr>
        <p:pic>
          <p:nvPicPr>
            <p:cNvPr id="24" name="図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7680" y="3980720"/>
              <a:ext cx="2195918" cy="1509335"/>
            </a:xfrm>
            <a:prstGeom prst="rect">
              <a:avLst/>
            </a:prstGeom>
          </p:spPr>
        </p:pic>
        <p:sp>
          <p:nvSpPr>
            <p:cNvPr id="25" name="フリーフォーム 24"/>
            <p:cNvSpPr/>
            <p:nvPr/>
          </p:nvSpPr>
          <p:spPr>
            <a:xfrm>
              <a:off x="3826042" y="4224583"/>
              <a:ext cx="1515979" cy="924933"/>
            </a:xfrm>
            <a:custGeom>
              <a:avLst/>
              <a:gdLst>
                <a:gd name="connsiteX0" fmla="*/ 0 w 1515979"/>
                <a:gd name="connsiteY0" fmla="*/ 648206 h 924933"/>
                <a:gd name="connsiteX1" fmla="*/ 96253 w 1515979"/>
                <a:gd name="connsiteY1" fmla="*/ 275228 h 924933"/>
                <a:gd name="connsiteX2" fmla="*/ 240632 w 1515979"/>
                <a:gd name="connsiteY2" fmla="*/ 10533 h 924933"/>
                <a:gd name="connsiteX3" fmla="*/ 529390 w 1515979"/>
                <a:gd name="connsiteY3" fmla="*/ 82722 h 924933"/>
                <a:gd name="connsiteX4" fmla="*/ 914400 w 1515979"/>
                <a:gd name="connsiteY4" fmla="*/ 359449 h 924933"/>
                <a:gd name="connsiteX5" fmla="*/ 1215190 w 1515979"/>
                <a:gd name="connsiteY5" fmla="*/ 588049 h 924933"/>
                <a:gd name="connsiteX6" fmla="*/ 1431758 w 1515979"/>
                <a:gd name="connsiteY6" fmla="*/ 804617 h 924933"/>
                <a:gd name="connsiteX7" fmla="*/ 1515979 w 1515979"/>
                <a:gd name="connsiteY7" fmla="*/ 924933 h 9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979" h="924933">
                  <a:moveTo>
                    <a:pt x="0" y="648206"/>
                  </a:moveTo>
                  <a:cubicBezTo>
                    <a:pt x="28074" y="514856"/>
                    <a:pt x="56148" y="381507"/>
                    <a:pt x="96253" y="275228"/>
                  </a:cubicBezTo>
                  <a:cubicBezTo>
                    <a:pt x="136358" y="168949"/>
                    <a:pt x="168443" y="42617"/>
                    <a:pt x="240632" y="10533"/>
                  </a:cubicBezTo>
                  <a:cubicBezTo>
                    <a:pt x="312821" y="-21551"/>
                    <a:pt x="417095" y="24569"/>
                    <a:pt x="529390" y="82722"/>
                  </a:cubicBezTo>
                  <a:cubicBezTo>
                    <a:pt x="641685" y="140875"/>
                    <a:pt x="800100" y="275228"/>
                    <a:pt x="914400" y="359449"/>
                  </a:cubicBezTo>
                  <a:cubicBezTo>
                    <a:pt x="1028700" y="443670"/>
                    <a:pt x="1128964" y="513854"/>
                    <a:pt x="1215190" y="588049"/>
                  </a:cubicBezTo>
                  <a:cubicBezTo>
                    <a:pt x="1301416" y="662244"/>
                    <a:pt x="1381627" y="748470"/>
                    <a:pt x="1431758" y="804617"/>
                  </a:cubicBezTo>
                  <a:cubicBezTo>
                    <a:pt x="1481889" y="860764"/>
                    <a:pt x="1498934" y="892848"/>
                    <a:pt x="1515979" y="924933"/>
                  </a:cubicBezTo>
                </a:path>
              </a:pathLst>
            </a:cu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a:off x="3826042" y="4920869"/>
              <a:ext cx="1467853" cy="264742"/>
            </a:xfrm>
            <a:custGeom>
              <a:avLst/>
              <a:gdLst>
                <a:gd name="connsiteX0" fmla="*/ 0 w 1467853"/>
                <a:gd name="connsiteY0" fmla="*/ 72236 h 264742"/>
                <a:gd name="connsiteX1" fmla="*/ 240632 w 1467853"/>
                <a:gd name="connsiteY1" fmla="*/ 47 h 264742"/>
                <a:gd name="connsiteX2" fmla="*/ 577516 w 1467853"/>
                <a:gd name="connsiteY2" fmla="*/ 60205 h 264742"/>
                <a:gd name="connsiteX3" fmla="*/ 794084 w 1467853"/>
                <a:gd name="connsiteY3" fmla="*/ 96299 h 264742"/>
                <a:gd name="connsiteX4" fmla="*/ 1058779 w 1467853"/>
                <a:gd name="connsiteY4" fmla="*/ 168489 h 264742"/>
                <a:gd name="connsiteX5" fmla="*/ 1299411 w 1467853"/>
                <a:gd name="connsiteY5" fmla="*/ 228647 h 264742"/>
                <a:gd name="connsiteX6" fmla="*/ 1467853 w 1467853"/>
                <a:gd name="connsiteY6" fmla="*/ 264742 h 26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7853" h="264742">
                  <a:moveTo>
                    <a:pt x="0" y="72236"/>
                  </a:moveTo>
                  <a:cubicBezTo>
                    <a:pt x="72189" y="37144"/>
                    <a:pt x="144379" y="2052"/>
                    <a:pt x="240632" y="47"/>
                  </a:cubicBezTo>
                  <a:cubicBezTo>
                    <a:pt x="336885" y="-1958"/>
                    <a:pt x="577516" y="60205"/>
                    <a:pt x="577516" y="60205"/>
                  </a:cubicBezTo>
                  <a:cubicBezTo>
                    <a:pt x="669758" y="76247"/>
                    <a:pt x="713874" y="78252"/>
                    <a:pt x="794084" y="96299"/>
                  </a:cubicBezTo>
                  <a:cubicBezTo>
                    <a:pt x="874295" y="114346"/>
                    <a:pt x="974558" y="146431"/>
                    <a:pt x="1058779" y="168489"/>
                  </a:cubicBezTo>
                  <a:cubicBezTo>
                    <a:pt x="1143000" y="190547"/>
                    <a:pt x="1231232" y="212605"/>
                    <a:pt x="1299411" y="228647"/>
                  </a:cubicBezTo>
                  <a:cubicBezTo>
                    <a:pt x="1367590" y="244689"/>
                    <a:pt x="1417721" y="254715"/>
                    <a:pt x="1467853" y="264742"/>
                  </a:cubicBezTo>
                </a:path>
              </a:pathLst>
            </a:cu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4" name="直線矢印コネクタ 3"/>
          <p:cNvCxnSpPr/>
          <p:nvPr/>
        </p:nvCxnSpPr>
        <p:spPr>
          <a:xfrm>
            <a:off x="1196367" y="2434856"/>
            <a:ext cx="404292" cy="2039001"/>
          </a:xfrm>
          <a:prstGeom prst="straightConnector1">
            <a:avLst/>
          </a:prstGeom>
          <a:ln w="5715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H="1">
            <a:off x="7340230" y="1573619"/>
            <a:ext cx="152013" cy="2650964"/>
          </a:xfrm>
          <a:prstGeom prst="straightConnector1">
            <a:avLst/>
          </a:prstGeom>
          <a:ln w="5715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17" name="グループ化 16"/>
          <p:cNvGrpSpPr/>
          <p:nvPr/>
        </p:nvGrpSpPr>
        <p:grpSpPr>
          <a:xfrm>
            <a:off x="3690778" y="4186481"/>
            <a:ext cx="1619023" cy="1050844"/>
            <a:chOff x="3690778" y="4186481"/>
            <a:chExt cx="1619023" cy="1050844"/>
          </a:xfrm>
        </p:grpSpPr>
        <p:cxnSp>
          <p:nvCxnSpPr>
            <p:cNvPr id="29" name="直線矢印コネクタ 28"/>
            <p:cNvCxnSpPr/>
            <p:nvPr/>
          </p:nvCxnSpPr>
          <p:spPr>
            <a:xfrm>
              <a:off x="4580653" y="4186481"/>
              <a:ext cx="729148" cy="594645"/>
            </a:xfrm>
            <a:prstGeom prst="straightConnector1">
              <a:avLst/>
            </a:prstGeom>
            <a:ln w="5715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flipH="1">
              <a:off x="3690778" y="4224583"/>
              <a:ext cx="178618" cy="556543"/>
            </a:xfrm>
            <a:prstGeom prst="straightConnector1">
              <a:avLst/>
            </a:prstGeom>
            <a:ln w="5715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p:nvPr/>
          </p:nvCxnSpPr>
          <p:spPr>
            <a:xfrm>
              <a:off x="4094896" y="5056943"/>
              <a:ext cx="847459" cy="180382"/>
            </a:xfrm>
            <a:prstGeom prst="straightConnector1">
              <a:avLst/>
            </a:prstGeom>
            <a:ln w="5715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8883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2616180" cy="603564"/>
          </a:xfrm>
        </p:spPr>
        <p:txBody>
          <a:bodyPr>
            <a:normAutofit fontScale="90000"/>
          </a:bodyPr>
          <a:lstStyle/>
          <a:p>
            <a:endParaRPr kumimoji="1" lang="ja-JP" altLang="en-US"/>
          </a:p>
        </p:txBody>
      </p:sp>
      <p:pic>
        <p:nvPicPr>
          <p:cNvPr id="3" name="図 2"/>
          <p:cNvPicPr>
            <a:picLocks noChangeAspect="1"/>
          </p:cNvPicPr>
          <p:nvPr/>
        </p:nvPicPr>
        <p:blipFill>
          <a:blip r:embed="rId2"/>
          <a:stretch>
            <a:fillRect/>
          </a:stretch>
        </p:blipFill>
        <p:spPr>
          <a:xfrm>
            <a:off x="2228922" y="1472457"/>
            <a:ext cx="4246622" cy="4056474"/>
          </a:xfrm>
          <a:prstGeom prst="rect">
            <a:avLst/>
          </a:prstGeom>
        </p:spPr>
      </p:pic>
      <p:pic>
        <p:nvPicPr>
          <p:cNvPr id="5" name="図 4"/>
          <p:cNvPicPr>
            <a:picLocks noChangeAspect="1"/>
          </p:cNvPicPr>
          <p:nvPr/>
        </p:nvPicPr>
        <p:blipFill>
          <a:blip r:embed="rId3"/>
          <a:stretch>
            <a:fillRect/>
          </a:stretch>
        </p:blipFill>
        <p:spPr>
          <a:xfrm>
            <a:off x="2304497" y="1472456"/>
            <a:ext cx="4046257" cy="4036039"/>
          </a:xfrm>
          <a:prstGeom prst="rect">
            <a:avLst/>
          </a:prstGeom>
        </p:spPr>
      </p:pic>
      <p:pic>
        <p:nvPicPr>
          <p:cNvPr id="9" name="図 8"/>
          <p:cNvPicPr>
            <a:picLocks noChangeAspect="1"/>
          </p:cNvPicPr>
          <p:nvPr/>
        </p:nvPicPr>
        <p:blipFill>
          <a:blip r:embed="rId4"/>
          <a:stretch>
            <a:fillRect/>
          </a:stretch>
        </p:blipFill>
        <p:spPr>
          <a:xfrm>
            <a:off x="2239225" y="1482516"/>
            <a:ext cx="4138839" cy="4056474"/>
          </a:xfrm>
          <a:prstGeom prst="rect">
            <a:avLst/>
          </a:prstGeom>
        </p:spPr>
      </p:pic>
      <p:pic>
        <p:nvPicPr>
          <p:cNvPr id="6" name="図 5"/>
          <p:cNvPicPr>
            <a:picLocks noChangeAspect="1"/>
          </p:cNvPicPr>
          <p:nvPr/>
        </p:nvPicPr>
        <p:blipFill>
          <a:blip r:embed="rId5"/>
          <a:stretch>
            <a:fillRect/>
          </a:stretch>
        </p:blipFill>
        <p:spPr>
          <a:xfrm>
            <a:off x="2230050" y="1462398"/>
            <a:ext cx="4036039" cy="4056474"/>
          </a:xfrm>
          <a:prstGeom prst="rect">
            <a:avLst/>
          </a:prstGeom>
        </p:spPr>
      </p:pic>
      <p:pic>
        <p:nvPicPr>
          <p:cNvPr id="7" name="図 6"/>
          <p:cNvPicPr>
            <a:picLocks noChangeAspect="1"/>
          </p:cNvPicPr>
          <p:nvPr/>
        </p:nvPicPr>
        <p:blipFill>
          <a:blip r:embed="rId6"/>
          <a:stretch>
            <a:fillRect/>
          </a:stretch>
        </p:blipFill>
        <p:spPr>
          <a:xfrm>
            <a:off x="2228921" y="1472456"/>
            <a:ext cx="4541143" cy="4056474"/>
          </a:xfrm>
          <a:prstGeom prst="rect">
            <a:avLst/>
          </a:prstGeom>
        </p:spPr>
      </p:pic>
    </p:spTree>
    <p:extLst>
      <p:ext uri="{BB962C8B-B14F-4D97-AF65-F5344CB8AC3E}">
        <p14:creationId xmlns:p14="http://schemas.microsoft.com/office/powerpoint/2010/main" val="214250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28" y="0"/>
            <a:ext cx="9144000" cy="549846"/>
          </a:xfrm>
          <a:solidFill>
            <a:schemeClr val="accent6"/>
          </a:solidFill>
        </p:spPr>
        <p:txBody>
          <a:bodyPr>
            <a:normAutofit/>
          </a:bodyPr>
          <a:lstStyle/>
          <a:p>
            <a:r>
              <a:rPr lang="en-US" altLang="ja-JP" sz="2400" b="1" dirty="0" smtClean="0">
                <a:latin typeface="Helvetica" panose="020B0604020202020204" pitchFamily="34" charset="0"/>
                <a:ea typeface="Helvetica" charset="0"/>
                <a:cs typeface="Helvetica" panose="020B0604020202020204" pitchFamily="34" charset="0"/>
              </a:rPr>
              <a:t>Why do larval thorns disappear in adult?</a:t>
            </a:r>
            <a:endParaRPr kumimoji="1" lang="ja-JP" altLang="en-US" sz="2400" b="1" dirty="0">
              <a:latin typeface="Helvetica" panose="020B0604020202020204" pitchFamily="34" charset="0"/>
              <a:ea typeface="Helvetica" charset="0"/>
              <a:cs typeface="Helvetica" panose="020B0604020202020204" pitchFamily="34" charset="0"/>
            </a:endParaRPr>
          </a:p>
        </p:txBody>
      </p:sp>
      <p:pic>
        <p:nvPicPr>
          <p:cNvPr id="57" name="図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6444" y="1111967"/>
            <a:ext cx="3485105" cy="2395439"/>
          </a:xfrm>
          <a:prstGeom prst="rect">
            <a:avLst/>
          </a:prstGeom>
        </p:spPr>
      </p:pic>
      <p:pic>
        <p:nvPicPr>
          <p:cNvPr id="58" name="図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166" y="1119997"/>
            <a:ext cx="3485105" cy="2395440"/>
          </a:xfrm>
          <a:prstGeom prst="rect">
            <a:avLst/>
          </a:prstGeom>
        </p:spPr>
      </p:pic>
      <p:sp>
        <p:nvSpPr>
          <p:cNvPr id="59" name="円/楕円 58"/>
          <p:cNvSpPr/>
          <p:nvPr/>
        </p:nvSpPr>
        <p:spPr>
          <a:xfrm>
            <a:off x="1170728" y="1037769"/>
            <a:ext cx="760716" cy="7508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0" name="円/楕円 59"/>
          <p:cNvSpPr/>
          <p:nvPr/>
        </p:nvSpPr>
        <p:spPr>
          <a:xfrm>
            <a:off x="2780063" y="1047790"/>
            <a:ext cx="760716" cy="7508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3" name="テキスト ボックス 62"/>
          <p:cNvSpPr txBox="1"/>
          <p:nvPr/>
        </p:nvSpPr>
        <p:spPr>
          <a:xfrm>
            <a:off x="2204079" y="667657"/>
            <a:ext cx="4826962" cy="400110"/>
          </a:xfrm>
          <a:prstGeom prst="rect">
            <a:avLst/>
          </a:prstGeom>
          <a:noFill/>
        </p:spPr>
        <p:txBody>
          <a:bodyPr wrap="none" rtlCol="0">
            <a:spAutoFit/>
          </a:bodyPr>
          <a:lstStyle/>
          <a:p>
            <a:r>
              <a:rPr kumimoji="1" lang="en-US" altLang="ja-JP" sz="2000" b="1" dirty="0" smtClean="0">
                <a:latin typeface="Helvetica" charset="0"/>
                <a:ea typeface="Helvetica" charset="0"/>
                <a:cs typeface="Helvetica" charset="0"/>
              </a:rPr>
              <a:t>Larvae has thorns, but adult does not.</a:t>
            </a:r>
            <a:endParaRPr kumimoji="1" lang="ja-JP" altLang="en-US" sz="2000" b="1" dirty="0">
              <a:latin typeface="Helvetica" charset="0"/>
              <a:ea typeface="Helvetica" charset="0"/>
              <a:cs typeface="Helvetica" charset="0"/>
            </a:endParaRPr>
          </a:p>
        </p:txBody>
      </p:sp>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661" y="3988050"/>
            <a:ext cx="3199799" cy="2399848"/>
          </a:xfrm>
          <a:prstGeom prst="rect">
            <a:avLst/>
          </a:prstGeom>
        </p:spPr>
      </p:pic>
      <p:sp>
        <p:nvSpPr>
          <p:cNvPr id="3" name="テキスト ボックス 2"/>
          <p:cNvSpPr txBox="1"/>
          <p:nvPr/>
        </p:nvSpPr>
        <p:spPr>
          <a:xfrm>
            <a:off x="3454421" y="6404303"/>
            <a:ext cx="2326278" cy="369332"/>
          </a:xfrm>
          <a:prstGeom prst="rect">
            <a:avLst/>
          </a:prstGeom>
          <a:noFill/>
          <a:ln w="38100">
            <a:noFill/>
          </a:ln>
        </p:spPr>
        <p:txBody>
          <a:bodyPr wrap="none" rtlCol="0">
            <a:spAutoFit/>
          </a:bodyPr>
          <a:lstStyle/>
          <a:p>
            <a:r>
              <a:rPr kumimoji="1" lang="en-US" altLang="ja-JP" b="1" dirty="0" smtClean="0">
                <a:latin typeface="Helvetica" panose="020B0604020202020204" pitchFamily="34" charset="0"/>
                <a:cs typeface="Helvetica" panose="020B0604020202020204" pitchFamily="34" charset="0"/>
              </a:rPr>
              <a:t>Just before molting</a:t>
            </a:r>
            <a:endParaRPr kumimoji="1" lang="ja-JP" altLang="en-US" b="1" dirty="0">
              <a:latin typeface="Helvetica" panose="020B0604020202020204" pitchFamily="34" charset="0"/>
              <a:cs typeface="Helvetica" panose="020B0604020202020204" pitchFamily="34" charset="0"/>
            </a:endParaRPr>
          </a:p>
        </p:txBody>
      </p:sp>
      <p:sp>
        <p:nvSpPr>
          <p:cNvPr id="20" name="円/楕円 19"/>
          <p:cNvSpPr/>
          <p:nvPr/>
        </p:nvSpPr>
        <p:spPr>
          <a:xfrm>
            <a:off x="6928480" y="1413187"/>
            <a:ext cx="760716" cy="7508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円/楕円 20"/>
          <p:cNvSpPr/>
          <p:nvPr/>
        </p:nvSpPr>
        <p:spPr>
          <a:xfrm>
            <a:off x="6167764" y="1414356"/>
            <a:ext cx="760716" cy="7508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2" name="円/楕円 21"/>
          <p:cNvSpPr/>
          <p:nvPr/>
        </p:nvSpPr>
        <p:spPr>
          <a:xfrm>
            <a:off x="4430072" y="3786979"/>
            <a:ext cx="760716" cy="7508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3" name="円/楕円 22"/>
          <p:cNvSpPr/>
          <p:nvPr/>
        </p:nvSpPr>
        <p:spPr>
          <a:xfrm>
            <a:off x="4578715" y="4905917"/>
            <a:ext cx="760716" cy="7508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右矢印 4"/>
          <p:cNvSpPr/>
          <p:nvPr/>
        </p:nvSpPr>
        <p:spPr>
          <a:xfrm rot="3322893">
            <a:off x="2051282" y="3733454"/>
            <a:ext cx="834194" cy="704266"/>
          </a:xfrm>
          <a:prstGeom prst="rightArrow">
            <a:avLst/>
          </a:prstGeom>
          <a:noFill/>
          <a:ln w="38100">
            <a:solidFill>
              <a:srgbClr val="F502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26" name="右矢印 25"/>
          <p:cNvSpPr/>
          <p:nvPr/>
        </p:nvSpPr>
        <p:spPr>
          <a:xfrm rot="18277107" flipV="1">
            <a:off x="6278374" y="3642382"/>
            <a:ext cx="834194" cy="704266"/>
          </a:xfrm>
          <a:prstGeom prst="rightArrow">
            <a:avLst/>
          </a:prstGeom>
          <a:noFill/>
          <a:ln w="38100">
            <a:solidFill>
              <a:srgbClr val="F502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Tree>
    <p:extLst>
      <p:ext uri="{BB962C8B-B14F-4D97-AF65-F5344CB8AC3E}">
        <p14:creationId xmlns:p14="http://schemas.microsoft.com/office/powerpoint/2010/main" val="37108577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rtlCol="0">
            <a:normAutofit/>
          </a:bodyPr>
          <a:lstStyle/>
          <a:p>
            <a:pPr>
              <a:defRPr/>
            </a:pPr>
            <a:r>
              <a:rPr lang="en-US" altLang="ja-JP" sz="3000" dirty="0"/>
              <a:t>In all process of development the travelling wave exists</a:t>
            </a:r>
            <a:endParaRPr lang="ja-JP" altLang="en-US" sz="3000" dirty="0"/>
          </a:p>
        </p:txBody>
      </p:sp>
      <p:pic>
        <p:nvPicPr>
          <p:cNvPr id="3" name="waves_during_develop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40841" y="2222193"/>
            <a:ext cx="2862318" cy="2862318"/>
          </a:xfrm>
          <a:prstGeom prst="rect">
            <a:avLst/>
          </a:prstGeom>
        </p:spPr>
      </p:pic>
    </p:spTree>
    <p:extLst>
      <p:ext uri="{BB962C8B-B14F-4D97-AF65-F5344CB8AC3E}">
        <p14:creationId xmlns:p14="http://schemas.microsoft.com/office/powerpoint/2010/main" val="2086651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28" y="0"/>
            <a:ext cx="9144000" cy="549846"/>
          </a:xfrm>
          <a:solidFill>
            <a:schemeClr val="accent6"/>
          </a:solidFill>
        </p:spPr>
        <p:txBody>
          <a:bodyPr>
            <a:normAutofit/>
          </a:bodyPr>
          <a:lstStyle/>
          <a:p>
            <a:r>
              <a:rPr lang="en-US" altLang="ja-JP" sz="2400" b="1" dirty="0" smtClean="0">
                <a:latin typeface="Helvetica" panose="020B0604020202020204" pitchFamily="34" charset="0"/>
                <a:ea typeface="Helvetica" charset="0"/>
                <a:cs typeface="Helvetica" panose="020B0604020202020204" pitchFamily="34" charset="0"/>
              </a:rPr>
              <a:t> a simple way to make the thorn disappear ???</a:t>
            </a:r>
            <a:endParaRPr kumimoji="1" lang="ja-JP" altLang="en-US" sz="2400" b="1" dirty="0">
              <a:latin typeface="Helvetica" panose="020B0604020202020204" pitchFamily="34" charset="0"/>
              <a:ea typeface="Helvetica" charset="0"/>
              <a:cs typeface="Helvetica" panose="020B0604020202020204" pitchFamily="34" charset="0"/>
            </a:endParaRPr>
          </a:p>
        </p:txBody>
      </p:sp>
      <p:sp>
        <p:nvSpPr>
          <p:cNvPr id="19" name="テキスト ボックス 18"/>
          <p:cNvSpPr txBox="1"/>
          <p:nvPr/>
        </p:nvSpPr>
        <p:spPr>
          <a:xfrm>
            <a:off x="3807122" y="4886193"/>
            <a:ext cx="1544012" cy="646331"/>
          </a:xfrm>
          <a:prstGeom prst="rect">
            <a:avLst/>
          </a:prstGeom>
          <a:noFill/>
        </p:spPr>
        <p:txBody>
          <a:bodyPr wrap="none" rtlCol="0">
            <a:spAutoFit/>
          </a:bodyPr>
          <a:lstStyle/>
          <a:p>
            <a:r>
              <a:rPr lang="en-US" altLang="ja-JP" b="1" dirty="0" smtClean="0">
                <a:latin typeface="Helvetica" charset="0"/>
                <a:ea typeface="Helvetica" charset="0"/>
                <a:cs typeface="Helvetica" charset="0"/>
              </a:rPr>
              <a:t>extension of</a:t>
            </a:r>
          </a:p>
          <a:p>
            <a:r>
              <a:rPr lang="en-US" altLang="ja-JP" b="1" dirty="0" smtClean="0">
                <a:latin typeface="Helvetica" charset="0"/>
                <a:ea typeface="Helvetica" charset="0"/>
                <a:cs typeface="Helvetica" charset="0"/>
              </a:rPr>
              <a:t> the folding</a:t>
            </a:r>
            <a:endParaRPr lang="ja-JP" altLang="en-US" b="1" dirty="0">
              <a:latin typeface="Helvetica" charset="0"/>
              <a:ea typeface="Helvetica" charset="0"/>
              <a:cs typeface="Helvetica" charset="0"/>
            </a:endParaRPr>
          </a:p>
        </p:txBody>
      </p:sp>
      <p:cxnSp>
        <p:nvCxnSpPr>
          <p:cNvPr id="11" name="直線コネクタ 10"/>
          <p:cNvCxnSpPr/>
          <p:nvPr/>
        </p:nvCxnSpPr>
        <p:spPr>
          <a:xfrm>
            <a:off x="1589630" y="2954663"/>
            <a:ext cx="21286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三角形 12"/>
          <p:cNvSpPr/>
          <p:nvPr/>
        </p:nvSpPr>
        <p:spPr>
          <a:xfrm>
            <a:off x="2237564" y="2079195"/>
            <a:ext cx="795528" cy="875468"/>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20" name="図 19"/>
          <p:cNvPicPr>
            <a:picLocks noChangeAspect="1"/>
          </p:cNvPicPr>
          <p:nvPr/>
        </p:nvPicPr>
        <p:blipFill rotWithShape="1">
          <a:blip r:embed="rId3" cstate="print">
            <a:extLst>
              <a:ext uri="{28A0092B-C50C-407E-A947-70E740481C1C}">
                <a14:useLocalDpi xmlns:a14="http://schemas.microsoft.com/office/drawing/2010/main" val="0"/>
              </a:ext>
            </a:extLst>
          </a:blip>
          <a:srcRect l="55301" t="-3189" b="47867"/>
          <a:stretch/>
        </p:blipFill>
        <p:spPr>
          <a:xfrm>
            <a:off x="2202847" y="829634"/>
            <a:ext cx="830245" cy="1031581"/>
          </a:xfrm>
          <a:prstGeom prst="rect">
            <a:avLst/>
          </a:prstGeom>
        </p:spPr>
      </p:pic>
      <p:pic>
        <p:nvPicPr>
          <p:cNvPr id="21" name="図 20"/>
          <p:cNvPicPr>
            <a:picLocks noChangeAspect="1"/>
          </p:cNvPicPr>
          <p:nvPr/>
        </p:nvPicPr>
        <p:blipFill rotWithShape="1">
          <a:blip r:embed="rId3" cstate="print">
            <a:extLst>
              <a:ext uri="{28A0092B-C50C-407E-A947-70E740481C1C}">
                <a14:useLocalDpi xmlns:a14="http://schemas.microsoft.com/office/drawing/2010/main" val="0"/>
              </a:ext>
            </a:extLst>
          </a:blip>
          <a:srcRect r="36689" b="47160"/>
          <a:stretch/>
        </p:blipFill>
        <p:spPr>
          <a:xfrm>
            <a:off x="6206190" y="965719"/>
            <a:ext cx="1175939" cy="985296"/>
          </a:xfrm>
          <a:prstGeom prst="rect">
            <a:avLst/>
          </a:prstGeom>
        </p:spPr>
      </p:pic>
      <p:cxnSp>
        <p:nvCxnSpPr>
          <p:cNvPr id="22" name="直線コネクタ 21"/>
          <p:cNvCxnSpPr/>
          <p:nvPr/>
        </p:nvCxnSpPr>
        <p:spPr>
          <a:xfrm flipH="1">
            <a:off x="2463842" y="2079195"/>
            <a:ext cx="171486" cy="8899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2635328" y="2079195"/>
            <a:ext cx="0" cy="87546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2635328" y="2086889"/>
            <a:ext cx="226278" cy="8899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5" name="図形グループ 4"/>
          <p:cNvGrpSpPr/>
          <p:nvPr/>
        </p:nvGrpSpPr>
        <p:grpSpPr>
          <a:xfrm>
            <a:off x="4348808" y="2702469"/>
            <a:ext cx="4890704" cy="4667530"/>
            <a:chOff x="3207135" y="2698106"/>
            <a:chExt cx="4890704" cy="4667530"/>
          </a:xfrm>
        </p:grpSpPr>
        <p:cxnSp>
          <p:nvCxnSpPr>
            <p:cNvPr id="12" name="直線コネクタ 11"/>
            <p:cNvCxnSpPr/>
            <p:nvPr/>
          </p:nvCxnSpPr>
          <p:spPr>
            <a:xfrm>
              <a:off x="4669490" y="2770046"/>
              <a:ext cx="21286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円弧 24"/>
            <p:cNvSpPr/>
            <p:nvPr/>
          </p:nvSpPr>
          <p:spPr>
            <a:xfrm rot="19067488">
              <a:off x="3207135" y="2698106"/>
              <a:ext cx="4890704" cy="4667530"/>
            </a:xfrm>
            <a:prstGeom prst="arc">
              <a:avLst>
                <a:gd name="adj1" fmla="val 17751253"/>
                <a:gd name="adj2" fmla="val 2000224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grpSp>
      <p:pic>
        <p:nvPicPr>
          <p:cNvPr id="26" name="図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8127" y="3561219"/>
            <a:ext cx="3240004" cy="2430003"/>
          </a:xfrm>
          <a:prstGeom prst="rect">
            <a:avLst/>
          </a:prstGeom>
        </p:spPr>
      </p:pic>
      <p:pic>
        <p:nvPicPr>
          <p:cNvPr id="27" name="図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009" y="3561219"/>
            <a:ext cx="3240004" cy="2430003"/>
          </a:xfrm>
          <a:prstGeom prst="rect">
            <a:avLst/>
          </a:prstGeom>
        </p:spPr>
      </p:pic>
      <p:sp>
        <p:nvSpPr>
          <p:cNvPr id="28" name="テキスト ボックス 27"/>
          <p:cNvSpPr txBox="1"/>
          <p:nvPr/>
        </p:nvSpPr>
        <p:spPr>
          <a:xfrm>
            <a:off x="6875464" y="5987820"/>
            <a:ext cx="736099" cy="369332"/>
          </a:xfrm>
          <a:prstGeom prst="rect">
            <a:avLst/>
          </a:prstGeom>
          <a:noFill/>
        </p:spPr>
        <p:txBody>
          <a:bodyPr wrap="none" rtlCol="0">
            <a:spAutoFit/>
          </a:bodyPr>
          <a:lstStyle/>
          <a:p>
            <a:r>
              <a:rPr lang="en-US" altLang="ja-JP" b="1">
                <a:latin typeface="Helvetica" charset="0"/>
                <a:ea typeface="Helvetica" charset="0"/>
                <a:cs typeface="Helvetica" charset="0"/>
              </a:rPr>
              <a:t>adult</a:t>
            </a:r>
            <a:endParaRPr lang="ja-JP" altLang="en-US" b="1" dirty="0">
              <a:latin typeface="Helvetica" charset="0"/>
              <a:ea typeface="Helvetica" charset="0"/>
              <a:cs typeface="Helvetica" charset="0"/>
            </a:endParaRPr>
          </a:p>
        </p:txBody>
      </p:sp>
      <p:sp>
        <p:nvSpPr>
          <p:cNvPr id="30" name="テキスト ボックス 29"/>
          <p:cNvSpPr txBox="1"/>
          <p:nvPr/>
        </p:nvSpPr>
        <p:spPr>
          <a:xfrm>
            <a:off x="1696373" y="5988261"/>
            <a:ext cx="723275" cy="369332"/>
          </a:xfrm>
          <a:prstGeom prst="rect">
            <a:avLst/>
          </a:prstGeom>
          <a:noFill/>
        </p:spPr>
        <p:txBody>
          <a:bodyPr wrap="none" rtlCol="0">
            <a:spAutoFit/>
          </a:bodyPr>
          <a:lstStyle/>
          <a:p>
            <a:r>
              <a:rPr lang="en-US" altLang="ja-JP" b="1">
                <a:latin typeface="Helvetica" charset="0"/>
                <a:ea typeface="Helvetica" charset="0"/>
                <a:cs typeface="Helvetica" charset="0"/>
              </a:rPr>
              <a:t>larva</a:t>
            </a:r>
            <a:endParaRPr lang="ja-JP" altLang="en-US" b="1" dirty="0">
              <a:latin typeface="Helvetica" charset="0"/>
              <a:ea typeface="Helvetica" charset="0"/>
              <a:cs typeface="Helvetica" charset="0"/>
            </a:endParaRPr>
          </a:p>
        </p:txBody>
      </p:sp>
      <p:sp>
        <p:nvSpPr>
          <p:cNvPr id="32" name="右矢印 31"/>
          <p:cNvSpPr/>
          <p:nvPr/>
        </p:nvSpPr>
        <p:spPr>
          <a:xfrm>
            <a:off x="4332642" y="4503136"/>
            <a:ext cx="551320" cy="27308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305570265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269331" y="443496"/>
            <a:ext cx="6629400" cy="6057900"/>
          </a:xfrm>
          <a:prstGeom prst="rect">
            <a:avLst/>
          </a:prstGeom>
        </p:spPr>
      </p:pic>
    </p:spTree>
    <p:extLst>
      <p:ext uri="{BB962C8B-B14F-4D97-AF65-F5344CB8AC3E}">
        <p14:creationId xmlns:p14="http://schemas.microsoft.com/office/powerpoint/2010/main" val="85355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348081" y="143877"/>
            <a:ext cx="6593404" cy="6581775"/>
          </a:xfrm>
          <a:prstGeom prst="rect">
            <a:avLst/>
          </a:prstGeom>
        </p:spPr>
      </p:pic>
    </p:spTree>
    <p:extLst>
      <p:ext uri="{BB962C8B-B14F-4D97-AF65-F5344CB8AC3E}">
        <p14:creationId xmlns:p14="http://schemas.microsoft.com/office/powerpoint/2010/main" val="403091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hyevolutionistrue.files.wordpress.com/2013/03/heteronotus1-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97" y="650205"/>
            <a:ext cx="8249498" cy="567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387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descr="http://www.nature.com/nature/journal/v473/n7345/images_article/nature09977-f1.2.jpg"/>
          <p:cNvPicPr/>
          <p:nvPr/>
        </p:nvPicPr>
        <p:blipFill>
          <a:blip r:embed="rId2" cstate="print"/>
          <a:srcRect/>
          <a:stretch>
            <a:fillRect/>
          </a:stretch>
        </p:blipFill>
        <p:spPr bwMode="auto">
          <a:xfrm>
            <a:off x="1331640" y="346348"/>
            <a:ext cx="6627205" cy="6165304"/>
          </a:xfrm>
          <a:prstGeom prst="rect">
            <a:avLst/>
          </a:prstGeom>
          <a:noFill/>
          <a:ln w="9525">
            <a:noFill/>
            <a:miter lim="800000"/>
            <a:headEnd/>
            <a:tailEnd/>
          </a:ln>
        </p:spPr>
      </p:pic>
    </p:spTree>
    <p:extLst>
      <p:ext uri="{BB962C8B-B14F-4D97-AF65-F5344CB8AC3E}">
        <p14:creationId xmlns:p14="http://schemas.microsoft.com/office/powerpoint/2010/main" val="2336780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yclase_activation5"/>
          <p:cNvPicPr>
            <a:picLocks noChangeAspect="1" noChangeArrowheads="1"/>
          </p:cNvPicPr>
          <p:nvPr/>
        </p:nvPicPr>
        <p:blipFill>
          <a:blip r:embed="rId3"/>
          <a:srcRect/>
          <a:stretch>
            <a:fillRect/>
          </a:stretch>
        </p:blipFill>
        <p:spPr bwMode="auto">
          <a:xfrm>
            <a:off x="2265761" y="2303853"/>
            <a:ext cx="4612481" cy="2640806"/>
          </a:xfrm>
          <a:prstGeom prst="rect">
            <a:avLst/>
          </a:prstGeom>
          <a:noFill/>
          <a:ln w="9525">
            <a:noFill/>
            <a:miter lim="800000"/>
            <a:headEnd/>
            <a:tailEnd/>
          </a:ln>
        </p:spPr>
      </p:pic>
      <p:sp>
        <p:nvSpPr>
          <p:cNvPr id="33795" name="Rectangle 3"/>
          <p:cNvSpPr>
            <a:spLocks noGrp="1" noChangeArrowheads="1"/>
          </p:cNvSpPr>
          <p:nvPr>
            <p:ph type="title" idx="4294967295"/>
          </p:nvPr>
        </p:nvSpPr>
        <p:spPr>
          <a:xfrm>
            <a:off x="1713186" y="741754"/>
            <a:ext cx="6156325" cy="685800"/>
          </a:xfrm>
        </p:spPr>
        <p:txBody>
          <a:bodyPr rtlCol="0">
            <a:normAutofit/>
          </a:bodyPr>
          <a:lstStyle/>
          <a:p>
            <a:pPr>
              <a:defRPr/>
            </a:pPr>
            <a:r>
              <a:rPr lang="en-US" altLang="ja-JP" sz="3000" dirty="0"/>
              <a:t>Wave is made by the </a:t>
            </a:r>
            <a:r>
              <a:rPr lang="en-US" altLang="ja-JP" sz="3000" dirty="0" err="1"/>
              <a:t>cAMP</a:t>
            </a:r>
            <a:r>
              <a:rPr lang="en-US" altLang="ja-JP" sz="3000" dirty="0"/>
              <a:t> signal</a:t>
            </a:r>
            <a:endParaRPr lang="ja-JP" altLang="en-US" sz="3000" dirty="0"/>
          </a:p>
        </p:txBody>
      </p:sp>
      <p:grpSp>
        <p:nvGrpSpPr>
          <p:cNvPr id="2" name="Group 4"/>
          <p:cNvGrpSpPr>
            <a:grpSpLocks/>
          </p:cNvGrpSpPr>
          <p:nvPr/>
        </p:nvGrpSpPr>
        <p:grpSpPr bwMode="auto">
          <a:xfrm>
            <a:off x="1143001" y="1825222"/>
            <a:ext cx="6318647" cy="4210051"/>
            <a:chOff x="0" y="942"/>
            <a:chExt cx="5307" cy="3536"/>
          </a:xfrm>
        </p:grpSpPr>
        <p:sp>
          <p:nvSpPr>
            <p:cNvPr id="18437" name="Line 5"/>
            <p:cNvSpPr>
              <a:spLocks noChangeShapeType="1"/>
            </p:cNvSpPr>
            <p:nvPr/>
          </p:nvSpPr>
          <p:spPr bwMode="auto">
            <a:xfrm>
              <a:off x="1292" y="1389"/>
              <a:ext cx="499" cy="499"/>
            </a:xfrm>
            <a:prstGeom prst="line">
              <a:avLst/>
            </a:prstGeom>
            <a:noFill/>
            <a:ln w="9525">
              <a:solidFill>
                <a:schemeClr val="tx1"/>
              </a:solidFill>
              <a:round/>
              <a:headEnd/>
              <a:tailEnd type="triangle" w="med" len="med"/>
            </a:ln>
          </p:spPr>
          <p:txBody>
            <a:bodyPr/>
            <a:lstStyle/>
            <a:p>
              <a:endParaRPr lang="ja-JP" altLang="en-US" sz="1350"/>
            </a:p>
          </p:txBody>
        </p:sp>
        <p:sp>
          <p:nvSpPr>
            <p:cNvPr id="18438" name="Text Box 6"/>
            <p:cNvSpPr txBox="1">
              <a:spLocks noChangeArrowheads="1"/>
            </p:cNvSpPr>
            <p:nvPr/>
          </p:nvSpPr>
          <p:spPr bwMode="auto">
            <a:xfrm>
              <a:off x="295" y="1117"/>
              <a:ext cx="1406" cy="543"/>
            </a:xfrm>
            <a:prstGeom prst="rect">
              <a:avLst/>
            </a:prstGeom>
            <a:noFill/>
            <a:ln w="9525">
              <a:noFill/>
              <a:miter lim="800000"/>
              <a:headEnd/>
              <a:tailEnd/>
            </a:ln>
          </p:spPr>
          <p:txBody>
            <a:bodyPr>
              <a:spAutoFit/>
            </a:bodyPr>
            <a:lstStyle/>
            <a:p>
              <a:pPr>
                <a:spcBef>
                  <a:spcPct val="50000"/>
                </a:spcBef>
              </a:pPr>
              <a:r>
                <a:rPr lang="en-US" altLang="ja-JP" dirty="0">
                  <a:latin typeface="Times New Roman" pitchFamily="18" charset="0"/>
                </a:rPr>
                <a:t>Receive the </a:t>
              </a:r>
              <a:r>
                <a:rPr lang="en-US" altLang="ja-JP" dirty="0" err="1">
                  <a:latin typeface="Times New Roman" pitchFamily="18" charset="0"/>
                </a:rPr>
                <a:t>cAMP</a:t>
              </a:r>
              <a:r>
                <a:rPr lang="en-US" altLang="ja-JP" dirty="0">
                  <a:latin typeface="Times New Roman" pitchFamily="18" charset="0"/>
                </a:rPr>
                <a:t> signal</a:t>
              </a:r>
              <a:endParaRPr lang="ja-JP" altLang="en-US" dirty="0">
                <a:latin typeface="Times New Roman" pitchFamily="18" charset="0"/>
              </a:endParaRPr>
            </a:p>
          </p:txBody>
        </p:sp>
        <p:sp>
          <p:nvSpPr>
            <p:cNvPr id="18439" name="Line 7"/>
            <p:cNvSpPr>
              <a:spLocks noChangeShapeType="1"/>
            </p:cNvSpPr>
            <p:nvPr/>
          </p:nvSpPr>
          <p:spPr bwMode="auto">
            <a:xfrm flipH="1">
              <a:off x="4241" y="1207"/>
              <a:ext cx="363" cy="727"/>
            </a:xfrm>
            <a:prstGeom prst="line">
              <a:avLst/>
            </a:prstGeom>
            <a:noFill/>
            <a:ln w="9525">
              <a:solidFill>
                <a:schemeClr val="tx1"/>
              </a:solidFill>
              <a:round/>
              <a:headEnd/>
              <a:tailEnd type="triangle" w="med" len="med"/>
            </a:ln>
          </p:spPr>
          <p:txBody>
            <a:bodyPr/>
            <a:lstStyle/>
            <a:p>
              <a:endParaRPr lang="ja-JP" altLang="en-US" sz="1350"/>
            </a:p>
          </p:txBody>
        </p:sp>
        <p:sp>
          <p:nvSpPr>
            <p:cNvPr id="18440" name="Text Box 8"/>
            <p:cNvSpPr txBox="1">
              <a:spLocks noChangeArrowheads="1"/>
            </p:cNvSpPr>
            <p:nvPr/>
          </p:nvSpPr>
          <p:spPr bwMode="auto">
            <a:xfrm>
              <a:off x="3901" y="942"/>
              <a:ext cx="1406" cy="310"/>
            </a:xfrm>
            <a:prstGeom prst="rect">
              <a:avLst/>
            </a:prstGeom>
            <a:noFill/>
            <a:ln w="9525">
              <a:noFill/>
              <a:miter lim="800000"/>
              <a:headEnd/>
              <a:tailEnd/>
            </a:ln>
          </p:spPr>
          <p:txBody>
            <a:bodyPr>
              <a:spAutoFit/>
            </a:bodyPr>
            <a:lstStyle/>
            <a:p>
              <a:pPr>
                <a:spcBef>
                  <a:spcPct val="50000"/>
                </a:spcBef>
              </a:pPr>
              <a:r>
                <a:rPr lang="en-US" altLang="ja-JP" dirty="0">
                  <a:latin typeface="Times New Roman" pitchFamily="18" charset="0"/>
                </a:rPr>
                <a:t>Deliver </a:t>
              </a:r>
              <a:r>
                <a:rPr lang="en-US" altLang="ja-JP" dirty="0" err="1">
                  <a:latin typeface="Times New Roman" pitchFamily="18" charset="0"/>
                </a:rPr>
                <a:t>cAMP</a:t>
              </a:r>
              <a:endParaRPr lang="ja-JP" altLang="en-US" dirty="0">
                <a:latin typeface="Times New Roman" pitchFamily="18" charset="0"/>
              </a:endParaRPr>
            </a:p>
          </p:txBody>
        </p:sp>
        <p:sp>
          <p:nvSpPr>
            <p:cNvPr id="18441" name="Text Box 9"/>
            <p:cNvSpPr txBox="1">
              <a:spLocks noChangeArrowheads="1"/>
            </p:cNvSpPr>
            <p:nvPr/>
          </p:nvSpPr>
          <p:spPr bwMode="auto">
            <a:xfrm>
              <a:off x="0" y="3702"/>
              <a:ext cx="2585" cy="776"/>
            </a:xfrm>
            <a:prstGeom prst="rect">
              <a:avLst/>
            </a:prstGeom>
            <a:noFill/>
            <a:ln w="9525">
              <a:noFill/>
              <a:miter lim="800000"/>
              <a:headEnd/>
              <a:tailEnd/>
            </a:ln>
          </p:spPr>
          <p:txBody>
            <a:bodyPr>
              <a:spAutoFit/>
            </a:bodyPr>
            <a:lstStyle/>
            <a:p>
              <a:pPr>
                <a:spcBef>
                  <a:spcPct val="50000"/>
                </a:spcBef>
              </a:pPr>
              <a:r>
                <a:rPr lang="en-US" altLang="ja-JP" dirty="0">
                  <a:latin typeface="Times New Roman" pitchFamily="18" charset="0"/>
                </a:rPr>
                <a:t>Cells move toward the direction of </a:t>
              </a:r>
              <a:r>
                <a:rPr lang="en-US" altLang="ja-JP" dirty="0" err="1">
                  <a:latin typeface="Times New Roman" pitchFamily="18" charset="0"/>
                </a:rPr>
                <a:t>cAMP</a:t>
              </a:r>
              <a:r>
                <a:rPr lang="en-US" altLang="ja-JP" dirty="0">
                  <a:latin typeface="Times New Roman" pitchFamily="18" charset="0"/>
                </a:rPr>
                <a:t> signal coming</a:t>
              </a:r>
              <a:endParaRPr lang="ja-JP" altLang="en-US" dirty="0">
                <a:latin typeface="Times New Roman" pitchFamily="18" charset="0"/>
              </a:endParaRPr>
            </a:p>
          </p:txBody>
        </p:sp>
      </p:grpSp>
    </p:spTree>
    <p:extLst>
      <p:ext uri="{BB962C8B-B14F-4D97-AF65-F5344CB8AC3E}">
        <p14:creationId xmlns:p14="http://schemas.microsoft.com/office/powerpoint/2010/main" val="170749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809296" y="575442"/>
            <a:ext cx="7651531" cy="857250"/>
          </a:xfrm>
        </p:spPr>
        <p:txBody>
          <a:bodyPr>
            <a:normAutofit/>
          </a:bodyPr>
          <a:lstStyle/>
          <a:p>
            <a:r>
              <a:rPr lang="en-US" altLang="ja-JP" sz="3600" dirty="0" smtClean="0"/>
              <a:t>Relay of </a:t>
            </a:r>
            <a:r>
              <a:rPr lang="en-US" altLang="ja-JP" sz="3600" dirty="0" err="1" smtClean="0"/>
              <a:t>cAMP</a:t>
            </a:r>
            <a:r>
              <a:rPr lang="en-US" altLang="ja-JP" sz="3600" dirty="0" smtClean="0"/>
              <a:t> signal</a:t>
            </a:r>
            <a:endParaRPr lang="ja-JP" altLang="en-US" sz="3600" dirty="0" smtClean="0"/>
          </a:p>
        </p:txBody>
      </p:sp>
      <p:pic>
        <p:nvPicPr>
          <p:cNvPr id="23555" name="Picture 3"/>
          <p:cNvPicPr>
            <a:picLocks noChangeAspect="1" noChangeArrowheads="1"/>
          </p:cNvPicPr>
          <p:nvPr/>
        </p:nvPicPr>
        <p:blipFill>
          <a:blip r:embed="rId3"/>
          <a:srcRect/>
          <a:stretch>
            <a:fillRect/>
          </a:stretch>
        </p:blipFill>
        <p:spPr bwMode="auto">
          <a:xfrm>
            <a:off x="2951560" y="2025254"/>
            <a:ext cx="3009900" cy="3800475"/>
          </a:xfrm>
          <a:prstGeom prst="rect">
            <a:avLst/>
          </a:prstGeom>
          <a:noFill/>
          <a:ln w="9525">
            <a:noFill/>
            <a:miter lim="800000"/>
            <a:headEnd/>
            <a:tailEnd/>
          </a:ln>
        </p:spPr>
      </p:pic>
    </p:spTree>
    <p:extLst>
      <p:ext uri="{BB962C8B-B14F-4D97-AF65-F5344CB8AC3E}">
        <p14:creationId xmlns:p14="http://schemas.microsoft.com/office/powerpoint/2010/main" val="7273793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558443" y="839382"/>
            <a:ext cx="8050925" cy="685800"/>
          </a:xfrm>
        </p:spPr>
        <p:txBody>
          <a:bodyPr>
            <a:noAutofit/>
          </a:bodyPr>
          <a:lstStyle/>
          <a:p>
            <a:r>
              <a:rPr lang="en-US" altLang="ja-JP" sz="3600" dirty="0" smtClean="0"/>
              <a:t>Migration of cells induced by </a:t>
            </a:r>
            <a:r>
              <a:rPr lang="en-US" altLang="ja-JP" sz="3600" dirty="0" err="1" smtClean="0"/>
              <a:t>cAMP</a:t>
            </a:r>
            <a:endParaRPr lang="ja-JP" altLang="en-US" sz="3600" dirty="0" smtClean="0"/>
          </a:p>
        </p:txBody>
      </p:sp>
      <p:sp>
        <p:nvSpPr>
          <p:cNvPr id="22531" name="Freeform 3"/>
          <p:cNvSpPr>
            <a:spLocks/>
          </p:cNvSpPr>
          <p:nvPr/>
        </p:nvSpPr>
        <p:spPr bwMode="auto">
          <a:xfrm>
            <a:off x="4514851" y="3011082"/>
            <a:ext cx="877490" cy="570310"/>
          </a:xfrm>
          <a:custGeom>
            <a:avLst/>
            <a:gdLst>
              <a:gd name="T0" fmla="*/ 109 w 737"/>
              <a:gd name="T1" fmla="*/ 204 h 479"/>
              <a:gd name="T2" fmla="*/ 149 w 737"/>
              <a:gd name="T3" fmla="*/ 142 h 479"/>
              <a:gd name="T4" fmla="*/ 156 w 737"/>
              <a:gd name="T5" fmla="*/ 110 h 479"/>
              <a:gd name="T6" fmla="*/ 203 w 737"/>
              <a:gd name="T7" fmla="*/ 47 h 479"/>
              <a:gd name="T8" fmla="*/ 227 w 737"/>
              <a:gd name="T9" fmla="*/ 16 h 479"/>
              <a:gd name="T10" fmla="*/ 274 w 737"/>
              <a:gd name="T11" fmla="*/ 0 h 479"/>
              <a:gd name="T12" fmla="*/ 415 w 737"/>
              <a:gd name="T13" fmla="*/ 118 h 479"/>
              <a:gd name="T14" fmla="*/ 658 w 737"/>
              <a:gd name="T15" fmla="*/ 55 h 479"/>
              <a:gd name="T16" fmla="*/ 737 w 737"/>
              <a:gd name="T17" fmla="*/ 118 h 479"/>
              <a:gd name="T18" fmla="*/ 721 w 737"/>
              <a:gd name="T19" fmla="*/ 189 h 479"/>
              <a:gd name="T20" fmla="*/ 698 w 737"/>
              <a:gd name="T21" fmla="*/ 204 h 479"/>
              <a:gd name="T22" fmla="*/ 635 w 737"/>
              <a:gd name="T23" fmla="*/ 275 h 479"/>
              <a:gd name="T24" fmla="*/ 729 w 737"/>
              <a:gd name="T25" fmla="*/ 353 h 479"/>
              <a:gd name="T26" fmla="*/ 556 w 737"/>
              <a:gd name="T27" fmla="*/ 432 h 479"/>
              <a:gd name="T28" fmla="*/ 470 w 737"/>
              <a:gd name="T29" fmla="*/ 416 h 479"/>
              <a:gd name="T30" fmla="*/ 447 w 737"/>
              <a:gd name="T31" fmla="*/ 385 h 479"/>
              <a:gd name="T32" fmla="*/ 423 w 737"/>
              <a:gd name="T33" fmla="*/ 369 h 479"/>
              <a:gd name="T34" fmla="*/ 360 w 737"/>
              <a:gd name="T35" fmla="*/ 377 h 479"/>
              <a:gd name="T36" fmla="*/ 337 w 737"/>
              <a:gd name="T37" fmla="*/ 400 h 479"/>
              <a:gd name="T38" fmla="*/ 305 w 737"/>
              <a:gd name="T39" fmla="*/ 408 h 479"/>
              <a:gd name="T40" fmla="*/ 227 w 737"/>
              <a:gd name="T41" fmla="*/ 447 h 479"/>
              <a:gd name="T42" fmla="*/ 149 w 737"/>
              <a:gd name="T43" fmla="*/ 479 h 479"/>
              <a:gd name="T44" fmla="*/ 0 w 737"/>
              <a:gd name="T45" fmla="*/ 424 h 479"/>
              <a:gd name="T46" fmla="*/ 54 w 737"/>
              <a:gd name="T47" fmla="*/ 298 h 479"/>
              <a:gd name="T48" fmla="*/ 109 w 737"/>
              <a:gd name="T49" fmla="*/ 204 h 4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7"/>
              <a:gd name="T76" fmla="*/ 0 h 479"/>
              <a:gd name="T77" fmla="*/ 737 w 737"/>
              <a:gd name="T78" fmla="*/ 479 h 4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7" h="479">
                <a:moveTo>
                  <a:pt x="109" y="204"/>
                </a:moveTo>
                <a:cubicBezTo>
                  <a:pt x="120" y="182"/>
                  <a:pt x="138" y="164"/>
                  <a:pt x="149" y="142"/>
                </a:cubicBezTo>
                <a:cubicBezTo>
                  <a:pt x="153" y="132"/>
                  <a:pt x="150" y="119"/>
                  <a:pt x="156" y="110"/>
                </a:cubicBezTo>
                <a:cubicBezTo>
                  <a:pt x="168" y="87"/>
                  <a:pt x="187" y="67"/>
                  <a:pt x="203" y="47"/>
                </a:cubicBezTo>
                <a:cubicBezTo>
                  <a:pt x="210" y="36"/>
                  <a:pt x="214" y="20"/>
                  <a:pt x="227" y="16"/>
                </a:cubicBezTo>
                <a:cubicBezTo>
                  <a:pt x="242" y="10"/>
                  <a:pt x="274" y="0"/>
                  <a:pt x="274" y="0"/>
                </a:cubicBezTo>
                <a:cubicBezTo>
                  <a:pt x="321" y="47"/>
                  <a:pt x="360" y="80"/>
                  <a:pt x="415" y="118"/>
                </a:cubicBezTo>
                <a:cubicBezTo>
                  <a:pt x="496" y="97"/>
                  <a:pt x="575" y="69"/>
                  <a:pt x="658" y="55"/>
                </a:cubicBezTo>
                <a:cubicBezTo>
                  <a:pt x="700" y="65"/>
                  <a:pt x="710" y="83"/>
                  <a:pt x="737" y="118"/>
                </a:cubicBezTo>
                <a:cubicBezTo>
                  <a:pt x="731" y="141"/>
                  <a:pt x="731" y="166"/>
                  <a:pt x="721" y="189"/>
                </a:cubicBezTo>
                <a:cubicBezTo>
                  <a:pt x="717" y="197"/>
                  <a:pt x="704" y="197"/>
                  <a:pt x="698" y="204"/>
                </a:cubicBezTo>
                <a:cubicBezTo>
                  <a:pt x="654" y="242"/>
                  <a:pt x="658" y="239"/>
                  <a:pt x="635" y="275"/>
                </a:cubicBezTo>
                <a:cubicBezTo>
                  <a:pt x="667" y="300"/>
                  <a:pt x="695" y="328"/>
                  <a:pt x="729" y="353"/>
                </a:cubicBezTo>
                <a:cubicBezTo>
                  <a:pt x="694" y="404"/>
                  <a:pt x="614" y="422"/>
                  <a:pt x="556" y="432"/>
                </a:cubicBezTo>
                <a:cubicBezTo>
                  <a:pt x="527" y="428"/>
                  <a:pt x="492" y="434"/>
                  <a:pt x="470" y="416"/>
                </a:cubicBezTo>
                <a:cubicBezTo>
                  <a:pt x="460" y="407"/>
                  <a:pt x="456" y="394"/>
                  <a:pt x="447" y="385"/>
                </a:cubicBezTo>
                <a:cubicBezTo>
                  <a:pt x="440" y="378"/>
                  <a:pt x="431" y="374"/>
                  <a:pt x="423" y="369"/>
                </a:cubicBezTo>
                <a:cubicBezTo>
                  <a:pt x="402" y="371"/>
                  <a:pt x="379" y="369"/>
                  <a:pt x="360" y="377"/>
                </a:cubicBezTo>
                <a:cubicBezTo>
                  <a:pt x="349" y="380"/>
                  <a:pt x="346" y="394"/>
                  <a:pt x="337" y="400"/>
                </a:cubicBezTo>
                <a:cubicBezTo>
                  <a:pt x="327" y="405"/>
                  <a:pt x="315" y="405"/>
                  <a:pt x="305" y="408"/>
                </a:cubicBezTo>
                <a:cubicBezTo>
                  <a:pt x="277" y="421"/>
                  <a:pt x="256" y="438"/>
                  <a:pt x="227" y="447"/>
                </a:cubicBezTo>
                <a:cubicBezTo>
                  <a:pt x="201" y="464"/>
                  <a:pt x="177" y="469"/>
                  <a:pt x="149" y="479"/>
                </a:cubicBezTo>
                <a:cubicBezTo>
                  <a:pt x="94" y="465"/>
                  <a:pt x="47" y="456"/>
                  <a:pt x="0" y="424"/>
                </a:cubicBezTo>
                <a:cubicBezTo>
                  <a:pt x="7" y="373"/>
                  <a:pt x="9" y="328"/>
                  <a:pt x="54" y="298"/>
                </a:cubicBezTo>
                <a:cubicBezTo>
                  <a:pt x="76" y="265"/>
                  <a:pt x="96" y="240"/>
                  <a:pt x="109" y="204"/>
                </a:cubicBezTo>
                <a:close/>
              </a:path>
            </a:pathLst>
          </a:custGeom>
          <a:solidFill>
            <a:schemeClr val="accent1"/>
          </a:solidFill>
          <a:ln w="9525">
            <a:solidFill>
              <a:schemeClr val="tx1"/>
            </a:solidFill>
            <a:round/>
            <a:headEnd/>
            <a:tailEnd/>
          </a:ln>
        </p:spPr>
        <p:txBody>
          <a:bodyPr wrap="none" anchor="ctr"/>
          <a:lstStyle/>
          <a:p>
            <a:endParaRPr lang="ja-JP" altLang="en-US" sz="1350">
              <a:latin typeface="Calibri" pitchFamily="34" charset="0"/>
            </a:endParaRPr>
          </a:p>
        </p:txBody>
      </p:sp>
      <p:sp>
        <p:nvSpPr>
          <p:cNvPr id="22532" name="Rectangle 4"/>
          <p:cNvSpPr>
            <a:spLocks noChangeArrowheads="1"/>
          </p:cNvSpPr>
          <p:nvPr/>
        </p:nvSpPr>
        <p:spPr bwMode="auto">
          <a:xfrm>
            <a:off x="4114800" y="3125381"/>
            <a:ext cx="114300" cy="114300"/>
          </a:xfrm>
          <a:prstGeom prst="rect">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2533" name="Rectangle 5"/>
          <p:cNvSpPr>
            <a:spLocks noChangeArrowheads="1"/>
          </p:cNvSpPr>
          <p:nvPr/>
        </p:nvSpPr>
        <p:spPr bwMode="auto">
          <a:xfrm>
            <a:off x="4343400" y="3296831"/>
            <a:ext cx="114300" cy="114300"/>
          </a:xfrm>
          <a:prstGeom prst="rect">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2534" name="Rectangle 6"/>
          <p:cNvSpPr>
            <a:spLocks noChangeArrowheads="1"/>
          </p:cNvSpPr>
          <p:nvPr/>
        </p:nvSpPr>
        <p:spPr bwMode="auto">
          <a:xfrm>
            <a:off x="4057650" y="3411131"/>
            <a:ext cx="114300" cy="114300"/>
          </a:xfrm>
          <a:prstGeom prst="rect">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2535" name="Freeform 7"/>
          <p:cNvSpPr>
            <a:spLocks/>
          </p:cNvSpPr>
          <p:nvPr/>
        </p:nvSpPr>
        <p:spPr bwMode="auto">
          <a:xfrm>
            <a:off x="4572001" y="1982382"/>
            <a:ext cx="877490" cy="570310"/>
          </a:xfrm>
          <a:custGeom>
            <a:avLst/>
            <a:gdLst>
              <a:gd name="T0" fmla="*/ 109 w 737"/>
              <a:gd name="T1" fmla="*/ 204 h 479"/>
              <a:gd name="T2" fmla="*/ 149 w 737"/>
              <a:gd name="T3" fmla="*/ 142 h 479"/>
              <a:gd name="T4" fmla="*/ 156 w 737"/>
              <a:gd name="T5" fmla="*/ 110 h 479"/>
              <a:gd name="T6" fmla="*/ 203 w 737"/>
              <a:gd name="T7" fmla="*/ 47 h 479"/>
              <a:gd name="T8" fmla="*/ 227 w 737"/>
              <a:gd name="T9" fmla="*/ 16 h 479"/>
              <a:gd name="T10" fmla="*/ 274 w 737"/>
              <a:gd name="T11" fmla="*/ 0 h 479"/>
              <a:gd name="T12" fmla="*/ 415 w 737"/>
              <a:gd name="T13" fmla="*/ 118 h 479"/>
              <a:gd name="T14" fmla="*/ 658 w 737"/>
              <a:gd name="T15" fmla="*/ 55 h 479"/>
              <a:gd name="T16" fmla="*/ 737 w 737"/>
              <a:gd name="T17" fmla="*/ 118 h 479"/>
              <a:gd name="T18" fmla="*/ 721 w 737"/>
              <a:gd name="T19" fmla="*/ 189 h 479"/>
              <a:gd name="T20" fmla="*/ 698 w 737"/>
              <a:gd name="T21" fmla="*/ 204 h 479"/>
              <a:gd name="T22" fmla="*/ 635 w 737"/>
              <a:gd name="T23" fmla="*/ 275 h 479"/>
              <a:gd name="T24" fmla="*/ 729 w 737"/>
              <a:gd name="T25" fmla="*/ 353 h 479"/>
              <a:gd name="T26" fmla="*/ 556 w 737"/>
              <a:gd name="T27" fmla="*/ 432 h 479"/>
              <a:gd name="T28" fmla="*/ 470 w 737"/>
              <a:gd name="T29" fmla="*/ 416 h 479"/>
              <a:gd name="T30" fmla="*/ 447 w 737"/>
              <a:gd name="T31" fmla="*/ 385 h 479"/>
              <a:gd name="T32" fmla="*/ 423 w 737"/>
              <a:gd name="T33" fmla="*/ 369 h 479"/>
              <a:gd name="T34" fmla="*/ 360 w 737"/>
              <a:gd name="T35" fmla="*/ 377 h 479"/>
              <a:gd name="T36" fmla="*/ 337 w 737"/>
              <a:gd name="T37" fmla="*/ 400 h 479"/>
              <a:gd name="T38" fmla="*/ 305 w 737"/>
              <a:gd name="T39" fmla="*/ 408 h 479"/>
              <a:gd name="T40" fmla="*/ 227 w 737"/>
              <a:gd name="T41" fmla="*/ 447 h 479"/>
              <a:gd name="T42" fmla="*/ 149 w 737"/>
              <a:gd name="T43" fmla="*/ 479 h 479"/>
              <a:gd name="T44" fmla="*/ 0 w 737"/>
              <a:gd name="T45" fmla="*/ 424 h 479"/>
              <a:gd name="T46" fmla="*/ 54 w 737"/>
              <a:gd name="T47" fmla="*/ 298 h 479"/>
              <a:gd name="T48" fmla="*/ 109 w 737"/>
              <a:gd name="T49" fmla="*/ 204 h 4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7"/>
              <a:gd name="T76" fmla="*/ 0 h 479"/>
              <a:gd name="T77" fmla="*/ 737 w 737"/>
              <a:gd name="T78" fmla="*/ 479 h 4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7" h="479">
                <a:moveTo>
                  <a:pt x="109" y="204"/>
                </a:moveTo>
                <a:cubicBezTo>
                  <a:pt x="120" y="182"/>
                  <a:pt x="138" y="164"/>
                  <a:pt x="149" y="142"/>
                </a:cubicBezTo>
                <a:cubicBezTo>
                  <a:pt x="153" y="132"/>
                  <a:pt x="150" y="119"/>
                  <a:pt x="156" y="110"/>
                </a:cubicBezTo>
                <a:cubicBezTo>
                  <a:pt x="168" y="87"/>
                  <a:pt x="187" y="67"/>
                  <a:pt x="203" y="47"/>
                </a:cubicBezTo>
                <a:cubicBezTo>
                  <a:pt x="210" y="36"/>
                  <a:pt x="214" y="20"/>
                  <a:pt x="227" y="16"/>
                </a:cubicBezTo>
                <a:cubicBezTo>
                  <a:pt x="242" y="10"/>
                  <a:pt x="274" y="0"/>
                  <a:pt x="274" y="0"/>
                </a:cubicBezTo>
                <a:cubicBezTo>
                  <a:pt x="321" y="47"/>
                  <a:pt x="360" y="80"/>
                  <a:pt x="415" y="118"/>
                </a:cubicBezTo>
                <a:cubicBezTo>
                  <a:pt x="496" y="97"/>
                  <a:pt x="575" y="69"/>
                  <a:pt x="658" y="55"/>
                </a:cubicBezTo>
                <a:cubicBezTo>
                  <a:pt x="700" y="65"/>
                  <a:pt x="710" y="83"/>
                  <a:pt x="737" y="118"/>
                </a:cubicBezTo>
                <a:cubicBezTo>
                  <a:pt x="731" y="141"/>
                  <a:pt x="731" y="166"/>
                  <a:pt x="721" y="189"/>
                </a:cubicBezTo>
                <a:cubicBezTo>
                  <a:pt x="717" y="197"/>
                  <a:pt x="704" y="197"/>
                  <a:pt x="698" y="204"/>
                </a:cubicBezTo>
                <a:cubicBezTo>
                  <a:pt x="654" y="242"/>
                  <a:pt x="658" y="239"/>
                  <a:pt x="635" y="275"/>
                </a:cubicBezTo>
                <a:cubicBezTo>
                  <a:pt x="667" y="300"/>
                  <a:pt x="695" y="328"/>
                  <a:pt x="729" y="353"/>
                </a:cubicBezTo>
                <a:cubicBezTo>
                  <a:pt x="694" y="404"/>
                  <a:pt x="614" y="422"/>
                  <a:pt x="556" y="432"/>
                </a:cubicBezTo>
                <a:cubicBezTo>
                  <a:pt x="527" y="428"/>
                  <a:pt x="492" y="434"/>
                  <a:pt x="470" y="416"/>
                </a:cubicBezTo>
                <a:cubicBezTo>
                  <a:pt x="460" y="407"/>
                  <a:pt x="456" y="394"/>
                  <a:pt x="447" y="385"/>
                </a:cubicBezTo>
                <a:cubicBezTo>
                  <a:pt x="440" y="378"/>
                  <a:pt x="431" y="374"/>
                  <a:pt x="423" y="369"/>
                </a:cubicBezTo>
                <a:cubicBezTo>
                  <a:pt x="402" y="371"/>
                  <a:pt x="379" y="369"/>
                  <a:pt x="360" y="377"/>
                </a:cubicBezTo>
                <a:cubicBezTo>
                  <a:pt x="349" y="380"/>
                  <a:pt x="346" y="394"/>
                  <a:pt x="337" y="400"/>
                </a:cubicBezTo>
                <a:cubicBezTo>
                  <a:pt x="327" y="405"/>
                  <a:pt x="315" y="405"/>
                  <a:pt x="305" y="408"/>
                </a:cubicBezTo>
                <a:cubicBezTo>
                  <a:pt x="277" y="421"/>
                  <a:pt x="256" y="438"/>
                  <a:pt x="227" y="447"/>
                </a:cubicBezTo>
                <a:cubicBezTo>
                  <a:pt x="201" y="464"/>
                  <a:pt x="177" y="469"/>
                  <a:pt x="149" y="479"/>
                </a:cubicBezTo>
                <a:cubicBezTo>
                  <a:pt x="94" y="465"/>
                  <a:pt x="47" y="456"/>
                  <a:pt x="0" y="424"/>
                </a:cubicBezTo>
                <a:cubicBezTo>
                  <a:pt x="7" y="373"/>
                  <a:pt x="9" y="328"/>
                  <a:pt x="54" y="298"/>
                </a:cubicBezTo>
                <a:cubicBezTo>
                  <a:pt x="76" y="265"/>
                  <a:pt x="96" y="240"/>
                  <a:pt x="109" y="204"/>
                </a:cubicBezTo>
                <a:close/>
              </a:path>
            </a:pathLst>
          </a:custGeom>
          <a:solidFill>
            <a:schemeClr val="accent1"/>
          </a:solidFill>
          <a:ln w="9525">
            <a:solidFill>
              <a:schemeClr val="tx1"/>
            </a:solidFill>
            <a:round/>
            <a:headEnd/>
            <a:tailEnd/>
          </a:ln>
        </p:spPr>
        <p:txBody>
          <a:bodyPr wrap="none" anchor="ctr"/>
          <a:lstStyle/>
          <a:p>
            <a:endParaRPr lang="ja-JP" altLang="en-US" sz="1350">
              <a:latin typeface="Calibri" pitchFamily="34" charset="0"/>
            </a:endParaRPr>
          </a:p>
        </p:txBody>
      </p:sp>
      <p:sp>
        <p:nvSpPr>
          <p:cNvPr id="22536" name="Freeform 8"/>
          <p:cNvSpPr>
            <a:spLocks/>
          </p:cNvSpPr>
          <p:nvPr/>
        </p:nvSpPr>
        <p:spPr bwMode="auto">
          <a:xfrm>
            <a:off x="3771900" y="4211232"/>
            <a:ext cx="1624013" cy="446485"/>
          </a:xfrm>
          <a:custGeom>
            <a:avLst/>
            <a:gdLst>
              <a:gd name="T0" fmla="*/ 1051 w 1364"/>
              <a:gd name="T1" fmla="*/ 99 h 375"/>
              <a:gd name="T2" fmla="*/ 690 w 1364"/>
              <a:gd name="T3" fmla="*/ 44 h 375"/>
              <a:gd name="T4" fmla="*/ 423 w 1364"/>
              <a:gd name="T5" fmla="*/ 52 h 375"/>
              <a:gd name="T6" fmla="*/ 298 w 1364"/>
              <a:gd name="T7" fmla="*/ 106 h 375"/>
              <a:gd name="T8" fmla="*/ 70 w 1364"/>
              <a:gd name="T9" fmla="*/ 201 h 375"/>
              <a:gd name="T10" fmla="*/ 0 w 1364"/>
              <a:gd name="T11" fmla="*/ 287 h 375"/>
              <a:gd name="T12" fmla="*/ 274 w 1364"/>
              <a:gd name="T13" fmla="*/ 357 h 375"/>
              <a:gd name="T14" fmla="*/ 361 w 1364"/>
              <a:gd name="T15" fmla="*/ 334 h 375"/>
              <a:gd name="T16" fmla="*/ 384 w 1364"/>
              <a:gd name="T17" fmla="*/ 318 h 375"/>
              <a:gd name="T18" fmla="*/ 737 w 1364"/>
              <a:gd name="T19" fmla="*/ 287 h 375"/>
              <a:gd name="T20" fmla="*/ 941 w 1364"/>
              <a:gd name="T21" fmla="*/ 256 h 375"/>
              <a:gd name="T22" fmla="*/ 1035 w 1364"/>
              <a:gd name="T23" fmla="*/ 256 h 375"/>
              <a:gd name="T24" fmla="*/ 1161 w 1364"/>
              <a:gd name="T25" fmla="*/ 248 h 375"/>
              <a:gd name="T26" fmla="*/ 1364 w 1364"/>
              <a:gd name="T27" fmla="*/ 130 h 375"/>
              <a:gd name="T28" fmla="*/ 1051 w 1364"/>
              <a:gd name="T29" fmla="*/ 83 h 375"/>
              <a:gd name="T30" fmla="*/ 1051 w 1364"/>
              <a:gd name="T31" fmla="*/ 99 h 3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4"/>
              <a:gd name="T49" fmla="*/ 0 h 375"/>
              <a:gd name="T50" fmla="*/ 1364 w 1364"/>
              <a:gd name="T51" fmla="*/ 375 h 3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4" h="375">
                <a:moveTo>
                  <a:pt x="1051" y="99"/>
                </a:moveTo>
                <a:cubicBezTo>
                  <a:pt x="928" y="89"/>
                  <a:pt x="811" y="64"/>
                  <a:pt x="690" y="44"/>
                </a:cubicBezTo>
                <a:cubicBezTo>
                  <a:pt x="583" y="0"/>
                  <a:pt x="648" y="19"/>
                  <a:pt x="423" y="52"/>
                </a:cubicBezTo>
                <a:cubicBezTo>
                  <a:pt x="378" y="58"/>
                  <a:pt x="298" y="106"/>
                  <a:pt x="298" y="106"/>
                </a:cubicBezTo>
                <a:cubicBezTo>
                  <a:pt x="237" y="166"/>
                  <a:pt x="147" y="169"/>
                  <a:pt x="70" y="201"/>
                </a:cubicBezTo>
                <a:cubicBezTo>
                  <a:pt x="39" y="231"/>
                  <a:pt x="14" y="244"/>
                  <a:pt x="0" y="287"/>
                </a:cubicBezTo>
                <a:cubicBezTo>
                  <a:pt x="29" y="371"/>
                  <a:pt x="212" y="353"/>
                  <a:pt x="274" y="357"/>
                </a:cubicBezTo>
                <a:cubicBezTo>
                  <a:pt x="365" y="314"/>
                  <a:pt x="227" y="375"/>
                  <a:pt x="361" y="334"/>
                </a:cubicBezTo>
                <a:cubicBezTo>
                  <a:pt x="369" y="331"/>
                  <a:pt x="375" y="321"/>
                  <a:pt x="384" y="318"/>
                </a:cubicBezTo>
                <a:cubicBezTo>
                  <a:pt x="462" y="283"/>
                  <a:pt x="724" y="287"/>
                  <a:pt x="737" y="287"/>
                </a:cubicBezTo>
                <a:cubicBezTo>
                  <a:pt x="805" y="278"/>
                  <a:pt x="872" y="263"/>
                  <a:pt x="941" y="256"/>
                </a:cubicBezTo>
                <a:cubicBezTo>
                  <a:pt x="1010" y="237"/>
                  <a:pt x="925" y="256"/>
                  <a:pt x="1035" y="256"/>
                </a:cubicBezTo>
                <a:cubicBezTo>
                  <a:pt x="1077" y="256"/>
                  <a:pt x="1119" y="250"/>
                  <a:pt x="1161" y="248"/>
                </a:cubicBezTo>
                <a:cubicBezTo>
                  <a:pt x="1238" y="227"/>
                  <a:pt x="1319" y="200"/>
                  <a:pt x="1364" y="130"/>
                </a:cubicBezTo>
                <a:cubicBezTo>
                  <a:pt x="1322" y="64"/>
                  <a:pt x="1068" y="82"/>
                  <a:pt x="1051" y="83"/>
                </a:cubicBezTo>
                <a:cubicBezTo>
                  <a:pt x="1045" y="83"/>
                  <a:pt x="1051" y="93"/>
                  <a:pt x="1051" y="99"/>
                </a:cubicBezTo>
                <a:close/>
              </a:path>
            </a:pathLst>
          </a:custGeom>
          <a:solidFill>
            <a:schemeClr val="accent1"/>
          </a:solidFill>
          <a:ln w="9525">
            <a:solidFill>
              <a:schemeClr val="tx1"/>
            </a:solidFill>
            <a:round/>
            <a:headEnd/>
            <a:tailEnd/>
          </a:ln>
        </p:spPr>
        <p:txBody>
          <a:bodyPr wrap="none" anchor="ctr"/>
          <a:lstStyle/>
          <a:p>
            <a:endParaRPr lang="ja-JP" altLang="en-US" sz="1350">
              <a:latin typeface="Calibri" pitchFamily="34" charset="0"/>
            </a:endParaRPr>
          </a:p>
        </p:txBody>
      </p:sp>
      <p:sp>
        <p:nvSpPr>
          <p:cNvPr id="22537" name="Rectangle 9"/>
          <p:cNvSpPr>
            <a:spLocks noChangeArrowheads="1"/>
          </p:cNvSpPr>
          <p:nvPr/>
        </p:nvSpPr>
        <p:spPr bwMode="auto">
          <a:xfrm>
            <a:off x="4800600" y="4725581"/>
            <a:ext cx="114300" cy="114300"/>
          </a:xfrm>
          <a:prstGeom prst="rect">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2538" name="Rectangle 10"/>
          <p:cNvSpPr>
            <a:spLocks noChangeArrowheads="1"/>
          </p:cNvSpPr>
          <p:nvPr/>
        </p:nvSpPr>
        <p:spPr bwMode="auto">
          <a:xfrm>
            <a:off x="5314950" y="3868331"/>
            <a:ext cx="114300" cy="114300"/>
          </a:xfrm>
          <a:prstGeom prst="rect">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2539" name="Rectangle 11"/>
          <p:cNvSpPr>
            <a:spLocks noChangeArrowheads="1"/>
          </p:cNvSpPr>
          <p:nvPr/>
        </p:nvSpPr>
        <p:spPr bwMode="auto">
          <a:xfrm>
            <a:off x="4572000" y="4039781"/>
            <a:ext cx="114300" cy="114300"/>
          </a:xfrm>
          <a:prstGeom prst="rect">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2540" name="Rectangle 12"/>
          <p:cNvSpPr>
            <a:spLocks noChangeArrowheads="1"/>
          </p:cNvSpPr>
          <p:nvPr/>
        </p:nvSpPr>
        <p:spPr bwMode="auto">
          <a:xfrm>
            <a:off x="5200650" y="4554131"/>
            <a:ext cx="114300" cy="114300"/>
          </a:xfrm>
          <a:prstGeom prst="rect">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2541" name="Rectangle 13"/>
          <p:cNvSpPr>
            <a:spLocks noChangeArrowheads="1"/>
          </p:cNvSpPr>
          <p:nvPr/>
        </p:nvSpPr>
        <p:spPr bwMode="auto">
          <a:xfrm>
            <a:off x="4914900" y="3982631"/>
            <a:ext cx="114300" cy="114300"/>
          </a:xfrm>
          <a:prstGeom prst="rect">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2542" name="Rectangle 14"/>
          <p:cNvSpPr>
            <a:spLocks noChangeArrowheads="1"/>
          </p:cNvSpPr>
          <p:nvPr/>
        </p:nvSpPr>
        <p:spPr bwMode="auto">
          <a:xfrm>
            <a:off x="5486400" y="4154081"/>
            <a:ext cx="114300" cy="114300"/>
          </a:xfrm>
          <a:prstGeom prst="rect">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2543" name="Text Box 15"/>
          <p:cNvSpPr txBox="1">
            <a:spLocks noChangeArrowheads="1"/>
          </p:cNvSpPr>
          <p:nvPr/>
        </p:nvSpPr>
        <p:spPr bwMode="auto">
          <a:xfrm>
            <a:off x="5715000" y="4154082"/>
            <a:ext cx="1477712" cy="646331"/>
          </a:xfrm>
          <a:prstGeom prst="rect">
            <a:avLst/>
          </a:prstGeom>
          <a:noFill/>
          <a:ln w="9525">
            <a:noFill/>
            <a:miter lim="800000"/>
            <a:headEnd/>
            <a:tailEnd/>
          </a:ln>
        </p:spPr>
        <p:txBody>
          <a:bodyPr wrap="none">
            <a:spAutoFit/>
          </a:bodyPr>
          <a:lstStyle/>
          <a:p>
            <a:r>
              <a:rPr lang="en-US" altLang="ja-JP" dirty="0" err="1">
                <a:latin typeface="Times"/>
                <a:ea typeface="Osaka"/>
                <a:cs typeface="Osaka"/>
              </a:rPr>
              <a:t>cAMP</a:t>
            </a:r>
            <a:r>
              <a:rPr lang="en-US" altLang="ja-JP" dirty="0">
                <a:latin typeface="Times"/>
                <a:ea typeface="Osaka"/>
                <a:cs typeface="Osaka"/>
              </a:rPr>
              <a:t> release</a:t>
            </a:r>
          </a:p>
          <a:p>
            <a:r>
              <a:rPr lang="en-US" altLang="ja-JP" dirty="0">
                <a:latin typeface="Times"/>
                <a:ea typeface="Osaka"/>
                <a:cs typeface="Osaka"/>
              </a:rPr>
              <a:t>migration</a:t>
            </a:r>
            <a:endParaRPr lang="ja-JP" altLang="en-US" dirty="0">
              <a:latin typeface="Times"/>
              <a:ea typeface="Osaka"/>
              <a:cs typeface="Osaka"/>
            </a:endParaRPr>
          </a:p>
        </p:txBody>
      </p:sp>
      <p:sp>
        <p:nvSpPr>
          <p:cNvPr id="22544" name="Freeform 16" descr="みかげ石"/>
          <p:cNvSpPr>
            <a:spLocks/>
          </p:cNvSpPr>
          <p:nvPr/>
        </p:nvSpPr>
        <p:spPr bwMode="auto">
          <a:xfrm>
            <a:off x="3771901" y="5011332"/>
            <a:ext cx="877490" cy="570310"/>
          </a:xfrm>
          <a:custGeom>
            <a:avLst/>
            <a:gdLst>
              <a:gd name="T0" fmla="*/ 109 w 737"/>
              <a:gd name="T1" fmla="*/ 204 h 479"/>
              <a:gd name="T2" fmla="*/ 149 w 737"/>
              <a:gd name="T3" fmla="*/ 142 h 479"/>
              <a:gd name="T4" fmla="*/ 156 w 737"/>
              <a:gd name="T5" fmla="*/ 110 h 479"/>
              <a:gd name="T6" fmla="*/ 203 w 737"/>
              <a:gd name="T7" fmla="*/ 47 h 479"/>
              <a:gd name="T8" fmla="*/ 227 w 737"/>
              <a:gd name="T9" fmla="*/ 16 h 479"/>
              <a:gd name="T10" fmla="*/ 274 w 737"/>
              <a:gd name="T11" fmla="*/ 0 h 479"/>
              <a:gd name="T12" fmla="*/ 415 w 737"/>
              <a:gd name="T13" fmla="*/ 118 h 479"/>
              <a:gd name="T14" fmla="*/ 658 w 737"/>
              <a:gd name="T15" fmla="*/ 55 h 479"/>
              <a:gd name="T16" fmla="*/ 737 w 737"/>
              <a:gd name="T17" fmla="*/ 118 h 479"/>
              <a:gd name="T18" fmla="*/ 721 w 737"/>
              <a:gd name="T19" fmla="*/ 189 h 479"/>
              <a:gd name="T20" fmla="*/ 698 w 737"/>
              <a:gd name="T21" fmla="*/ 204 h 479"/>
              <a:gd name="T22" fmla="*/ 635 w 737"/>
              <a:gd name="T23" fmla="*/ 275 h 479"/>
              <a:gd name="T24" fmla="*/ 729 w 737"/>
              <a:gd name="T25" fmla="*/ 353 h 479"/>
              <a:gd name="T26" fmla="*/ 556 w 737"/>
              <a:gd name="T27" fmla="*/ 432 h 479"/>
              <a:gd name="T28" fmla="*/ 470 w 737"/>
              <a:gd name="T29" fmla="*/ 416 h 479"/>
              <a:gd name="T30" fmla="*/ 447 w 737"/>
              <a:gd name="T31" fmla="*/ 385 h 479"/>
              <a:gd name="T32" fmla="*/ 423 w 737"/>
              <a:gd name="T33" fmla="*/ 369 h 479"/>
              <a:gd name="T34" fmla="*/ 360 w 737"/>
              <a:gd name="T35" fmla="*/ 377 h 479"/>
              <a:gd name="T36" fmla="*/ 337 w 737"/>
              <a:gd name="T37" fmla="*/ 400 h 479"/>
              <a:gd name="T38" fmla="*/ 305 w 737"/>
              <a:gd name="T39" fmla="*/ 408 h 479"/>
              <a:gd name="T40" fmla="*/ 227 w 737"/>
              <a:gd name="T41" fmla="*/ 447 h 479"/>
              <a:gd name="T42" fmla="*/ 149 w 737"/>
              <a:gd name="T43" fmla="*/ 479 h 479"/>
              <a:gd name="T44" fmla="*/ 0 w 737"/>
              <a:gd name="T45" fmla="*/ 424 h 479"/>
              <a:gd name="T46" fmla="*/ 54 w 737"/>
              <a:gd name="T47" fmla="*/ 298 h 479"/>
              <a:gd name="T48" fmla="*/ 109 w 737"/>
              <a:gd name="T49" fmla="*/ 204 h 4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7"/>
              <a:gd name="T76" fmla="*/ 0 h 479"/>
              <a:gd name="T77" fmla="*/ 737 w 737"/>
              <a:gd name="T78" fmla="*/ 479 h 4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7" h="479">
                <a:moveTo>
                  <a:pt x="109" y="204"/>
                </a:moveTo>
                <a:cubicBezTo>
                  <a:pt x="120" y="182"/>
                  <a:pt x="138" y="164"/>
                  <a:pt x="149" y="142"/>
                </a:cubicBezTo>
                <a:cubicBezTo>
                  <a:pt x="153" y="132"/>
                  <a:pt x="150" y="119"/>
                  <a:pt x="156" y="110"/>
                </a:cubicBezTo>
                <a:cubicBezTo>
                  <a:pt x="168" y="87"/>
                  <a:pt x="187" y="67"/>
                  <a:pt x="203" y="47"/>
                </a:cubicBezTo>
                <a:cubicBezTo>
                  <a:pt x="210" y="36"/>
                  <a:pt x="214" y="20"/>
                  <a:pt x="227" y="16"/>
                </a:cubicBezTo>
                <a:cubicBezTo>
                  <a:pt x="242" y="10"/>
                  <a:pt x="274" y="0"/>
                  <a:pt x="274" y="0"/>
                </a:cubicBezTo>
                <a:cubicBezTo>
                  <a:pt x="321" y="47"/>
                  <a:pt x="360" y="80"/>
                  <a:pt x="415" y="118"/>
                </a:cubicBezTo>
                <a:cubicBezTo>
                  <a:pt x="496" y="97"/>
                  <a:pt x="575" y="69"/>
                  <a:pt x="658" y="55"/>
                </a:cubicBezTo>
                <a:cubicBezTo>
                  <a:pt x="700" y="65"/>
                  <a:pt x="710" y="83"/>
                  <a:pt x="737" y="118"/>
                </a:cubicBezTo>
                <a:cubicBezTo>
                  <a:pt x="731" y="141"/>
                  <a:pt x="731" y="166"/>
                  <a:pt x="721" y="189"/>
                </a:cubicBezTo>
                <a:cubicBezTo>
                  <a:pt x="717" y="197"/>
                  <a:pt x="704" y="197"/>
                  <a:pt x="698" y="204"/>
                </a:cubicBezTo>
                <a:cubicBezTo>
                  <a:pt x="654" y="242"/>
                  <a:pt x="658" y="239"/>
                  <a:pt x="635" y="275"/>
                </a:cubicBezTo>
                <a:cubicBezTo>
                  <a:pt x="667" y="300"/>
                  <a:pt x="695" y="328"/>
                  <a:pt x="729" y="353"/>
                </a:cubicBezTo>
                <a:cubicBezTo>
                  <a:pt x="694" y="404"/>
                  <a:pt x="614" y="422"/>
                  <a:pt x="556" y="432"/>
                </a:cubicBezTo>
                <a:cubicBezTo>
                  <a:pt x="527" y="428"/>
                  <a:pt x="492" y="434"/>
                  <a:pt x="470" y="416"/>
                </a:cubicBezTo>
                <a:cubicBezTo>
                  <a:pt x="460" y="407"/>
                  <a:pt x="456" y="394"/>
                  <a:pt x="447" y="385"/>
                </a:cubicBezTo>
                <a:cubicBezTo>
                  <a:pt x="440" y="378"/>
                  <a:pt x="431" y="374"/>
                  <a:pt x="423" y="369"/>
                </a:cubicBezTo>
                <a:cubicBezTo>
                  <a:pt x="402" y="371"/>
                  <a:pt x="379" y="369"/>
                  <a:pt x="360" y="377"/>
                </a:cubicBezTo>
                <a:cubicBezTo>
                  <a:pt x="349" y="380"/>
                  <a:pt x="346" y="394"/>
                  <a:pt x="337" y="400"/>
                </a:cubicBezTo>
                <a:cubicBezTo>
                  <a:pt x="327" y="405"/>
                  <a:pt x="315" y="405"/>
                  <a:pt x="305" y="408"/>
                </a:cubicBezTo>
                <a:cubicBezTo>
                  <a:pt x="277" y="421"/>
                  <a:pt x="256" y="438"/>
                  <a:pt x="227" y="447"/>
                </a:cubicBezTo>
                <a:cubicBezTo>
                  <a:pt x="201" y="464"/>
                  <a:pt x="177" y="469"/>
                  <a:pt x="149" y="479"/>
                </a:cubicBezTo>
                <a:cubicBezTo>
                  <a:pt x="94" y="465"/>
                  <a:pt x="47" y="456"/>
                  <a:pt x="0" y="424"/>
                </a:cubicBezTo>
                <a:cubicBezTo>
                  <a:pt x="7" y="373"/>
                  <a:pt x="9" y="328"/>
                  <a:pt x="54" y="298"/>
                </a:cubicBezTo>
                <a:cubicBezTo>
                  <a:pt x="76" y="265"/>
                  <a:pt x="96" y="240"/>
                  <a:pt x="109" y="204"/>
                </a:cubicBezTo>
                <a:close/>
              </a:path>
            </a:pathLst>
          </a:custGeom>
          <a:blipFill dpi="0" rotWithShape="0">
            <a:blip r:embed="rId3"/>
            <a:srcRect/>
            <a:tile tx="0" ty="0" sx="100000" sy="100000" flip="none" algn="tl"/>
          </a:blipFill>
          <a:ln w="9525">
            <a:solidFill>
              <a:schemeClr val="tx1"/>
            </a:solidFill>
            <a:round/>
            <a:headEnd/>
            <a:tailEnd/>
          </a:ln>
        </p:spPr>
        <p:txBody>
          <a:bodyPr wrap="none" anchor="ctr"/>
          <a:lstStyle/>
          <a:p>
            <a:endParaRPr lang="ja-JP" altLang="en-US" sz="1350">
              <a:latin typeface="Calibri" pitchFamily="34" charset="0"/>
            </a:endParaRPr>
          </a:p>
        </p:txBody>
      </p:sp>
      <p:sp>
        <p:nvSpPr>
          <p:cNvPr id="22545" name="Text Box 17"/>
          <p:cNvSpPr txBox="1">
            <a:spLocks noChangeArrowheads="1"/>
          </p:cNvSpPr>
          <p:nvPr/>
        </p:nvSpPr>
        <p:spPr bwMode="auto">
          <a:xfrm>
            <a:off x="4914900" y="5125631"/>
            <a:ext cx="2050561" cy="369332"/>
          </a:xfrm>
          <a:prstGeom prst="rect">
            <a:avLst/>
          </a:prstGeom>
          <a:noFill/>
          <a:ln w="9525">
            <a:noFill/>
            <a:miter lim="800000"/>
            <a:headEnd/>
            <a:tailEnd/>
          </a:ln>
        </p:spPr>
        <p:txBody>
          <a:bodyPr wrap="none">
            <a:spAutoFit/>
          </a:bodyPr>
          <a:lstStyle/>
          <a:p>
            <a:r>
              <a:rPr lang="en-US" altLang="ja-JP" dirty="0">
                <a:latin typeface="Times"/>
                <a:ea typeface="Osaka"/>
                <a:cs typeface="Osaka"/>
              </a:rPr>
              <a:t>Freezing for a while</a:t>
            </a:r>
            <a:endParaRPr lang="ja-JP" altLang="en-US" dirty="0">
              <a:latin typeface="Times"/>
              <a:ea typeface="Osaka"/>
              <a:cs typeface="Osaka"/>
            </a:endParaRPr>
          </a:p>
        </p:txBody>
      </p:sp>
      <p:sp>
        <p:nvSpPr>
          <p:cNvPr id="22547" name="AutoShape 19"/>
          <p:cNvSpPr>
            <a:spLocks noChangeArrowheads="1"/>
          </p:cNvSpPr>
          <p:nvPr/>
        </p:nvSpPr>
        <p:spPr bwMode="auto">
          <a:xfrm>
            <a:off x="4914900" y="2668181"/>
            <a:ext cx="171450" cy="285750"/>
          </a:xfrm>
          <a:prstGeom prst="downArrow">
            <a:avLst>
              <a:gd name="adj1" fmla="val 50000"/>
              <a:gd name="adj2" fmla="val 41667"/>
            </a:avLst>
          </a:prstGeom>
          <a:solidFill>
            <a:srgbClr val="0099FF"/>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2548" name="AutoShape 20"/>
          <p:cNvSpPr>
            <a:spLocks noChangeArrowheads="1"/>
          </p:cNvSpPr>
          <p:nvPr/>
        </p:nvSpPr>
        <p:spPr bwMode="auto">
          <a:xfrm>
            <a:off x="4686300" y="3639731"/>
            <a:ext cx="171450" cy="285750"/>
          </a:xfrm>
          <a:prstGeom prst="downArrow">
            <a:avLst>
              <a:gd name="adj1" fmla="val 50000"/>
              <a:gd name="adj2" fmla="val 41667"/>
            </a:avLst>
          </a:prstGeom>
          <a:solidFill>
            <a:srgbClr val="0099FF"/>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2549" name="AutoShape 21"/>
          <p:cNvSpPr>
            <a:spLocks noChangeArrowheads="1"/>
          </p:cNvSpPr>
          <p:nvPr/>
        </p:nvSpPr>
        <p:spPr bwMode="auto">
          <a:xfrm>
            <a:off x="4286250" y="4725581"/>
            <a:ext cx="171450" cy="285750"/>
          </a:xfrm>
          <a:prstGeom prst="downArrow">
            <a:avLst>
              <a:gd name="adj1" fmla="val 50000"/>
              <a:gd name="adj2" fmla="val 41667"/>
            </a:avLst>
          </a:prstGeom>
          <a:solidFill>
            <a:srgbClr val="0099FF"/>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2550" name="Text Box 22"/>
          <p:cNvSpPr txBox="1">
            <a:spLocks noChangeArrowheads="1"/>
          </p:cNvSpPr>
          <p:nvPr/>
        </p:nvSpPr>
        <p:spPr bwMode="auto">
          <a:xfrm>
            <a:off x="3371851" y="3182531"/>
            <a:ext cx="787395" cy="369332"/>
          </a:xfrm>
          <a:prstGeom prst="rect">
            <a:avLst/>
          </a:prstGeom>
          <a:noFill/>
          <a:ln w="9525">
            <a:noFill/>
            <a:miter lim="800000"/>
            <a:headEnd/>
            <a:tailEnd/>
          </a:ln>
        </p:spPr>
        <p:txBody>
          <a:bodyPr wrap="none">
            <a:spAutoFit/>
          </a:bodyPr>
          <a:lstStyle/>
          <a:p>
            <a:r>
              <a:rPr lang="en-US" altLang="ja-JP">
                <a:latin typeface="Times"/>
                <a:ea typeface="Osaka"/>
                <a:cs typeface="Osaka"/>
              </a:rPr>
              <a:t>cAMP</a:t>
            </a:r>
          </a:p>
        </p:txBody>
      </p:sp>
    </p:spTree>
    <p:extLst>
      <p:ext uri="{BB962C8B-B14F-4D97-AF65-F5344CB8AC3E}">
        <p14:creationId xmlns:p14="http://schemas.microsoft.com/office/powerpoint/2010/main" val="20344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7836" y="838092"/>
            <a:ext cx="7886700" cy="959178"/>
          </a:xfrm>
        </p:spPr>
        <p:txBody>
          <a:bodyPr/>
          <a:lstStyle/>
          <a:p>
            <a:r>
              <a:rPr kumimoji="1" lang="en-US" altLang="ja-JP" dirty="0" smtClean="0"/>
              <a:t>Simulation of travelling waves.</a:t>
            </a:r>
            <a:endParaRPr kumimoji="1" lang="ja-JP" altLang="en-US" dirty="0"/>
          </a:p>
        </p:txBody>
      </p:sp>
      <p:sp>
        <p:nvSpPr>
          <p:cNvPr id="5" name="テキスト ボックス 4"/>
          <p:cNvSpPr txBox="1"/>
          <p:nvPr/>
        </p:nvSpPr>
        <p:spPr>
          <a:xfrm>
            <a:off x="401109" y="2846070"/>
            <a:ext cx="8303427" cy="954107"/>
          </a:xfrm>
          <a:prstGeom prst="rect">
            <a:avLst/>
          </a:prstGeom>
          <a:solidFill>
            <a:schemeClr val="bg1"/>
          </a:solidFill>
        </p:spPr>
        <p:txBody>
          <a:bodyPr wrap="none" rtlCol="0">
            <a:spAutoFit/>
          </a:bodyPr>
          <a:lstStyle/>
          <a:p>
            <a:r>
              <a:rPr kumimoji="1" lang="en-US" altLang="ja-JP" sz="2800" dirty="0" smtClean="0"/>
              <a:t>Download a program at</a:t>
            </a:r>
          </a:p>
          <a:p>
            <a:r>
              <a:rPr lang="en-US" altLang="ja-JP" sz="2800" dirty="0"/>
              <a:t>https://www.fbs-osaka-kondolabo.net/simulation-softs </a:t>
            </a:r>
            <a:endParaRPr kumimoji="1" lang="ja-JP" altLang="en-US" sz="2800" dirty="0" smtClean="0"/>
          </a:p>
        </p:txBody>
      </p:sp>
    </p:spTree>
    <p:extLst>
      <p:ext uri="{BB962C8B-B14F-4D97-AF65-F5344CB8AC3E}">
        <p14:creationId xmlns:p14="http://schemas.microsoft.com/office/powerpoint/2010/main" val="19014131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0" y="620110"/>
            <a:ext cx="9143999" cy="693388"/>
          </a:xfrm>
        </p:spPr>
        <p:txBody>
          <a:bodyPr rtlCol="0">
            <a:normAutofit fontScale="90000"/>
          </a:bodyPr>
          <a:lstStyle/>
          <a:p>
            <a:pPr>
              <a:defRPr/>
            </a:pPr>
            <a:r>
              <a:rPr lang="en-US" altLang="ja-JP" sz="4000" dirty="0" smtClean="0"/>
              <a:t>What does happen to the aggregate of cells?</a:t>
            </a:r>
            <a:endParaRPr lang="ja-JP" altLang="en-US" sz="4000" dirty="0"/>
          </a:p>
        </p:txBody>
      </p:sp>
      <p:sp>
        <p:nvSpPr>
          <p:cNvPr id="25603" name="Text Box 3"/>
          <p:cNvSpPr txBox="1">
            <a:spLocks noChangeArrowheads="1"/>
          </p:cNvSpPr>
          <p:nvPr/>
        </p:nvSpPr>
        <p:spPr bwMode="auto">
          <a:xfrm>
            <a:off x="1277542" y="3590926"/>
            <a:ext cx="1620957" cy="369332"/>
          </a:xfrm>
          <a:prstGeom prst="rect">
            <a:avLst/>
          </a:prstGeom>
          <a:noFill/>
          <a:ln w="9525">
            <a:noFill/>
            <a:miter lim="800000"/>
            <a:headEnd/>
            <a:tailEnd/>
          </a:ln>
        </p:spPr>
        <p:txBody>
          <a:bodyPr wrap="none">
            <a:spAutoFit/>
          </a:bodyPr>
          <a:lstStyle/>
          <a:p>
            <a:r>
              <a:rPr lang="en-US" altLang="ja-JP" dirty="0">
                <a:latin typeface="Times"/>
                <a:ea typeface="Osaka"/>
                <a:cs typeface="Osaka"/>
              </a:rPr>
              <a:t>Center of spiral</a:t>
            </a:r>
            <a:endParaRPr lang="ja-JP" altLang="en-US" dirty="0">
              <a:latin typeface="Times"/>
              <a:ea typeface="Osaka"/>
              <a:cs typeface="Osaka"/>
            </a:endParaRPr>
          </a:p>
        </p:txBody>
      </p:sp>
      <p:sp>
        <p:nvSpPr>
          <p:cNvPr id="25604" name="Freeform 4"/>
          <p:cNvSpPr>
            <a:spLocks/>
          </p:cNvSpPr>
          <p:nvPr/>
        </p:nvSpPr>
        <p:spPr bwMode="auto">
          <a:xfrm>
            <a:off x="2627711" y="5211366"/>
            <a:ext cx="3958828" cy="379809"/>
          </a:xfrm>
          <a:custGeom>
            <a:avLst/>
            <a:gdLst>
              <a:gd name="T0" fmla="*/ 0 w 3325"/>
              <a:gd name="T1" fmla="*/ 682 h 682"/>
              <a:gd name="T2" fmla="*/ 125 w 3325"/>
              <a:gd name="T3" fmla="*/ 643 h 682"/>
              <a:gd name="T4" fmla="*/ 447 w 3325"/>
              <a:gd name="T5" fmla="*/ 549 h 682"/>
              <a:gd name="T6" fmla="*/ 580 w 3325"/>
              <a:gd name="T7" fmla="*/ 502 h 682"/>
              <a:gd name="T8" fmla="*/ 682 w 3325"/>
              <a:gd name="T9" fmla="*/ 462 h 682"/>
              <a:gd name="T10" fmla="*/ 761 w 3325"/>
              <a:gd name="T11" fmla="*/ 431 h 682"/>
              <a:gd name="T12" fmla="*/ 808 w 3325"/>
              <a:gd name="T13" fmla="*/ 408 h 682"/>
              <a:gd name="T14" fmla="*/ 917 w 3325"/>
              <a:gd name="T15" fmla="*/ 353 h 682"/>
              <a:gd name="T16" fmla="*/ 1059 w 3325"/>
              <a:gd name="T17" fmla="*/ 282 h 682"/>
              <a:gd name="T18" fmla="*/ 1168 w 3325"/>
              <a:gd name="T19" fmla="*/ 219 h 682"/>
              <a:gd name="T20" fmla="*/ 1317 w 3325"/>
              <a:gd name="T21" fmla="*/ 133 h 682"/>
              <a:gd name="T22" fmla="*/ 1490 w 3325"/>
              <a:gd name="T23" fmla="*/ 31 h 682"/>
              <a:gd name="T24" fmla="*/ 1553 w 3325"/>
              <a:gd name="T25" fmla="*/ 15 h 682"/>
              <a:gd name="T26" fmla="*/ 1600 w 3325"/>
              <a:gd name="T27" fmla="*/ 0 h 682"/>
              <a:gd name="T28" fmla="*/ 1741 w 3325"/>
              <a:gd name="T29" fmla="*/ 15 h 682"/>
              <a:gd name="T30" fmla="*/ 1804 w 3325"/>
              <a:gd name="T31" fmla="*/ 31 h 682"/>
              <a:gd name="T32" fmla="*/ 1913 w 3325"/>
              <a:gd name="T33" fmla="*/ 78 h 682"/>
              <a:gd name="T34" fmla="*/ 2251 w 3325"/>
              <a:gd name="T35" fmla="*/ 274 h 682"/>
              <a:gd name="T36" fmla="*/ 2345 w 3325"/>
              <a:gd name="T37" fmla="*/ 337 h 682"/>
              <a:gd name="T38" fmla="*/ 2408 w 3325"/>
              <a:gd name="T39" fmla="*/ 368 h 682"/>
              <a:gd name="T40" fmla="*/ 2580 w 3325"/>
              <a:gd name="T41" fmla="*/ 486 h 682"/>
              <a:gd name="T42" fmla="*/ 3145 w 3325"/>
              <a:gd name="T43" fmla="*/ 643 h 682"/>
              <a:gd name="T44" fmla="*/ 3325 w 3325"/>
              <a:gd name="T45" fmla="*/ 674 h 682"/>
              <a:gd name="T46" fmla="*/ 0 w 3325"/>
              <a:gd name="T47" fmla="*/ 682 h 6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25"/>
              <a:gd name="T73" fmla="*/ 0 h 682"/>
              <a:gd name="T74" fmla="*/ 3325 w 3325"/>
              <a:gd name="T75" fmla="*/ 682 h 6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25" h="682">
                <a:moveTo>
                  <a:pt x="0" y="682"/>
                </a:moveTo>
                <a:cubicBezTo>
                  <a:pt x="40" y="661"/>
                  <a:pt x="82" y="657"/>
                  <a:pt x="125" y="643"/>
                </a:cubicBezTo>
                <a:cubicBezTo>
                  <a:pt x="230" y="606"/>
                  <a:pt x="340" y="581"/>
                  <a:pt x="447" y="549"/>
                </a:cubicBezTo>
                <a:cubicBezTo>
                  <a:pt x="491" y="535"/>
                  <a:pt x="537" y="518"/>
                  <a:pt x="580" y="502"/>
                </a:cubicBezTo>
                <a:cubicBezTo>
                  <a:pt x="627" y="483"/>
                  <a:pt x="626" y="471"/>
                  <a:pt x="682" y="462"/>
                </a:cubicBezTo>
                <a:cubicBezTo>
                  <a:pt x="708" y="445"/>
                  <a:pt x="730" y="438"/>
                  <a:pt x="761" y="431"/>
                </a:cubicBezTo>
                <a:cubicBezTo>
                  <a:pt x="855" y="365"/>
                  <a:pt x="717" y="457"/>
                  <a:pt x="808" y="408"/>
                </a:cubicBezTo>
                <a:cubicBezTo>
                  <a:pt x="850" y="384"/>
                  <a:pt x="869" y="365"/>
                  <a:pt x="917" y="353"/>
                </a:cubicBezTo>
                <a:cubicBezTo>
                  <a:pt x="961" y="323"/>
                  <a:pt x="1015" y="314"/>
                  <a:pt x="1059" y="282"/>
                </a:cubicBezTo>
                <a:cubicBezTo>
                  <a:pt x="1093" y="256"/>
                  <a:pt x="1129" y="237"/>
                  <a:pt x="1168" y="219"/>
                </a:cubicBezTo>
                <a:cubicBezTo>
                  <a:pt x="1219" y="193"/>
                  <a:pt x="1262" y="152"/>
                  <a:pt x="1317" y="133"/>
                </a:cubicBezTo>
                <a:cubicBezTo>
                  <a:pt x="1341" y="97"/>
                  <a:pt x="1446" y="42"/>
                  <a:pt x="1490" y="31"/>
                </a:cubicBezTo>
                <a:cubicBezTo>
                  <a:pt x="1510" y="25"/>
                  <a:pt x="1532" y="21"/>
                  <a:pt x="1553" y="15"/>
                </a:cubicBezTo>
                <a:cubicBezTo>
                  <a:pt x="1568" y="10"/>
                  <a:pt x="1600" y="0"/>
                  <a:pt x="1600" y="0"/>
                </a:cubicBezTo>
                <a:cubicBezTo>
                  <a:pt x="1656" y="4"/>
                  <a:pt x="1691" y="3"/>
                  <a:pt x="1741" y="15"/>
                </a:cubicBezTo>
                <a:cubicBezTo>
                  <a:pt x="1762" y="19"/>
                  <a:pt x="1804" y="31"/>
                  <a:pt x="1804" y="31"/>
                </a:cubicBezTo>
                <a:cubicBezTo>
                  <a:pt x="1839" y="49"/>
                  <a:pt x="1875" y="68"/>
                  <a:pt x="1913" y="78"/>
                </a:cubicBezTo>
                <a:cubicBezTo>
                  <a:pt x="2018" y="156"/>
                  <a:pt x="2142" y="200"/>
                  <a:pt x="2251" y="274"/>
                </a:cubicBezTo>
                <a:cubicBezTo>
                  <a:pt x="2282" y="294"/>
                  <a:pt x="2312" y="318"/>
                  <a:pt x="2345" y="337"/>
                </a:cubicBezTo>
                <a:cubicBezTo>
                  <a:pt x="2365" y="348"/>
                  <a:pt x="2408" y="368"/>
                  <a:pt x="2408" y="368"/>
                </a:cubicBezTo>
                <a:cubicBezTo>
                  <a:pt x="2454" y="415"/>
                  <a:pt x="2514" y="469"/>
                  <a:pt x="2580" y="486"/>
                </a:cubicBezTo>
                <a:cubicBezTo>
                  <a:pt x="2738" y="590"/>
                  <a:pt x="2958" y="631"/>
                  <a:pt x="3145" y="643"/>
                </a:cubicBezTo>
                <a:cubicBezTo>
                  <a:pt x="3201" y="657"/>
                  <a:pt x="3266" y="674"/>
                  <a:pt x="3325" y="674"/>
                </a:cubicBezTo>
                <a:lnTo>
                  <a:pt x="0" y="682"/>
                </a:lnTo>
                <a:close/>
              </a:path>
            </a:pathLst>
          </a:custGeom>
          <a:solidFill>
            <a:schemeClr val="accent1"/>
          </a:solidFill>
          <a:ln w="9525">
            <a:solidFill>
              <a:schemeClr val="tx1"/>
            </a:solidFill>
            <a:round/>
            <a:headEnd/>
            <a:tailEnd/>
          </a:ln>
        </p:spPr>
        <p:txBody>
          <a:bodyPr wrap="none" anchor="ctr"/>
          <a:lstStyle/>
          <a:p>
            <a:endParaRPr lang="ja-JP" altLang="en-US" sz="1350">
              <a:latin typeface="Calibri" pitchFamily="34" charset="0"/>
            </a:endParaRPr>
          </a:p>
        </p:txBody>
      </p:sp>
      <p:sp>
        <p:nvSpPr>
          <p:cNvPr id="25605" name="Line 5"/>
          <p:cNvSpPr>
            <a:spLocks noChangeShapeType="1"/>
          </p:cNvSpPr>
          <p:nvPr/>
        </p:nvSpPr>
        <p:spPr bwMode="auto">
          <a:xfrm>
            <a:off x="2087166" y="5595938"/>
            <a:ext cx="5314950" cy="0"/>
          </a:xfrm>
          <a:prstGeom prst="line">
            <a:avLst/>
          </a:prstGeom>
          <a:noFill/>
          <a:ln w="28575">
            <a:solidFill>
              <a:schemeClr val="tx1"/>
            </a:solidFill>
            <a:round/>
            <a:headEnd/>
            <a:tailEnd/>
          </a:ln>
        </p:spPr>
        <p:txBody>
          <a:bodyPr wrap="none" anchor="ctr"/>
          <a:lstStyle/>
          <a:p>
            <a:endParaRPr lang="ja-JP" altLang="en-US" sz="1350"/>
          </a:p>
        </p:txBody>
      </p:sp>
      <p:sp>
        <p:nvSpPr>
          <p:cNvPr id="25606" name="AutoShape 6"/>
          <p:cNvSpPr>
            <a:spLocks noChangeArrowheads="1"/>
          </p:cNvSpPr>
          <p:nvPr/>
        </p:nvSpPr>
        <p:spPr bwMode="auto">
          <a:xfrm>
            <a:off x="4410075" y="5049441"/>
            <a:ext cx="228600" cy="228600"/>
          </a:xfrm>
          <a:prstGeom prst="sun">
            <a:avLst>
              <a:gd name="adj" fmla="val 25000"/>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5607" name="Line 7"/>
          <p:cNvSpPr>
            <a:spLocks noChangeShapeType="1"/>
          </p:cNvSpPr>
          <p:nvPr/>
        </p:nvSpPr>
        <p:spPr bwMode="auto">
          <a:xfrm flipV="1">
            <a:off x="3168254" y="5373291"/>
            <a:ext cx="228600" cy="114300"/>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5608" name="Line 8"/>
          <p:cNvSpPr>
            <a:spLocks noChangeShapeType="1"/>
          </p:cNvSpPr>
          <p:nvPr/>
        </p:nvSpPr>
        <p:spPr bwMode="auto">
          <a:xfrm flipV="1">
            <a:off x="3762375" y="5211366"/>
            <a:ext cx="228600" cy="114300"/>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5609" name="Line 9"/>
          <p:cNvSpPr>
            <a:spLocks noChangeShapeType="1"/>
          </p:cNvSpPr>
          <p:nvPr/>
        </p:nvSpPr>
        <p:spPr bwMode="auto">
          <a:xfrm flipH="1" flipV="1">
            <a:off x="5004197" y="5211366"/>
            <a:ext cx="228600" cy="171450"/>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5610" name="Line 10"/>
          <p:cNvSpPr>
            <a:spLocks noChangeShapeType="1"/>
          </p:cNvSpPr>
          <p:nvPr/>
        </p:nvSpPr>
        <p:spPr bwMode="auto">
          <a:xfrm flipH="1" flipV="1">
            <a:off x="5489972" y="5373291"/>
            <a:ext cx="285750" cy="114300"/>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5611" name="Line 11"/>
          <p:cNvSpPr>
            <a:spLocks noChangeShapeType="1"/>
          </p:cNvSpPr>
          <p:nvPr/>
        </p:nvSpPr>
        <p:spPr bwMode="auto">
          <a:xfrm>
            <a:off x="3313510" y="5522119"/>
            <a:ext cx="285750" cy="0"/>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5612" name="Line 12"/>
          <p:cNvSpPr>
            <a:spLocks noChangeShapeType="1"/>
          </p:cNvSpPr>
          <p:nvPr/>
        </p:nvSpPr>
        <p:spPr bwMode="auto">
          <a:xfrm>
            <a:off x="3827860" y="5522119"/>
            <a:ext cx="285750" cy="0"/>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5613" name="Line 13"/>
          <p:cNvSpPr>
            <a:spLocks noChangeShapeType="1"/>
          </p:cNvSpPr>
          <p:nvPr/>
        </p:nvSpPr>
        <p:spPr bwMode="auto">
          <a:xfrm flipH="1">
            <a:off x="4856560" y="5522119"/>
            <a:ext cx="228600" cy="0"/>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5614" name="Line 14"/>
          <p:cNvSpPr>
            <a:spLocks noChangeShapeType="1"/>
          </p:cNvSpPr>
          <p:nvPr/>
        </p:nvSpPr>
        <p:spPr bwMode="auto">
          <a:xfrm flipH="1">
            <a:off x="5313760" y="5522119"/>
            <a:ext cx="228600" cy="0"/>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5615" name="Freeform 15"/>
          <p:cNvSpPr>
            <a:spLocks/>
          </p:cNvSpPr>
          <p:nvPr/>
        </p:nvSpPr>
        <p:spPr bwMode="auto">
          <a:xfrm>
            <a:off x="3113486" y="2402681"/>
            <a:ext cx="2645569" cy="2358629"/>
          </a:xfrm>
          <a:custGeom>
            <a:avLst/>
            <a:gdLst>
              <a:gd name="T0" fmla="*/ 892 w 2222"/>
              <a:gd name="T1" fmla="*/ 749 h 1981"/>
              <a:gd name="T2" fmla="*/ 1209 w 2222"/>
              <a:gd name="T3" fmla="*/ 23 h 1981"/>
              <a:gd name="T4" fmla="*/ 1119 w 2222"/>
              <a:gd name="T5" fmla="*/ 612 h 1981"/>
              <a:gd name="T6" fmla="*/ 1708 w 2222"/>
              <a:gd name="T7" fmla="*/ 204 h 1981"/>
              <a:gd name="T8" fmla="*/ 1391 w 2222"/>
              <a:gd name="T9" fmla="*/ 703 h 1981"/>
              <a:gd name="T10" fmla="*/ 2207 w 2222"/>
              <a:gd name="T11" fmla="*/ 749 h 1981"/>
              <a:gd name="T12" fmla="*/ 1300 w 2222"/>
              <a:gd name="T13" fmla="*/ 930 h 1981"/>
              <a:gd name="T14" fmla="*/ 1482 w 2222"/>
              <a:gd name="T15" fmla="*/ 1746 h 1981"/>
              <a:gd name="T16" fmla="*/ 1073 w 2222"/>
              <a:gd name="T17" fmla="*/ 1111 h 1981"/>
              <a:gd name="T18" fmla="*/ 892 w 2222"/>
              <a:gd name="T19" fmla="*/ 1520 h 1981"/>
              <a:gd name="T20" fmla="*/ 1028 w 2222"/>
              <a:gd name="T21" fmla="*/ 1973 h 1981"/>
              <a:gd name="T22" fmla="*/ 756 w 2222"/>
              <a:gd name="T23" fmla="*/ 1474 h 1981"/>
              <a:gd name="T24" fmla="*/ 348 w 2222"/>
              <a:gd name="T25" fmla="*/ 1928 h 1981"/>
              <a:gd name="T26" fmla="*/ 665 w 2222"/>
              <a:gd name="T27" fmla="*/ 1293 h 1981"/>
              <a:gd name="T28" fmla="*/ 847 w 2222"/>
              <a:gd name="T29" fmla="*/ 930 h 1981"/>
              <a:gd name="T30" fmla="*/ 30 w 2222"/>
              <a:gd name="T31" fmla="*/ 1111 h 1981"/>
              <a:gd name="T32" fmla="*/ 665 w 2222"/>
              <a:gd name="T33" fmla="*/ 839 h 1981"/>
              <a:gd name="T34" fmla="*/ 574 w 2222"/>
              <a:gd name="T35" fmla="*/ 340 h 1981"/>
              <a:gd name="T36" fmla="*/ 892 w 2222"/>
              <a:gd name="T37" fmla="*/ 749 h 19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2"/>
              <a:gd name="T58" fmla="*/ 0 h 1981"/>
              <a:gd name="T59" fmla="*/ 2222 w 2222"/>
              <a:gd name="T60" fmla="*/ 1981 h 19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2" h="1981">
                <a:moveTo>
                  <a:pt x="892" y="749"/>
                </a:moveTo>
                <a:cubicBezTo>
                  <a:pt x="998" y="696"/>
                  <a:pt x="1171" y="46"/>
                  <a:pt x="1209" y="23"/>
                </a:cubicBezTo>
                <a:cubicBezTo>
                  <a:pt x="1247" y="0"/>
                  <a:pt x="1036" y="582"/>
                  <a:pt x="1119" y="612"/>
                </a:cubicBezTo>
                <a:cubicBezTo>
                  <a:pt x="1202" y="642"/>
                  <a:pt x="1663" y="189"/>
                  <a:pt x="1708" y="204"/>
                </a:cubicBezTo>
                <a:cubicBezTo>
                  <a:pt x="1753" y="219"/>
                  <a:pt x="1308" y="612"/>
                  <a:pt x="1391" y="703"/>
                </a:cubicBezTo>
                <a:cubicBezTo>
                  <a:pt x="1474" y="794"/>
                  <a:pt x="2222" y="711"/>
                  <a:pt x="2207" y="749"/>
                </a:cubicBezTo>
                <a:cubicBezTo>
                  <a:pt x="2192" y="787"/>
                  <a:pt x="1421" y="764"/>
                  <a:pt x="1300" y="930"/>
                </a:cubicBezTo>
                <a:cubicBezTo>
                  <a:pt x="1179" y="1096"/>
                  <a:pt x="1520" y="1716"/>
                  <a:pt x="1482" y="1746"/>
                </a:cubicBezTo>
                <a:cubicBezTo>
                  <a:pt x="1444" y="1776"/>
                  <a:pt x="1171" y="1149"/>
                  <a:pt x="1073" y="1111"/>
                </a:cubicBezTo>
                <a:cubicBezTo>
                  <a:pt x="975" y="1073"/>
                  <a:pt x="899" y="1376"/>
                  <a:pt x="892" y="1520"/>
                </a:cubicBezTo>
                <a:cubicBezTo>
                  <a:pt x="885" y="1664"/>
                  <a:pt x="1051" y="1981"/>
                  <a:pt x="1028" y="1973"/>
                </a:cubicBezTo>
                <a:cubicBezTo>
                  <a:pt x="1005" y="1965"/>
                  <a:pt x="869" y="1481"/>
                  <a:pt x="756" y="1474"/>
                </a:cubicBezTo>
                <a:cubicBezTo>
                  <a:pt x="643" y="1467"/>
                  <a:pt x="363" y="1958"/>
                  <a:pt x="348" y="1928"/>
                </a:cubicBezTo>
                <a:cubicBezTo>
                  <a:pt x="333" y="1898"/>
                  <a:pt x="582" y="1459"/>
                  <a:pt x="665" y="1293"/>
                </a:cubicBezTo>
                <a:cubicBezTo>
                  <a:pt x="748" y="1127"/>
                  <a:pt x="953" y="960"/>
                  <a:pt x="847" y="930"/>
                </a:cubicBezTo>
                <a:cubicBezTo>
                  <a:pt x="741" y="900"/>
                  <a:pt x="60" y="1126"/>
                  <a:pt x="30" y="1111"/>
                </a:cubicBezTo>
                <a:cubicBezTo>
                  <a:pt x="0" y="1096"/>
                  <a:pt x="574" y="968"/>
                  <a:pt x="665" y="839"/>
                </a:cubicBezTo>
                <a:cubicBezTo>
                  <a:pt x="756" y="710"/>
                  <a:pt x="536" y="363"/>
                  <a:pt x="574" y="340"/>
                </a:cubicBezTo>
                <a:cubicBezTo>
                  <a:pt x="612" y="317"/>
                  <a:pt x="786" y="802"/>
                  <a:pt x="892" y="749"/>
                </a:cubicBezTo>
                <a:close/>
              </a:path>
            </a:pathLst>
          </a:custGeom>
          <a:solidFill>
            <a:schemeClr val="accent1"/>
          </a:solidFill>
          <a:ln w="9525">
            <a:solidFill>
              <a:schemeClr val="tx1"/>
            </a:solidFill>
            <a:round/>
            <a:headEnd/>
            <a:tailEnd/>
          </a:ln>
        </p:spPr>
        <p:txBody>
          <a:bodyPr/>
          <a:lstStyle/>
          <a:p>
            <a:endParaRPr lang="ja-JP" altLang="en-US" sz="1350">
              <a:latin typeface="Calibri" pitchFamily="34" charset="0"/>
            </a:endParaRPr>
          </a:p>
        </p:txBody>
      </p:sp>
      <p:sp>
        <p:nvSpPr>
          <p:cNvPr id="25616" name="AutoShape 16"/>
          <p:cNvSpPr>
            <a:spLocks noChangeArrowheads="1"/>
          </p:cNvSpPr>
          <p:nvPr/>
        </p:nvSpPr>
        <p:spPr bwMode="auto">
          <a:xfrm>
            <a:off x="4301729" y="3320654"/>
            <a:ext cx="228600" cy="228600"/>
          </a:xfrm>
          <a:prstGeom prst="sun">
            <a:avLst>
              <a:gd name="adj" fmla="val 25000"/>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5617" name="Line 17"/>
          <p:cNvSpPr>
            <a:spLocks noChangeShapeType="1"/>
          </p:cNvSpPr>
          <p:nvPr/>
        </p:nvSpPr>
        <p:spPr bwMode="auto">
          <a:xfrm flipV="1">
            <a:off x="2789635" y="3482580"/>
            <a:ext cx="1566863" cy="216694"/>
          </a:xfrm>
          <a:prstGeom prst="line">
            <a:avLst/>
          </a:prstGeom>
          <a:noFill/>
          <a:ln w="9525">
            <a:solidFill>
              <a:schemeClr val="tx1"/>
            </a:solidFill>
            <a:round/>
            <a:headEnd/>
            <a:tailEnd type="triangle" w="med" len="med"/>
          </a:ln>
        </p:spPr>
        <p:txBody>
          <a:bodyPr/>
          <a:lstStyle/>
          <a:p>
            <a:endParaRPr lang="ja-JP" altLang="en-US" sz="1350"/>
          </a:p>
        </p:txBody>
      </p:sp>
      <p:sp>
        <p:nvSpPr>
          <p:cNvPr id="25618" name="Line 18"/>
          <p:cNvSpPr>
            <a:spLocks noChangeShapeType="1"/>
          </p:cNvSpPr>
          <p:nvPr/>
        </p:nvSpPr>
        <p:spPr bwMode="auto">
          <a:xfrm>
            <a:off x="2736057" y="3914775"/>
            <a:ext cx="1674019" cy="1134666"/>
          </a:xfrm>
          <a:prstGeom prst="line">
            <a:avLst/>
          </a:prstGeom>
          <a:noFill/>
          <a:ln w="9525">
            <a:solidFill>
              <a:schemeClr val="tx1"/>
            </a:solidFill>
            <a:round/>
            <a:headEnd/>
            <a:tailEnd type="triangle" w="med" len="med"/>
          </a:ln>
        </p:spPr>
        <p:txBody>
          <a:bodyPr/>
          <a:lstStyle/>
          <a:p>
            <a:endParaRPr lang="ja-JP" altLang="en-US" sz="1350"/>
          </a:p>
        </p:txBody>
      </p:sp>
      <p:sp>
        <p:nvSpPr>
          <p:cNvPr id="19" name="テキスト ボックス 18"/>
          <p:cNvSpPr txBox="1"/>
          <p:nvPr/>
        </p:nvSpPr>
        <p:spPr>
          <a:xfrm>
            <a:off x="5697148" y="3964785"/>
            <a:ext cx="1982405" cy="300082"/>
          </a:xfrm>
          <a:prstGeom prst="rect">
            <a:avLst/>
          </a:prstGeom>
          <a:solidFill>
            <a:schemeClr val="accent3"/>
          </a:solidFill>
        </p:spPr>
        <p:txBody>
          <a:bodyPr wrap="square" rtlCol="0">
            <a:spAutoFit/>
          </a:bodyPr>
          <a:lstStyle/>
          <a:p>
            <a:r>
              <a:rPr lang="en-US" altLang="ja-JP" sz="1350" dirty="0"/>
              <a:t>Center of spiral is stable !</a:t>
            </a:r>
            <a:endParaRPr lang="ja-JP" altLang="en-US" sz="1350" dirty="0"/>
          </a:p>
        </p:txBody>
      </p:sp>
    </p:spTree>
    <p:extLst>
      <p:ext uri="{BB962C8B-B14F-4D97-AF65-F5344CB8AC3E}">
        <p14:creationId xmlns:p14="http://schemas.microsoft.com/office/powerpoint/2010/main" val="1030807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0" y="1169196"/>
            <a:ext cx="9144000" cy="857250"/>
          </a:xfrm>
        </p:spPr>
        <p:txBody>
          <a:bodyPr>
            <a:normAutofit fontScale="90000"/>
          </a:bodyPr>
          <a:lstStyle/>
          <a:p>
            <a:r>
              <a:rPr lang="en-US" altLang="ja-JP" dirty="0" smtClean="0"/>
              <a:t>Migration as a slime</a:t>
            </a:r>
            <a:endParaRPr lang="ja-JP" altLang="en-US" dirty="0" smtClean="0"/>
          </a:p>
        </p:txBody>
      </p:sp>
      <p:sp>
        <p:nvSpPr>
          <p:cNvPr id="29699" name="Line 3"/>
          <p:cNvSpPr>
            <a:spLocks noChangeShapeType="1"/>
          </p:cNvSpPr>
          <p:nvPr/>
        </p:nvSpPr>
        <p:spPr bwMode="auto">
          <a:xfrm>
            <a:off x="2062163" y="4807745"/>
            <a:ext cx="5314950" cy="2381"/>
          </a:xfrm>
          <a:prstGeom prst="line">
            <a:avLst/>
          </a:prstGeom>
          <a:noFill/>
          <a:ln w="28575">
            <a:solidFill>
              <a:schemeClr val="tx1"/>
            </a:solidFill>
            <a:round/>
            <a:headEnd/>
            <a:tailEnd/>
          </a:ln>
        </p:spPr>
        <p:txBody>
          <a:bodyPr wrap="none" anchor="ctr"/>
          <a:lstStyle/>
          <a:p>
            <a:endParaRPr lang="ja-JP" altLang="en-US" sz="1350"/>
          </a:p>
        </p:txBody>
      </p:sp>
      <p:grpSp>
        <p:nvGrpSpPr>
          <p:cNvPr id="2" name="Group 4"/>
          <p:cNvGrpSpPr>
            <a:grpSpLocks/>
          </p:cNvGrpSpPr>
          <p:nvPr/>
        </p:nvGrpSpPr>
        <p:grpSpPr bwMode="auto">
          <a:xfrm>
            <a:off x="2400300" y="2800351"/>
            <a:ext cx="1447800" cy="2008585"/>
            <a:chOff x="1593" y="1673"/>
            <a:chExt cx="1216" cy="1687"/>
          </a:xfrm>
        </p:grpSpPr>
        <p:sp>
          <p:nvSpPr>
            <p:cNvPr id="29714" name="Line 5"/>
            <p:cNvSpPr>
              <a:spLocks noChangeShapeType="1"/>
            </p:cNvSpPr>
            <p:nvPr/>
          </p:nvSpPr>
          <p:spPr bwMode="auto">
            <a:xfrm flipV="1">
              <a:off x="1802" y="2729"/>
              <a:ext cx="96" cy="288"/>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9715" name="Line 6"/>
            <p:cNvSpPr>
              <a:spLocks noChangeShapeType="1"/>
            </p:cNvSpPr>
            <p:nvPr/>
          </p:nvSpPr>
          <p:spPr bwMode="auto">
            <a:xfrm flipV="1">
              <a:off x="1946" y="2105"/>
              <a:ext cx="48" cy="336"/>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9716" name="Line 7"/>
            <p:cNvSpPr>
              <a:spLocks noChangeShapeType="1"/>
            </p:cNvSpPr>
            <p:nvPr/>
          </p:nvSpPr>
          <p:spPr bwMode="auto">
            <a:xfrm flipH="1" flipV="1">
              <a:off x="2570" y="2105"/>
              <a:ext cx="48" cy="288"/>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9717" name="Line 8"/>
            <p:cNvSpPr>
              <a:spLocks noChangeShapeType="1"/>
            </p:cNvSpPr>
            <p:nvPr/>
          </p:nvSpPr>
          <p:spPr bwMode="auto">
            <a:xfrm flipH="1" flipV="1">
              <a:off x="2618" y="2873"/>
              <a:ext cx="96" cy="192"/>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9718" name="Line 9"/>
            <p:cNvSpPr>
              <a:spLocks noChangeShapeType="1"/>
            </p:cNvSpPr>
            <p:nvPr/>
          </p:nvSpPr>
          <p:spPr bwMode="auto">
            <a:xfrm>
              <a:off x="1706" y="3304"/>
              <a:ext cx="240" cy="2"/>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9719" name="Line 10"/>
            <p:cNvSpPr>
              <a:spLocks noChangeShapeType="1"/>
            </p:cNvSpPr>
            <p:nvPr/>
          </p:nvSpPr>
          <p:spPr bwMode="auto">
            <a:xfrm flipH="1">
              <a:off x="2570" y="3304"/>
              <a:ext cx="192" cy="2"/>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9720" name="Freeform 11"/>
            <p:cNvSpPr>
              <a:spLocks/>
            </p:cNvSpPr>
            <p:nvPr/>
          </p:nvSpPr>
          <p:spPr bwMode="auto">
            <a:xfrm>
              <a:off x="1593" y="1743"/>
              <a:ext cx="1216" cy="1617"/>
            </a:xfrm>
            <a:custGeom>
              <a:avLst/>
              <a:gdLst>
                <a:gd name="T0" fmla="*/ 0 w 1216"/>
                <a:gd name="T1" fmla="*/ 1617 h 1617"/>
                <a:gd name="T2" fmla="*/ 47 w 1216"/>
                <a:gd name="T3" fmla="*/ 1585 h 1617"/>
                <a:gd name="T4" fmla="*/ 94 w 1216"/>
                <a:gd name="T5" fmla="*/ 1538 h 1617"/>
                <a:gd name="T6" fmla="*/ 196 w 1216"/>
                <a:gd name="T7" fmla="*/ 1452 h 1617"/>
                <a:gd name="T8" fmla="*/ 267 w 1216"/>
                <a:gd name="T9" fmla="*/ 1373 h 1617"/>
                <a:gd name="T10" fmla="*/ 298 w 1216"/>
                <a:gd name="T11" fmla="*/ 1334 h 1617"/>
                <a:gd name="T12" fmla="*/ 322 w 1216"/>
                <a:gd name="T13" fmla="*/ 1279 h 1617"/>
                <a:gd name="T14" fmla="*/ 345 w 1216"/>
                <a:gd name="T15" fmla="*/ 1169 h 1617"/>
                <a:gd name="T16" fmla="*/ 408 w 1216"/>
                <a:gd name="T17" fmla="*/ 683 h 1617"/>
                <a:gd name="T18" fmla="*/ 455 w 1216"/>
                <a:gd name="T19" fmla="*/ 503 h 1617"/>
                <a:gd name="T20" fmla="*/ 463 w 1216"/>
                <a:gd name="T21" fmla="*/ 432 h 1617"/>
                <a:gd name="T22" fmla="*/ 479 w 1216"/>
                <a:gd name="T23" fmla="*/ 385 h 1617"/>
                <a:gd name="T24" fmla="*/ 541 w 1216"/>
                <a:gd name="T25" fmla="*/ 134 h 1617"/>
                <a:gd name="T26" fmla="*/ 596 w 1216"/>
                <a:gd name="T27" fmla="*/ 48 h 1617"/>
                <a:gd name="T28" fmla="*/ 698 w 1216"/>
                <a:gd name="T29" fmla="*/ 32 h 1617"/>
                <a:gd name="T30" fmla="*/ 777 w 1216"/>
                <a:gd name="T31" fmla="*/ 111 h 1617"/>
                <a:gd name="T32" fmla="*/ 832 w 1216"/>
                <a:gd name="T33" fmla="*/ 220 h 1617"/>
                <a:gd name="T34" fmla="*/ 871 w 1216"/>
                <a:gd name="T35" fmla="*/ 299 h 1617"/>
                <a:gd name="T36" fmla="*/ 918 w 1216"/>
                <a:gd name="T37" fmla="*/ 416 h 1617"/>
                <a:gd name="T38" fmla="*/ 957 w 1216"/>
                <a:gd name="T39" fmla="*/ 589 h 1617"/>
                <a:gd name="T40" fmla="*/ 957 w 1216"/>
                <a:gd name="T41" fmla="*/ 1138 h 1617"/>
                <a:gd name="T42" fmla="*/ 973 w 1216"/>
                <a:gd name="T43" fmla="*/ 1240 h 1617"/>
                <a:gd name="T44" fmla="*/ 1098 w 1216"/>
                <a:gd name="T45" fmla="*/ 1468 h 1617"/>
                <a:gd name="T46" fmla="*/ 1184 w 1216"/>
                <a:gd name="T47" fmla="*/ 1577 h 1617"/>
                <a:gd name="T48" fmla="*/ 1216 w 1216"/>
                <a:gd name="T49" fmla="*/ 1617 h 1617"/>
                <a:gd name="T50" fmla="*/ 0 w 1216"/>
                <a:gd name="T51" fmla="*/ 1617 h 16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16"/>
                <a:gd name="T79" fmla="*/ 0 h 1617"/>
                <a:gd name="T80" fmla="*/ 1216 w 1216"/>
                <a:gd name="T81" fmla="*/ 1617 h 16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16" h="1617">
                  <a:moveTo>
                    <a:pt x="0" y="1617"/>
                  </a:moveTo>
                  <a:cubicBezTo>
                    <a:pt x="15" y="1606"/>
                    <a:pt x="33" y="1598"/>
                    <a:pt x="47" y="1585"/>
                  </a:cubicBezTo>
                  <a:cubicBezTo>
                    <a:pt x="62" y="1569"/>
                    <a:pt x="75" y="1550"/>
                    <a:pt x="94" y="1538"/>
                  </a:cubicBezTo>
                  <a:cubicBezTo>
                    <a:pt x="133" y="1512"/>
                    <a:pt x="168" y="1493"/>
                    <a:pt x="196" y="1452"/>
                  </a:cubicBezTo>
                  <a:cubicBezTo>
                    <a:pt x="215" y="1422"/>
                    <a:pt x="267" y="1373"/>
                    <a:pt x="267" y="1373"/>
                  </a:cubicBezTo>
                  <a:cubicBezTo>
                    <a:pt x="287" y="1315"/>
                    <a:pt x="258" y="1384"/>
                    <a:pt x="298" y="1334"/>
                  </a:cubicBezTo>
                  <a:cubicBezTo>
                    <a:pt x="310" y="1318"/>
                    <a:pt x="313" y="1296"/>
                    <a:pt x="322" y="1279"/>
                  </a:cubicBezTo>
                  <a:cubicBezTo>
                    <a:pt x="329" y="1242"/>
                    <a:pt x="335" y="1205"/>
                    <a:pt x="345" y="1169"/>
                  </a:cubicBezTo>
                  <a:cubicBezTo>
                    <a:pt x="354" y="1008"/>
                    <a:pt x="372" y="840"/>
                    <a:pt x="408" y="683"/>
                  </a:cubicBezTo>
                  <a:cubicBezTo>
                    <a:pt x="421" y="624"/>
                    <a:pt x="420" y="552"/>
                    <a:pt x="455" y="503"/>
                  </a:cubicBezTo>
                  <a:cubicBezTo>
                    <a:pt x="457" y="479"/>
                    <a:pt x="458" y="455"/>
                    <a:pt x="463" y="432"/>
                  </a:cubicBezTo>
                  <a:cubicBezTo>
                    <a:pt x="466" y="415"/>
                    <a:pt x="479" y="385"/>
                    <a:pt x="479" y="385"/>
                  </a:cubicBezTo>
                  <a:cubicBezTo>
                    <a:pt x="486" y="296"/>
                    <a:pt x="506" y="215"/>
                    <a:pt x="541" y="134"/>
                  </a:cubicBezTo>
                  <a:cubicBezTo>
                    <a:pt x="555" y="100"/>
                    <a:pt x="565" y="67"/>
                    <a:pt x="596" y="48"/>
                  </a:cubicBezTo>
                  <a:cubicBezTo>
                    <a:pt x="627" y="0"/>
                    <a:pt x="648" y="14"/>
                    <a:pt x="698" y="32"/>
                  </a:cubicBezTo>
                  <a:cubicBezTo>
                    <a:pt x="727" y="60"/>
                    <a:pt x="752" y="78"/>
                    <a:pt x="777" y="111"/>
                  </a:cubicBezTo>
                  <a:cubicBezTo>
                    <a:pt x="785" y="147"/>
                    <a:pt x="810" y="188"/>
                    <a:pt x="832" y="220"/>
                  </a:cubicBezTo>
                  <a:cubicBezTo>
                    <a:pt x="840" y="250"/>
                    <a:pt x="857" y="271"/>
                    <a:pt x="871" y="299"/>
                  </a:cubicBezTo>
                  <a:cubicBezTo>
                    <a:pt x="890" y="336"/>
                    <a:pt x="898" y="378"/>
                    <a:pt x="918" y="416"/>
                  </a:cubicBezTo>
                  <a:cubicBezTo>
                    <a:pt x="932" y="473"/>
                    <a:pt x="945" y="530"/>
                    <a:pt x="957" y="589"/>
                  </a:cubicBezTo>
                  <a:cubicBezTo>
                    <a:pt x="951" y="730"/>
                    <a:pt x="912" y="1010"/>
                    <a:pt x="957" y="1138"/>
                  </a:cubicBezTo>
                  <a:cubicBezTo>
                    <a:pt x="962" y="1171"/>
                    <a:pt x="965" y="1206"/>
                    <a:pt x="973" y="1240"/>
                  </a:cubicBezTo>
                  <a:cubicBezTo>
                    <a:pt x="993" y="1330"/>
                    <a:pt x="1041" y="1396"/>
                    <a:pt x="1098" y="1468"/>
                  </a:cubicBezTo>
                  <a:cubicBezTo>
                    <a:pt x="1128" y="1506"/>
                    <a:pt x="1142" y="1550"/>
                    <a:pt x="1184" y="1577"/>
                  </a:cubicBezTo>
                  <a:cubicBezTo>
                    <a:pt x="1204" y="1607"/>
                    <a:pt x="1193" y="1594"/>
                    <a:pt x="1216" y="1617"/>
                  </a:cubicBezTo>
                  <a:lnTo>
                    <a:pt x="0" y="1617"/>
                  </a:lnTo>
                  <a:close/>
                </a:path>
              </a:pathLst>
            </a:custGeom>
            <a:solidFill>
              <a:schemeClr val="accent1"/>
            </a:solidFill>
            <a:ln w="9525">
              <a:solidFill>
                <a:schemeClr val="tx1"/>
              </a:solidFill>
              <a:round/>
              <a:headEnd/>
              <a:tailEnd/>
            </a:ln>
          </p:spPr>
          <p:txBody>
            <a:bodyPr wrap="none" anchor="ctr"/>
            <a:lstStyle/>
            <a:p>
              <a:endParaRPr lang="ja-JP" altLang="en-US" sz="1350">
                <a:latin typeface="Calibri" pitchFamily="34" charset="0"/>
              </a:endParaRPr>
            </a:p>
          </p:txBody>
        </p:sp>
        <p:sp>
          <p:nvSpPr>
            <p:cNvPr id="29721" name="AutoShape 12"/>
            <p:cNvSpPr>
              <a:spLocks noChangeArrowheads="1"/>
            </p:cNvSpPr>
            <p:nvPr/>
          </p:nvSpPr>
          <p:spPr bwMode="auto">
            <a:xfrm>
              <a:off x="2138" y="1673"/>
              <a:ext cx="192" cy="192"/>
            </a:xfrm>
            <a:prstGeom prst="sun">
              <a:avLst>
                <a:gd name="adj" fmla="val 25000"/>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grpSp>
      <p:grpSp>
        <p:nvGrpSpPr>
          <p:cNvPr id="3" name="Group 13"/>
          <p:cNvGrpSpPr>
            <a:grpSpLocks/>
          </p:cNvGrpSpPr>
          <p:nvPr/>
        </p:nvGrpSpPr>
        <p:grpSpPr bwMode="auto">
          <a:xfrm>
            <a:off x="2400300" y="3771900"/>
            <a:ext cx="2914650" cy="1028700"/>
            <a:chOff x="2784" y="1056"/>
            <a:chExt cx="2448" cy="864"/>
          </a:xfrm>
        </p:grpSpPr>
        <p:sp>
          <p:nvSpPr>
            <p:cNvPr id="29705" name="Freeform 14"/>
            <p:cNvSpPr>
              <a:spLocks/>
            </p:cNvSpPr>
            <p:nvPr/>
          </p:nvSpPr>
          <p:spPr bwMode="auto">
            <a:xfrm>
              <a:off x="2784" y="1104"/>
              <a:ext cx="2346" cy="816"/>
            </a:xfrm>
            <a:custGeom>
              <a:avLst/>
              <a:gdLst>
                <a:gd name="T0" fmla="*/ 0 w 2346"/>
                <a:gd name="T1" fmla="*/ 816 h 816"/>
                <a:gd name="T2" fmla="*/ 47 w 2346"/>
                <a:gd name="T3" fmla="*/ 784 h 816"/>
                <a:gd name="T4" fmla="*/ 94 w 2346"/>
                <a:gd name="T5" fmla="*/ 768 h 816"/>
                <a:gd name="T6" fmla="*/ 220 w 2346"/>
                <a:gd name="T7" fmla="*/ 690 h 816"/>
                <a:gd name="T8" fmla="*/ 385 w 2346"/>
                <a:gd name="T9" fmla="*/ 580 h 816"/>
                <a:gd name="T10" fmla="*/ 463 w 2346"/>
                <a:gd name="T11" fmla="*/ 525 h 816"/>
                <a:gd name="T12" fmla="*/ 549 w 2346"/>
                <a:gd name="T13" fmla="*/ 470 h 816"/>
                <a:gd name="T14" fmla="*/ 659 w 2346"/>
                <a:gd name="T15" fmla="*/ 439 h 816"/>
                <a:gd name="T16" fmla="*/ 745 w 2346"/>
                <a:gd name="T17" fmla="*/ 392 h 816"/>
                <a:gd name="T18" fmla="*/ 793 w 2346"/>
                <a:gd name="T19" fmla="*/ 353 h 816"/>
                <a:gd name="T20" fmla="*/ 855 w 2346"/>
                <a:gd name="T21" fmla="*/ 306 h 816"/>
                <a:gd name="T22" fmla="*/ 918 w 2346"/>
                <a:gd name="T23" fmla="*/ 259 h 816"/>
                <a:gd name="T24" fmla="*/ 996 w 2346"/>
                <a:gd name="T25" fmla="*/ 219 h 816"/>
                <a:gd name="T26" fmla="*/ 1420 w 2346"/>
                <a:gd name="T27" fmla="*/ 149 h 816"/>
                <a:gd name="T28" fmla="*/ 1726 w 2346"/>
                <a:gd name="T29" fmla="*/ 110 h 816"/>
                <a:gd name="T30" fmla="*/ 1946 w 2346"/>
                <a:gd name="T31" fmla="*/ 31 h 816"/>
                <a:gd name="T32" fmla="*/ 2165 w 2346"/>
                <a:gd name="T33" fmla="*/ 0 h 816"/>
                <a:gd name="T34" fmla="*/ 2298 w 2346"/>
                <a:gd name="T35" fmla="*/ 39 h 816"/>
                <a:gd name="T36" fmla="*/ 2330 w 2346"/>
                <a:gd name="T37" fmla="*/ 86 h 816"/>
                <a:gd name="T38" fmla="*/ 2346 w 2346"/>
                <a:gd name="T39" fmla="*/ 110 h 816"/>
                <a:gd name="T40" fmla="*/ 2267 w 2346"/>
                <a:gd name="T41" fmla="*/ 188 h 816"/>
                <a:gd name="T42" fmla="*/ 2244 w 2346"/>
                <a:gd name="T43" fmla="*/ 212 h 816"/>
                <a:gd name="T44" fmla="*/ 2220 w 2346"/>
                <a:gd name="T45" fmla="*/ 243 h 816"/>
                <a:gd name="T46" fmla="*/ 2189 w 2346"/>
                <a:gd name="T47" fmla="*/ 259 h 816"/>
                <a:gd name="T48" fmla="*/ 2110 w 2346"/>
                <a:gd name="T49" fmla="*/ 314 h 816"/>
                <a:gd name="T50" fmla="*/ 2071 w 2346"/>
                <a:gd name="T51" fmla="*/ 345 h 816"/>
                <a:gd name="T52" fmla="*/ 2055 w 2346"/>
                <a:gd name="T53" fmla="*/ 368 h 816"/>
                <a:gd name="T54" fmla="*/ 2032 w 2346"/>
                <a:gd name="T55" fmla="*/ 384 h 816"/>
                <a:gd name="T56" fmla="*/ 1891 w 2346"/>
                <a:gd name="T57" fmla="*/ 580 h 816"/>
                <a:gd name="T58" fmla="*/ 1734 w 2346"/>
                <a:gd name="T59" fmla="*/ 761 h 816"/>
                <a:gd name="T60" fmla="*/ 1640 w 2346"/>
                <a:gd name="T61" fmla="*/ 808 h 816"/>
                <a:gd name="T62" fmla="*/ 1616 w 2346"/>
                <a:gd name="T63" fmla="*/ 816 h 816"/>
                <a:gd name="T64" fmla="*/ 0 w 2346"/>
                <a:gd name="T65" fmla="*/ 816 h 8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46"/>
                <a:gd name="T100" fmla="*/ 0 h 816"/>
                <a:gd name="T101" fmla="*/ 2346 w 2346"/>
                <a:gd name="T102" fmla="*/ 816 h 8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46" h="816">
                  <a:moveTo>
                    <a:pt x="0" y="816"/>
                  </a:moveTo>
                  <a:cubicBezTo>
                    <a:pt x="15" y="805"/>
                    <a:pt x="29" y="790"/>
                    <a:pt x="47" y="784"/>
                  </a:cubicBezTo>
                  <a:cubicBezTo>
                    <a:pt x="62" y="778"/>
                    <a:pt x="94" y="768"/>
                    <a:pt x="94" y="768"/>
                  </a:cubicBezTo>
                  <a:cubicBezTo>
                    <a:pt x="129" y="734"/>
                    <a:pt x="177" y="716"/>
                    <a:pt x="220" y="690"/>
                  </a:cubicBezTo>
                  <a:cubicBezTo>
                    <a:pt x="275" y="654"/>
                    <a:pt x="329" y="616"/>
                    <a:pt x="385" y="580"/>
                  </a:cubicBezTo>
                  <a:cubicBezTo>
                    <a:pt x="409" y="547"/>
                    <a:pt x="425" y="538"/>
                    <a:pt x="463" y="525"/>
                  </a:cubicBezTo>
                  <a:cubicBezTo>
                    <a:pt x="489" y="505"/>
                    <a:pt x="517" y="481"/>
                    <a:pt x="549" y="470"/>
                  </a:cubicBezTo>
                  <a:cubicBezTo>
                    <a:pt x="584" y="457"/>
                    <a:pt x="623" y="452"/>
                    <a:pt x="659" y="439"/>
                  </a:cubicBezTo>
                  <a:cubicBezTo>
                    <a:pt x="687" y="427"/>
                    <a:pt x="718" y="407"/>
                    <a:pt x="745" y="392"/>
                  </a:cubicBezTo>
                  <a:cubicBezTo>
                    <a:pt x="782" y="370"/>
                    <a:pt x="756" y="382"/>
                    <a:pt x="793" y="353"/>
                  </a:cubicBezTo>
                  <a:cubicBezTo>
                    <a:pt x="813" y="336"/>
                    <a:pt x="855" y="306"/>
                    <a:pt x="855" y="306"/>
                  </a:cubicBezTo>
                  <a:cubicBezTo>
                    <a:pt x="873" y="278"/>
                    <a:pt x="885" y="268"/>
                    <a:pt x="918" y="259"/>
                  </a:cubicBezTo>
                  <a:cubicBezTo>
                    <a:pt x="945" y="231"/>
                    <a:pt x="958" y="228"/>
                    <a:pt x="996" y="219"/>
                  </a:cubicBezTo>
                  <a:cubicBezTo>
                    <a:pt x="1115" y="133"/>
                    <a:pt x="1282" y="155"/>
                    <a:pt x="1420" y="149"/>
                  </a:cubicBezTo>
                  <a:cubicBezTo>
                    <a:pt x="1522" y="139"/>
                    <a:pt x="1623" y="118"/>
                    <a:pt x="1726" y="110"/>
                  </a:cubicBezTo>
                  <a:cubicBezTo>
                    <a:pt x="1800" y="84"/>
                    <a:pt x="1867" y="44"/>
                    <a:pt x="1946" y="31"/>
                  </a:cubicBezTo>
                  <a:cubicBezTo>
                    <a:pt x="2014" y="7"/>
                    <a:pt x="2093" y="6"/>
                    <a:pt x="2165" y="0"/>
                  </a:cubicBezTo>
                  <a:cubicBezTo>
                    <a:pt x="2229" y="6"/>
                    <a:pt x="2249" y="5"/>
                    <a:pt x="2298" y="39"/>
                  </a:cubicBezTo>
                  <a:cubicBezTo>
                    <a:pt x="2308" y="54"/>
                    <a:pt x="2319" y="70"/>
                    <a:pt x="2330" y="86"/>
                  </a:cubicBezTo>
                  <a:cubicBezTo>
                    <a:pt x="2335" y="93"/>
                    <a:pt x="2346" y="110"/>
                    <a:pt x="2346" y="110"/>
                  </a:cubicBezTo>
                  <a:cubicBezTo>
                    <a:pt x="2333" y="146"/>
                    <a:pt x="2296" y="163"/>
                    <a:pt x="2267" y="188"/>
                  </a:cubicBezTo>
                  <a:cubicBezTo>
                    <a:pt x="2258" y="195"/>
                    <a:pt x="2251" y="203"/>
                    <a:pt x="2244" y="212"/>
                  </a:cubicBezTo>
                  <a:cubicBezTo>
                    <a:pt x="2235" y="221"/>
                    <a:pt x="2229" y="234"/>
                    <a:pt x="2220" y="243"/>
                  </a:cubicBezTo>
                  <a:cubicBezTo>
                    <a:pt x="2211" y="250"/>
                    <a:pt x="2198" y="252"/>
                    <a:pt x="2189" y="259"/>
                  </a:cubicBezTo>
                  <a:cubicBezTo>
                    <a:pt x="2158" y="277"/>
                    <a:pt x="2143" y="302"/>
                    <a:pt x="2110" y="314"/>
                  </a:cubicBezTo>
                  <a:cubicBezTo>
                    <a:pt x="2069" y="375"/>
                    <a:pt x="2122" y="304"/>
                    <a:pt x="2071" y="345"/>
                  </a:cubicBezTo>
                  <a:cubicBezTo>
                    <a:pt x="2063" y="350"/>
                    <a:pt x="2061" y="361"/>
                    <a:pt x="2055" y="368"/>
                  </a:cubicBezTo>
                  <a:cubicBezTo>
                    <a:pt x="2048" y="374"/>
                    <a:pt x="2039" y="378"/>
                    <a:pt x="2032" y="384"/>
                  </a:cubicBezTo>
                  <a:cubicBezTo>
                    <a:pt x="1987" y="449"/>
                    <a:pt x="1947" y="523"/>
                    <a:pt x="1891" y="580"/>
                  </a:cubicBezTo>
                  <a:cubicBezTo>
                    <a:pt x="1865" y="656"/>
                    <a:pt x="1801" y="718"/>
                    <a:pt x="1734" y="761"/>
                  </a:cubicBezTo>
                  <a:cubicBezTo>
                    <a:pt x="1700" y="782"/>
                    <a:pt x="1679" y="794"/>
                    <a:pt x="1640" y="808"/>
                  </a:cubicBezTo>
                  <a:cubicBezTo>
                    <a:pt x="1632" y="810"/>
                    <a:pt x="1616" y="816"/>
                    <a:pt x="1616" y="816"/>
                  </a:cubicBezTo>
                  <a:lnTo>
                    <a:pt x="0" y="816"/>
                  </a:lnTo>
                  <a:close/>
                </a:path>
              </a:pathLst>
            </a:custGeom>
            <a:solidFill>
              <a:schemeClr val="accent1"/>
            </a:solidFill>
            <a:ln w="9525">
              <a:solidFill>
                <a:schemeClr val="tx1"/>
              </a:solidFill>
              <a:round/>
              <a:headEnd/>
              <a:tailEnd/>
            </a:ln>
          </p:spPr>
          <p:txBody>
            <a:bodyPr wrap="none" anchor="ctr"/>
            <a:lstStyle/>
            <a:p>
              <a:endParaRPr lang="ja-JP" altLang="en-US" sz="1350">
                <a:latin typeface="Calibri" pitchFamily="34" charset="0"/>
              </a:endParaRPr>
            </a:p>
          </p:txBody>
        </p:sp>
        <p:sp>
          <p:nvSpPr>
            <p:cNvPr id="29706" name="AutoShape 15"/>
            <p:cNvSpPr>
              <a:spLocks noChangeArrowheads="1"/>
            </p:cNvSpPr>
            <p:nvPr/>
          </p:nvSpPr>
          <p:spPr bwMode="auto">
            <a:xfrm>
              <a:off x="5040" y="1056"/>
              <a:ext cx="192" cy="192"/>
            </a:xfrm>
            <a:prstGeom prst="sun">
              <a:avLst>
                <a:gd name="adj" fmla="val 25000"/>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sp>
          <p:nvSpPr>
            <p:cNvPr id="29707" name="Line 16"/>
            <p:cNvSpPr>
              <a:spLocks noChangeShapeType="1"/>
            </p:cNvSpPr>
            <p:nvPr/>
          </p:nvSpPr>
          <p:spPr bwMode="auto">
            <a:xfrm>
              <a:off x="2928" y="1872"/>
              <a:ext cx="240" cy="0"/>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9708" name="Line 17"/>
            <p:cNvSpPr>
              <a:spLocks noChangeShapeType="1"/>
            </p:cNvSpPr>
            <p:nvPr/>
          </p:nvSpPr>
          <p:spPr bwMode="auto">
            <a:xfrm>
              <a:off x="3408" y="1872"/>
              <a:ext cx="240" cy="0"/>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9709" name="Line 18"/>
            <p:cNvSpPr>
              <a:spLocks noChangeShapeType="1"/>
            </p:cNvSpPr>
            <p:nvPr/>
          </p:nvSpPr>
          <p:spPr bwMode="auto">
            <a:xfrm>
              <a:off x="3840" y="1872"/>
              <a:ext cx="240" cy="0"/>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9710" name="Line 19"/>
            <p:cNvSpPr>
              <a:spLocks noChangeShapeType="1"/>
            </p:cNvSpPr>
            <p:nvPr/>
          </p:nvSpPr>
          <p:spPr bwMode="auto">
            <a:xfrm>
              <a:off x="4224" y="1872"/>
              <a:ext cx="240" cy="0"/>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9711" name="Line 20"/>
            <p:cNvSpPr>
              <a:spLocks noChangeShapeType="1"/>
            </p:cNvSpPr>
            <p:nvPr/>
          </p:nvSpPr>
          <p:spPr bwMode="auto">
            <a:xfrm flipV="1">
              <a:off x="4704" y="1584"/>
              <a:ext cx="144" cy="192"/>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9712" name="Line 21"/>
            <p:cNvSpPr>
              <a:spLocks noChangeShapeType="1"/>
            </p:cNvSpPr>
            <p:nvPr/>
          </p:nvSpPr>
          <p:spPr bwMode="auto">
            <a:xfrm flipV="1">
              <a:off x="3168" y="1440"/>
              <a:ext cx="336" cy="144"/>
            </a:xfrm>
            <a:prstGeom prst="line">
              <a:avLst/>
            </a:prstGeom>
            <a:noFill/>
            <a:ln w="9525">
              <a:solidFill>
                <a:schemeClr val="tx1"/>
              </a:solidFill>
              <a:round/>
              <a:headEnd/>
              <a:tailEnd type="triangle" w="med" len="med"/>
            </a:ln>
          </p:spPr>
          <p:txBody>
            <a:bodyPr wrap="none" anchor="ctr"/>
            <a:lstStyle/>
            <a:p>
              <a:endParaRPr lang="ja-JP" altLang="en-US" sz="1350"/>
            </a:p>
          </p:txBody>
        </p:sp>
        <p:sp>
          <p:nvSpPr>
            <p:cNvPr id="29713" name="Line 22"/>
            <p:cNvSpPr>
              <a:spLocks noChangeShapeType="1"/>
            </p:cNvSpPr>
            <p:nvPr/>
          </p:nvSpPr>
          <p:spPr bwMode="auto">
            <a:xfrm>
              <a:off x="3984" y="1200"/>
              <a:ext cx="240" cy="0"/>
            </a:xfrm>
            <a:prstGeom prst="line">
              <a:avLst/>
            </a:prstGeom>
            <a:noFill/>
            <a:ln w="9525">
              <a:solidFill>
                <a:schemeClr val="tx1"/>
              </a:solidFill>
              <a:round/>
              <a:headEnd/>
              <a:tailEnd type="triangle" w="med" len="med"/>
            </a:ln>
          </p:spPr>
          <p:txBody>
            <a:bodyPr wrap="none" anchor="ctr"/>
            <a:lstStyle/>
            <a:p>
              <a:endParaRPr lang="ja-JP" altLang="en-US" sz="1350"/>
            </a:p>
          </p:txBody>
        </p:sp>
      </p:grpSp>
      <p:grpSp>
        <p:nvGrpSpPr>
          <p:cNvPr id="4" name="Group 23"/>
          <p:cNvGrpSpPr>
            <a:grpSpLocks/>
          </p:cNvGrpSpPr>
          <p:nvPr/>
        </p:nvGrpSpPr>
        <p:grpSpPr bwMode="auto">
          <a:xfrm>
            <a:off x="3771900" y="3771900"/>
            <a:ext cx="2857500" cy="1028700"/>
            <a:chOff x="2688" y="2208"/>
            <a:chExt cx="2400" cy="864"/>
          </a:xfrm>
        </p:grpSpPr>
        <p:sp>
          <p:nvSpPr>
            <p:cNvPr id="29703" name="Freeform 24"/>
            <p:cNvSpPr>
              <a:spLocks/>
            </p:cNvSpPr>
            <p:nvPr/>
          </p:nvSpPr>
          <p:spPr bwMode="auto">
            <a:xfrm>
              <a:off x="2688" y="2256"/>
              <a:ext cx="2346" cy="816"/>
            </a:xfrm>
            <a:custGeom>
              <a:avLst/>
              <a:gdLst>
                <a:gd name="T0" fmla="*/ 0 w 2346"/>
                <a:gd name="T1" fmla="*/ 816 h 816"/>
                <a:gd name="T2" fmla="*/ 47 w 2346"/>
                <a:gd name="T3" fmla="*/ 784 h 816"/>
                <a:gd name="T4" fmla="*/ 94 w 2346"/>
                <a:gd name="T5" fmla="*/ 768 h 816"/>
                <a:gd name="T6" fmla="*/ 220 w 2346"/>
                <a:gd name="T7" fmla="*/ 690 h 816"/>
                <a:gd name="T8" fmla="*/ 385 w 2346"/>
                <a:gd name="T9" fmla="*/ 580 h 816"/>
                <a:gd name="T10" fmla="*/ 463 w 2346"/>
                <a:gd name="T11" fmla="*/ 525 h 816"/>
                <a:gd name="T12" fmla="*/ 549 w 2346"/>
                <a:gd name="T13" fmla="*/ 470 h 816"/>
                <a:gd name="T14" fmla="*/ 659 w 2346"/>
                <a:gd name="T15" fmla="*/ 439 h 816"/>
                <a:gd name="T16" fmla="*/ 745 w 2346"/>
                <a:gd name="T17" fmla="*/ 392 h 816"/>
                <a:gd name="T18" fmla="*/ 793 w 2346"/>
                <a:gd name="T19" fmla="*/ 353 h 816"/>
                <a:gd name="T20" fmla="*/ 855 w 2346"/>
                <a:gd name="T21" fmla="*/ 306 h 816"/>
                <a:gd name="T22" fmla="*/ 918 w 2346"/>
                <a:gd name="T23" fmla="*/ 259 h 816"/>
                <a:gd name="T24" fmla="*/ 996 w 2346"/>
                <a:gd name="T25" fmla="*/ 219 h 816"/>
                <a:gd name="T26" fmla="*/ 1420 w 2346"/>
                <a:gd name="T27" fmla="*/ 149 h 816"/>
                <a:gd name="T28" fmla="*/ 1726 w 2346"/>
                <a:gd name="T29" fmla="*/ 110 h 816"/>
                <a:gd name="T30" fmla="*/ 1946 w 2346"/>
                <a:gd name="T31" fmla="*/ 31 h 816"/>
                <a:gd name="T32" fmla="*/ 2165 w 2346"/>
                <a:gd name="T33" fmla="*/ 0 h 816"/>
                <a:gd name="T34" fmla="*/ 2298 w 2346"/>
                <a:gd name="T35" fmla="*/ 39 h 816"/>
                <a:gd name="T36" fmla="*/ 2330 w 2346"/>
                <a:gd name="T37" fmla="*/ 86 h 816"/>
                <a:gd name="T38" fmla="*/ 2346 w 2346"/>
                <a:gd name="T39" fmla="*/ 110 h 816"/>
                <a:gd name="T40" fmla="*/ 2267 w 2346"/>
                <a:gd name="T41" fmla="*/ 188 h 816"/>
                <a:gd name="T42" fmla="*/ 2244 w 2346"/>
                <a:gd name="T43" fmla="*/ 212 h 816"/>
                <a:gd name="T44" fmla="*/ 2220 w 2346"/>
                <a:gd name="T45" fmla="*/ 243 h 816"/>
                <a:gd name="T46" fmla="*/ 2189 w 2346"/>
                <a:gd name="T47" fmla="*/ 259 h 816"/>
                <a:gd name="T48" fmla="*/ 2110 w 2346"/>
                <a:gd name="T49" fmla="*/ 314 h 816"/>
                <a:gd name="T50" fmla="*/ 2071 w 2346"/>
                <a:gd name="T51" fmla="*/ 345 h 816"/>
                <a:gd name="T52" fmla="*/ 2055 w 2346"/>
                <a:gd name="T53" fmla="*/ 368 h 816"/>
                <a:gd name="T54" fmla="*/ 2032 w 2346"/>
                <a:gd name="T55" fmla="*/ 384 h 816"/>
                <a:gd name="T56" fmla="*/ 1891 w 2346"/>
                <a:gd name="T57" fmla="*/ 580 h 816"/>
                <a:gd name="T58" fmla="*/ 1734 w 2346"/>
                <a:gd name="T59" fmla="*/ 761 h 816"/>
                <a:gd name="T60" fmla="*/ 1640 w 2346"/>
                <a:gd name="T61" fmla="*/ 808 h 816"/>
                <a:gd name="T62" fmla="*/ 1616 w 2346"/>
                <a:gd name="T63" fmla="*/ 816 h 816"/>
                <a:gd name="T64" fmla="*/ 0 w 2346"/>
                <a:gd name="T65" fmla="*/ 816 h 8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46"/>
                <a:gd name="T100" fmla="*/ 0 h 816"/>
                <a:gd name="T101" fmla="*/ 2346 w 2346"/>
                <a:gd name="T102" fmla="*/ 816 h 8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46" h="816">
                  <a:moveTo>
                    <a:pt x="0" y="816"/>
                  </a:moveTo>
                  <a:cubicBezTo>
                    <a:pt x="15" y="805"/>
                    <a:pt x="29" y="790"/>
                    <a:pt x="47" y="784"/>
                  </a:cubicBezTo>
                  <a:cubicBezTo>
                    <a:pt x="62" y="778"/>
                    <a:pt x="94" y="768"/>
                    <a:pt x="94" y="768"/>
                  </a:cubicBezTo>
                  <a:cubicBezTo>
                    <a:pt x="129" y="734"/>
                    <a:pt x="177" y="716"/>
                    <a:pt x="220" y="690"/>
                  </a:cubicBezTo>
                  <a:cubicBezTo>
                    <a:pt x="275" y="654"/>
                    <a:pt x="329" y="616"/>
                    <a:pt x="385" y="580"/>
                  </a:cubicBezTo>
                  <a:cubicBezTo>
                    <a:pt x="409" y="547"/>
                    <a:pt x="425" y="538"/>
                    <a:pt x="463" y="525"/>
                  </a:cubicBezTo>
                  <a:cubicBezTo>
                    <a:pt x="489" y="505"/>
                    <a:pt x="517" y="481"/>
                    <a:pt x="549" y="470"/>
                  </a:cubicBezTo>
                  <a:cubicBezTo>
                    <a:pt x="584" y="457"/>
                    <a:pt x="623" y="452"/>
                    <a:pt x="659" y="439"/>
                  </a:cubicBezTo>
                  <a:cubicBezTo>
                    <a:pt x="687" y="427"/>
                    <a:pt x="718" y="407"/>
                    <a:pt x="745" y="392"/>
                  </a:cubicBezTo>
                  <a:cubicBezTo>
                    <a:pt x="782" y="370"/>
                    <a:pt x="756" y="382"/>
                    <a:pt x="793" y="353"/>
                  </a:cubicBezTo>
                  <a:cubicBezTo>
                    <a:pt x="813" y="336"/>
                    <a:pt x="855" y="306"/>
                    <a:pt x="855" y="306"/>
                  </a:cubicBezTo>
                  <a:cubicBezTo>
                    <a:pt x="873" y="278"/>
                    <a:pt x="885" y="268"/>
                    <a:pt x="918" y="259"/>
                  </a:cubicBezTo>
                  <a:cubicBezTo>
                    <a:pt x="945" y="231"/>
                    <a:pt x="958" y="228"/>
                    <a:pt x="996" y="219"/>
                  </a:cubicBezTo>
                  <a:cubicBezTo>
                    <a:pt x="1115" y="133"/>
                    <a:pt x="1282" y="155"/>
                    <a:pt x="1420" y="149"/>
                  </a:cubicBezTo>
                  <a:cubicBezTo>
                    <a:pt x="1522" y="139"/>
                    <a:pt x="1623" y="118"/>
                    <a:pt x="1726" y="110"/>
                  </a:cubicBezTo>
                  <a:cubicBezTo>
                    <a:pt x="1800" y="84"/>
                    <a:pt x="1867" y="44"/>
                    <a:pt x="1946" y="31"/>
                  </a:cubicBezTo>
                  <a:cubicBezTo>
                    <a:pt x="2014" y="7"/>
                    <a:pt x="2093" y="6"/>
                    <a:pt x="2165" y="0"/>
                  </a:cubicBezTo>
                  <a:cubicBezTo>
                    <a:pt x="2229" y="6"/>
                    <a:pt x="2249" y="5"/>
                    <a:pt x="2298" y="39"/>
                  </a:cubicBezTo>
                  <a:cubicBezTo>
                    <a:pt x="2308" y="54"/>
                    <a:pt x="2319" y="70"/>
                    <a:pt x="2330" y="86"/>
                  </a:cubicBezTo>
                  <a:cubicBezTo>
                    <a:pt x="2335" y="93"/>
                    <a:pt x="2346" y="110"/>
                    <a:pt x="2346" y="110"/>
                  </a:cubicBezTo>
                  <a:cubicBezTo>
                    <a:pt x="2333" y="146"/>
                    <a:pt x="2296" y="163"/>
                    <a:pt x="2267" y="188"/>
                  </a:cubicBezTo>
                  <a:cubicBezTo>
                    <a:pt x="2258" y="195"/>
                    <a:pt x="2251" y="203"/>
                    <a:pt x="2244" y="212"/>
                  </a:cubicBezTo>
                  <a:cubicBezTo>
                    <a:pt x="2235" y="221"/>
                    <a:pt x="2229" y="234"/>
                    <a:pt x="2220" y="243"/>
                  </a:cubicBezTo>
                  <a:cubicBezTo>
                    <a:pt x="2211" y="250"/>
                    <a:pt x="2198" y="252"/>
                    <a:pt x="2189" y="259"/>
                  </a:cubicBezTo>
                  <a:cubicBezTo>
                    <a:pt x="2158" y="277"/>
                    <a:pt x="2143" y="302"/>
                    <a:pt x="2110" y="314"/>
                  </a:cubicBezTo>
                  <a:cubicBezTo>
                    <a:pt x="2069" y="375"/>
                    <a:pt x="2122" y="304"/>
                    <a:pt x="2071" y="345"/>
                  </a:cubicBezTo>
                  <a:cubicBezTo>
                    <a:pt x="2063" y="350"/>
                    <a:pt x="2061" y="361"/>
                    <a:pt x="2055" y="368"/>
                  </a:cubicBezTo>
                  <a:cubicBezTo>
                    <a:pt x="2048" y="374"/>
                    <a:pt x="2039" y="378"/>
                    <a:pt x="2032" y="384"/>
                  </a:cubicBezTo>
                  <a:cubicBezTo>
                    <a:pt x="1987" y="449"/>
                    <a:pt x="1947" y="523"/>
                    <a:pt x="1891" y="580"/>
                  </a:cubicBezTo>
                  <a:cubicBezTo>
                    <a:pt x="1865" y="656"/>
                    <a:pt x="1801" y="718"/>
                    <a:pt x="1734" y="761"/>
                  </a:cubicBezTo>
                  <a:cubicBezTo>
                    <a:pt x="1700" y="782"/>
                    <a:pt x="1679" y="794"/>
                    <a:pt x="1640" y="808"/>
                  </a:cubicBezTo>
                  <a:cubicBezTo>
                    <a:pt x="1632" y="810"/>
                    <a:pt x="1616" y="816"/>
                    <a:pt x="1616" y="816"/>
                  </a:cubicBezTo>
                  <a:lnTo>
                    <a:pt x="0" y="816"/>
                  </a:lnTo>
                  <a:close/>
                </a:path>
              </a:pathLst>
            </a:custGeom>
            <a:solidFill>
              <a:schemeClr val="accent1"/>
            </a:solidFill>
            <a:ln w="9525">
              <a:solidFill>
                <a:schemeClr val="tx1"/>
              </a:solidFill>
              <a:round/>
              <a:headEnd/>
              <a:tailEnd/>
            </a:ln>
          </p:spPr>
          <p:txBody>
            <a:bodyPr wrap="none" anchor="ctr"/>
            <a:lstStyle/>
            <a:p>
              <a:endParaRPr lang="ja-JP" altLang="en-US" sz="1350">
                <a:latin typeface="Calibri" pitchFamily="34" charset="0"/>
              </a:endParaRPr>
            </a:p>
          </p:txBody>
        </p:sp>
        <p:sp>
          <p:nvSpPr>
            <p:cNvPr id="29704" name="AutoShape 25"/>
            <p:cNvSpPr>
              <a:spLocks noChangeArrowheads="1"/>
            </p:cNvSpPr>
            <p:nvPr/>
          </p:nvSpPr>
          <p:spPr bwMode="auto">
            <a:xfrm>
              <a:off x="4896" y="2208"/>
              <a:ext cx="192" cy="192"/>
            </a:xfrm>
            <a:prstGeom prst="sun">
              <a:avLst>
                <a:gd name="adj" fmla="val 25000"/>
              </a:avLst>
            </a:prstGeom>
            <a:solidFill>
              <a:schemeClr val="accent2"/>
            </a:solidFill>
            <a:ln w="9525">
              <a:solidFill>
                <a:schemeClr val="tx1"/>
              </a:solidFill>
              <a:miter lim="800000"/>
              <a:headEnd/>
              <a:tailEnd/>
            </a:ln>
          </p:spPr>
          <p:txBody>
            <a:bodyPr wrap="none" anchor="ctr"/>
            <a:lstStyle/>
            <a:p>
              <a:endParaRPr lang="ja-JP" altLang="en-US" sz="1350">
                <a:latin typeface="Calibri" pitchFamily="34" charset="0"/>
              </a:endParaRPr>
            </a:p>
          </p:txBody>
        </p:sp>
      </p:grpSp>
    </p:spTree>
    <p:extLst>
      <p:ext uri="{BB962C8B-B14F-4D97-AF65-F5344CB8AC3E}">
        <p14:creationId xmlns:p14="http://schemas.microsoft.com/office/powerpoint/2010/main" val="3817924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26"/>
            <a:ext cx="9144000" cy="1325563"/>
          </a:xfrm>
        </p:spPr>
        <p:txBody>
          <a:bodyPr>
            <a:normAutofit/>
          </a:bodyPr>
          <a:lstStyle/>
          <a:p>
            <a:pPr algn="ctr"/>
            <a:r>
              <a:rPr kumimoji="1" lang="en-US" altLang="ja-JP" sz="3600" dirty="0" smtClean="0"/>
              <a:t>What determines the shape of the animal body?</a:t>
            </a:r>
            <a:endParaRPr kumimoji="1" lang="ja-JP" altLang="en-US" sz="3600" dirty="0"/>
          </a:p>
        </p:txBody>
      </p:sp>
      <p:sp>
        <p:nvSpPr>
          <p:cNvPr id="14" name="コンテンツ プレースホルダー 13"/>
          <p:cNvSpPr>
            <a:spLocks noGrp="1"/>
          </p:cNvSpPr>
          <p:nvPr>
            <p:ph idx="1"/>
          </p:nvPr>
        </p:nvSpPr>
        <p:spPr>
          <a:xfrm>
            <a:off x="2235104" y="1587061"/>
            <a:ext cx="5034288" cy="4897821"/>
          </a:xfrm>
        </p:spPr>
        <p:txBody>
          <a:bodyPr>
            <a:normAutofit lnSpcReduction="10000"/>
          </a:bodyPr>
          <a:lstStyle/>
          <a:p>
            <a:r>
              <a:rPr kumimoji="1" lang="en-US" altLang="ja-JP" dirty="0" smtClean="0"/>
              <a:t>Gene expression</a:t>
            </a:r>
          </a:p>
          <a:p>
            <a:r>
              <a:rPr lang="en-US" altLang="ja-JP" dirty="0" smtClean="0"/>
              <a:t>Behaviors of the cells</a:t>
            </a:r>
          </a:p>
          <a:p>
            <a:pPr lvl="1"/>
            <a:r>
              <a:rPr kumimoji="1" lang="en-US" altLang="ja-JP" dirty="0" smtClean="0"/>
              <a:t>Proliferation</a:t>
            </a:r>
          </a:p>
          <a:p>
            <a:pPr lvl="1"/>
            <a:r>
              <a:rPr lang="en-US" altLang="ja-JP" dirty="0" smtClean="0"/>
              <a:t>Migration</a:t>
            </a:r>
          </a:p>
          <a:p>
            <a:pPr lvl="1"/>
            <a:r>
              <a:rPr kumimoji="1" lang="en-US" altLang="ja-JP" dirty="0" smtClean="0"/>
              <a:t>Differentiation</a:t>
            </a:r>
          </a:p>
          <a:p>
            <a:pPr lvl="1"/>
            <a:r>
              <a:rPr lang="en-US" altLang="ja-JP" dirty="0" smtClean="0"/>
              <a:t>Specific shapes of cells</a:t>
            </a:r>
          </a:p>
          <a:p>
            <a:r>
              <a:rPr kumimoji="1" lang="en-US" altLang="ja-JP" dirty="0" smtClean="0"/>
              <a:t>Cell-cell interaction</a:t>
            </a:r>
          </a:p>
          <a:p>
            <a:endParaRPr lang="en-US" altLang="ja-JP" dirty="0"/>
          </a:p>
          <a:p>
            <a:endParaRPr kumimoji="1" lang="en-US" altLang="ja-JP" dirty="0" smtClean="0"/>
          </a:p>
          <a:p>
            <a:endParaRPr kumimoji="1" lang="en-US" altLang="ja-JP" dirty="0" smtClean="0"/>
          </a:p>
          <a:p>
            <a:r>
              <a:rPr lang="en-US" altLang="ja-JP" dirty="0" smtClean="0"/>
              <a:t>Shape of tissues</a:t>
            </a:r>
            <a:endParaRPr kumimoji="1" lang="en-US" altLang="ja-JP" dirty="0" smtClean="0"/>
          </a:p>
        </p:txBody>
      </p:sp>
      <p:sp>
        <p:nvSpPr>
          <p:cNvPr id="17" name="下矢印 16"/>
          <p:cNvSpPr/>
          <p:nvPr/>
        </p:nvSpPr>
        <p:spPr>
          <a:xfrm>
            <a:off x="3121571" y="4598923"/>
            <a:ext cx="567559" cy="4204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下矢印 17"/>
          <p:cNvSpPr/>
          <p:nvPr/>
        </p:nvSpPr>
        <p:spPr>
          <a:xfrm>
            <a:off x="3121571" y="5184910"/>
            <a:ext cx="567559" cy="4204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078013" y="5000244"/>
            <a:ext cx="3739870" cy="369332"/>
          </a:xfrm>
          <a:prstGeom prst="rect">
            <a:avLst/>
          </a:prstGeom>
          <a:noFill/>
        </p:spPr>
        <p:txBody>
          <a:bodyPr wrap="none" rtlCol="0">
            <a:spAutoFit/>
          </a:bodyPr>
          <a:lstStyle/>
          <a:p>
            <a:r>
              <a:rPr kumimoji="1" lang="en-US" altLang="ja-JP" dirty="0" smtClean="0"/>
              <a:t>This process is not easy to understand</a:t>
            </a:r>
            <a:endParaRPr kumimoji="1" lang="ja-JP" altLang="en-US" dirty="0"/>
          </a:p>
        </p:txBody>
      </p:sp>
    </p:spTree>
    <p:extLst>
      <p:ext uri="{BB962C8B-B14F-4D97-AF65-F5344CB8AC3E}">
        <p14:creationId xmlns:p14="http://schemas.microsoft.com/office/powerpoint/2010/main" val="7473631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en-US" altLang="ja-JP" dirty="0" smtClean="0"/>
              <a:t>simulation</a:t>
            </a:r>
            <a:endParaRPr kumimoji="1" lang="ja-JP" altLang="en-US" dirty="0"/>
          </a:p>
        </p:txBody>
      </p:sp>
      <p:pic>
        <p:nvPicPr>
          <p:cNvPr id="4" name="1agg[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17694" y="2456892"/>
            <a:ext cx="2514600" cy="2057400"/>
          </a:xfrm>
          <a:prstGeom prst="rect">
            <a:avLst/>
          </a:prstGeom>
        </p:spPr>
      </p:pic>
      <p:pic>
        <p:nvPicPr>
          <p:cNvPr id="5" name="4sort1[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004049" y="2414030"/>
            <a:ext cx="2150269" cy="2143125"/>
          </a:xfrm>
          <a:prstGeom prst="rect">
            <a:avLst/>
          </a:prstGeom>
        </p:spPr>
      </p:pic>
    </p:spTree>
    <p:extLst>
      <p:ext uri="{BB962C8B-B14F-4D97-AF65-F5344CB8AC3E}">
        <p14:creationId xmlns:p14="http://schemas.microsoft.com/office/powerpoint/2010/main" val="2529060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509752" y="463824"/>
            <a:ext cx="8229600" cy="870990"/>
          </a:xfrm>
        </p:spPr>
        <p:txBody>
          <a:bodyPr>
            <a:normAutofit/>
          </a:bodyPr>
          <a:lstStyle/>
          <a:p>
            <a:pPr algn="ctr"/>
            <a:r>
              <a:rPr kumimoji="1" lang="en-US" altLang="ja-JP" dirty="0" smtClean="0"/>
              <a:t>Cells are rolling in the slime</a:t>
            </a:r>
            <a:endParaRPr kumimoji="1" lang="ja-JP" altLang="en-US" dirty="0"/>
          </a:p>
        </p:txBody>
      </p:sp>
      <p:pic>
        <p:nvPicPr>
          <p:cNvPr id="4" name="SLUGNEW1[1]">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6"/>
          <a:stretch>
            <a:fillRect/>
          </a:stretch>
        </p:blipFill>
        <p:spPr>
          <a:xfrm>
            <a:off x="1382713" y="1600200"/>
            <a:ext cx="2185987" cy="2185988"/>
          </a:xfrm>
        </p:spPr>
      </p:pic>
      <p:pic>
        <p:nvPicPr>
          <p:cNvPr id="5" name="culmination_1[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950042" y="2456892"/>
            <a:ext cx="2306313" cy="2052228"/>
          </a:xfrm>
          <a:prstGeom prst="rect">
            <a:avLst/>
          </a:prstGeom>
        </p:spPr>
      </p:pic>
    </p:spTree>
    <p:extLst>
      <p:ext uri="{BB962C8B-B14F-4D97-AF65-F5344CB8AC3E}">
        <p14:creationId xmlns:p14="http://schemas.microsoft.com/office/powerpoint/2010/main" val="1352706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1934" y="543803"/>
            <a:ext cx="7886700" cy="780502"/>
          </a:xfrm>
        </p:spPr>
        <p:txBody>
          <a:bodyPr/>
          <a:lstStyle/>
          <a:p>
            <a:pPr algn="ctr"/>
            <a:r>
              <a:rPr kumimoji="1" lang="en-US" altLang="ja-JP" dirty="0" smtClean="0"/>
              <a:t>Calcium waves</a:t>
            </a:r>
            <a:endParaRPr kumimoji="1" lang="ja-JP" altLang="en-US" dirty="0"/>
          </a:p>
        </p:txBody>
      </p:sp>
      <p:pic>
        <p:nvPicPr>
          <p:cNvPr id="3074" name="Picture 2" descr="ãcalcium wave oocyte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5284" y="1710453"/>
            <a:ext cx="3624755" cy="116294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434226" y="2873396"/>
            <a:ext cx="1906869" cy="369332"/>
          </a:xfrm>
          <a:prstGeom prst="rect">
            <a:avLst/>
          </a:prstGeom>
          <a:noFill/>
        </p:spPr>
        <p:txBody>
          <a:bodyPr wrap="none" rtlCol="0">
            <a:spAutoFit/>
          </a:bodyPr>
          <a:lstStyle/>
          <a:p>
            <a:r>
              <a:rPr kumimoji="1" lang="en-US" altLang="ja-JP" dirty="0" smtClean="0"/>
              <a:t>Surface of oocytes</a:t>
            </a:r>
            <a:endParaRPr kumimoji="1" lang="ja-JP" altLang="en-US" dirty="0"/>
          </a:p>
        </p:txBody>
      </p:sp>
      <p:pic>
        <p:nvPicPr>
          <p:cNvPr id="3076" name="Picture 4" descr="ãspiral wave heartãã®ç»åæ¤ç´¢çµæ"/>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96913" y="3448175"/>
            <a:ext cx="4179833" cy="30532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ãCalcium waves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687" y="2175642"/>
            <a:ext cx="2809379" cy="36241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148552" y="6488668"/>
            <a:ext cx="689612" cy="369332"/>
          </a:xfrm>
          <a:prstGeom prst="rect">
            <a:avLst/>
          </a:prstGeom>
          <a:noFill/>
        </p:spPr>
        <p:txBody>
          <a:bodyPr wrap="none" rtlCol="0">
            <a:spAutoFit/>
          </a:bodyPr>
          <a:lstStyle/>
          <a:p>
            <a:r>
              <a:rPr kumimoji="1" lang="en-US" altLang="ja-JP" dirty="0" smtClean="0"/>
              <a:t>heart</a:t>
            </a:r>
            <a:endParaRPr kumimoji="1" lang="ja-JP" altLang="en-US" dirty="0"/>
          </a:p>
        </p:txBody>
      </p:sp>
    </p:spTree>
    <p:extLst>
      <p:ext uri="{BB962C8B-B14F-4D97-AF65-F5344CB8AC3E}">
        <p14:creationId xmlns:p14="http://schemas.microsoft.com/office/powerpoint/2010/main" val="2560025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2015" y="333595"/>
            <a:ext cx="8357695" cy="833053"/>
          </a:xfrm>
        </p:spPr>
        <p:txBody>
          <a:bodyPr>
            <a:normAutofit fontScale="90000"/>
          </a:bodyPr>
          <a:lstStyle/>
          <a:p>
            <a:r>
              <a:rPr kumimoji="1" lang="en-US" altLang="ja-JP" dirty="0" smtClean="0"/>
              <a:t>Examples of travelling wave pattern 2</a:t>
            </a:r>
            <a:endParaRPr kumimoji="1" lang="ja-JP" altLang="en-US" dirty="0"/>
          </a:p>
        </p:txBody>
      </p:sp>
      <p:pic>
        <p:nvPicPr>
          <p:cNvPr id="4" name="図 3"/>
          <p:cNvPicPr>
            <a:picLocks noChangeAspect="1"/>
          </p:cNvPicPr>
          <p:nvPr/>
        </p:nvPicPr>
        <p:blipFill>
          <a:blip r:embed="rId2"/>
          <a:stretch>
            <a:fillRect/>
          </a:stretch>
        </p:blipFill>
        <p:spPr>
          <a:xfrm>
            <a:off x="238976" y="2554338"/>
            <a:ext cx="2552793" cy="3408110"/>
          </a:xfrm>
          <a:prstGeom prst="rect">
            <a:avLst/>
          </a:prstGeom>
        </p:spPr>
      </p:pic>
      <p:sp>
        <p:nvSpPr>
          <p:cNvPr id="5" name="正方形/長方形 4"/>
          <p:cNvSpPr/>
          <p:nvPr/>
        </p:nvSpPr>
        <p:spPr>
          <a:xfrm>
            <a:off x="238976" y="2020067"/>
            <a:ext cx="2623282" cy="369332"/>
          </a:xfrm>
          <a:prstGeom prst="rect">
            <a:avLst/>
          </a:prstGeom>
        </p:spPr>
        <p:txBody>
          <a:bodyPr wrap="none">
            <a:spAutoFit/>
          </a:bodyPr>
          <a:lstStyle/>
          <a:p>
            <a:r>
              <a:rPr lang="ja-JP" altLang="en-US" dirty="0"/>
              <a:t>erythema gyratum repens</a:t>
            </a:r>
          </a:p>
        </p:txBody>
      </p:sp>
      <p:grpSp>
        <p:nvGrpSpPr>
          <p:cNvPr id="3" name="グループ化 2"/>
          <p:cNvGrpSpPr/>
          <p:nvPr/>
        </p:nvGrpSpPr>
        <p:grpSpPr>
          <a:xfrm>
            <a:off x="6522890" y="2769783"/>
            <a:ext cx="2189459" cy="3052563"/>
            <a:chOff x="5871976" y="2011806"/>
            <a:chExt cx="3018417" cy="4208304"/>
          </a:xfrm>
        </p:grpSpPr>
        <p:sp>
          <p:nvSpPr>
            <p:cNvPr id="8" name="直方体 7"/>
            <p:cNvSpPr/>
            <p:nvPr/>
          </p:nvSpPr>
          <p:spPr>
            <a:xfrm>
              <a:off x="5892461" y="4077840"/>
              <a:ext cx="2935703" cy="793570"/>
            </a:xfrm>
            <a:prstGeom prst="cube">
              <a:avLst>
                <a:gd name="adj" fmla="val 9458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直方体 11"/>
            <p:cNvSpPr/>
            <p:nvPr/>
          </p:nvSpPr>
          <p:spPr>
            <a:xfrm>
              <a:off x="5892461" y="3044823"/>
              <a:ext cx="2935703" cy="793570"/>
            </a:xfrm>
            <a:prstGeom prst="cube">
              <a:avLst>
                <a:gd name="adj" fmla="val 9458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直方体 12"/>
            <p:cNvSpPr/>
            <p:nvPr/>
          </p:nvSpPr>
          <p:spPr>
            <a:xfrm>
              <a:off x="5954690" y="2011806"/>
              <a:ext cx="2935703" cy="793570"/>
            </a:xfrm>
            <a:prstGeom prst="cube">
              <a:avLst>
                <a:gd name="adj" fmla="val 9458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直方体 43"/>
            <p:cNvSpPr/>
            <p:nvPr/>
          </p:nvSpPr>
          <p:spPr>
            <a:xfrm>
              <a:off x="5871976" y="5110857"/>
              <a:ext cx="2935703" cy="793570"/>
            </a:xfrm>
            <a:prstGeom prst="cube">
              <a:avLst>
                <a:gd name="adj" fmla="val 9458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ドーナツ 44"/>
            <p:cNvSpPr/>
            <p:nvPr/>
          </p:nvSpPr>
          <p:spPr>
            <a:xfrm>
              <a:off x="7049512" y="3101959"/>
              <a:ext cx="580630" cy="588579"/>
            </a:xfrm>
            <a:prstGeom prst="donut">
              <a:avLst/>
            </a:prstGeom>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ドーナツ 45"/>
            <p:cNvSpPr/>
            <p:nvPr/>
          </p:nvSpPr>
          <p:spPr>
            <a:xfrm>
              <a:off x="7245323" y="2221038"/>
              <a:ext cx="282839" cy="286711"/>
            </a:xfrm>
            <a:prstGeom prst="donut">
              <a:avLst>
                <a:gd name="adj" fmla="val 42582"/>
              </a:avLst>
            </a:prstGeom>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7" name="ドーナツ 46"/>
            <p:cNvSpPr/>
            <p:nvPr/>
          </p:nvSpPr>
          <p:spPr>
            <a:xfrm>
              <a:off x="6883337" y="3975901"/>
              <a:ext cx="953949" cy="967009"/>
            </a:xfrm>
            <a:prstGeom prst="donut">
              <a:avLst>
                <a:gd name="adj" fmla="val 17288"/>
              </a:avLst>
            </a:prstGeom>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8" name="ドーナツ 47"/>
            <p:cNvSpPr/>
            <p:nvPr/>
          </p:nvSpPr>
          <p:spPr>
            <a:xfrm>
              <a:off x="6661357" y="4777910"/>
              <a:ext cx="1422722" cy="1442200"/>
            </a:xfrm>
            <a:prstGeom prst="donut">
              <a:avLst>
                <a:gd name="adj" fmla="val 10612"/>
              </a:avLst>
            </a:prstGeom>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6" name="グループ化 5"/>
          <p:cNvGrpSpPr/>
          <p:nvPr/>
        </p:nvGrpSpPr>
        <p:grpSpPr>
          <a:xfrm>
            <a:off x="3331457" y="2541893"/>
            <a:ext cx="2708268" cy="3105669"/>
            <a:chOff x="2663832" y="1774805"/>
            <a:chExt cx="3529618" cy="4047541"/>
          </a:xfrm>
        </p:grpSpPr>
        <p:sp>
          <p:nvSpPr>
            <p:cNvPr id="15" name="稲妻 14"/>
            <p:cNvSpPr/>
            <p:nvPr/>
          </p:nvSpPr>
          <p:spPr>
            <a:xfrm>
              <a:off x="4121478" y="1774805"/>
              <a:ext cx="284452" cy="36670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3115297" y="2156817"/>
              <a:ext cx="2581266" cy="423308"/>
              <a:chOff x="396761" y="4728499"/>
              <a:chExt cx="3944670" cy="423308"/>
            </a:xfrm>
          </p:grpSpPr>
          <p:sp>
            <p:nvSpPr>
              <p:cNvPr id="9" name="角丸四角形 8"/>
              <p:cNvSpPr/>
              <p:nvPr/>
            </p:nvSpPr>
            <p:spPr>
              <a:xfrm>
                <a:off x="1974630" y="4728499"/>
                <a:ext cx="788934" cy="399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10" name="角丸四角形 9"/>
              <p:cNvSpPr/>
              <p:nvPr/>
            </p:nvSpPr>
            <p:spPr>
              <a:xfrm>
                <a:off x="1185696" y="4736381"/>
                <a:ext cx="788934" cy="39939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11" name="角丸四角形 10"/>
              <p:cNvSpPr/>
              <p:nvPr/>
            </p:nvSpPr>
            <p:spPr>
              <a:xfrm>
                <a:off x="2763563" y="4736380"/>
                <a:ext cx="788934" cy="39939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16" name="角丸四角形 15"/>
              <p:cNvSpPr/>
              <p:nvPr/>
            </p:nvSpPr>
            <p:spPr>
              <a:xfrm>
                <a:off x="396761" y="4743641"/>
                <a:ext cx="788934" cy="39939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17" name="角丸四角形 16"/>
              <p:cNvSpPr/>
              <p:nvPr/>
            </p:nvSpPr>
            <p:spPr>
              <a:xfrm>
                <a:off x="3552497" y="4752414"/>
                <a:ext cx="788934" cy="39939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grpSp>
        <p:grpSp>
          <p:nvGrpSpPr>
            <p:cNvPr id="20" name="グループ化 19"/>
            <p:cNvGrpSpPr/>
            <p:nvPr/>
          </p:nvGrpSpPr>
          <p:grpSpPr>
            <a:xfrm>
              <a:off x="3115297" y="3311678"/>
              <a:ext cx="2581266" cy="423308"/>
              <a:chOff x="396761" y="4728499"/>
              <a:chExt cx="3944670" cy="423308"/>
            </a:xfrm>
          </p:grpSpPr>
          <p:sp>
            <p:nvSpPr>
              <p:cNvPr id="21" name="角丸四角形 20"/>
              <p:cNvSpPr/>
              <p:nvPr/>
            </p:nvSpPr>
            <p:spPr>
              <a:xfrm>
                <a:off x="1974630" y="4728499"/>
                <a:ext cx="788934" cy="399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22" name="角丸四角形 21"/>
              <p:cNvSpPr/>
              <p:nvPr/>
            </p:nvSpPr>
            <p:spPr>
              <a:xfrm>
                <a:off x="1185696" y="4736381"/>
                <a:ext cx="788934" cy="39939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23" name="角丸四角形 22"/>
              <p:cNvSpPr/>
              <p:nvPr/>
            </p:nvSpPr>
            <p:spPr>
              <a:xfrm>
                <a:off x="2763563" y="4736380"/>
                <a:ext cx="788934" cy="39939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24" name="角丸四角形 23"/>
              <p:cNvSpPr/>
              <p:nvPr/>
            </p:nvSpPr>
            <p:spPr>
              <a:xfrm>
                <a:off x="396761" y="4743641"/>
                <a:ext cx="788934" cy="39939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25" name="角丸四角形 24"/>
              <p:cNvSpPr/>
              <p:nvPr/>
            </p:nvSpPr>
            <p:spPr>
              <a:xfrm>
                <a:off x="3552497" y="4752414"/>
                <a:ext cx="788934" cy="39939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grpSp>
        <p:sp>
          <p:nvSpPr>
            <p:cNvPr id="26" name="下カーブ矢印 25"/>
            <p:cNvSpPr/>
            <p:nvPr/>
          </p:nvSpPr>
          <p:spPr>
            <a:xfrm>
              <a:off x="4511856" y="3045387"/>
              <a:ext cx="410327" cy="23122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下カーブ矢印 26"/>
            <p:cNvSpPr/>
            <p:nvPr/>
          </p:nvSpPr>
          <p:spPr>
            <a:xfrm flipH="1">
              <a:off x="3933374" y="3044823"/>
              <a:ext cx="410327" cy="23122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28" name="グループ化 27"/>
            <p:cNvGrpSpPr/>
            <p:nvPr/>
          </p:nvGrpSpPr>
          <p:grpSpPr>
            <a:xfrm>
              <a:off x="3115297" y="4363375"/>
              <a:ext cx="2581266" cy="423308"/>
              <a:chOff x="396761" y="4728499"/>
              <a:chExt cx="3944670" cy="423308"/>
            </a:xfrm>
          </p:grpSpPr>
          <p:sp>
            <p:nvSpPr>
              <p:cNvPr id="29" name="角丸四角形 28"/>
              <p:cNvSpPr/>
              <p:nvPr/>
            </p:nvSpPr>
            <p:spPr>
              <a:xfrm>
                <a:off x="1974630" y="4728499"/>
                <a:ext cx="788934" cy="39939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30" name="角丸四角形 29"/>
              <p:cNvSpPr/>
              <p:nvPr/>
            </p:nvSpPr>
            <p:spPr>
              <a:xfrm>
                <a:off x="1185696" y="4736381"/>
                <a:ext cx="788934" cy="39939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31" name="角丸四角形 30"/>
              <p:cNvSpPr/>
              <p:nvPr/>
            </p:nvSpPr>
            <p:spPr>
              <a:xfrm>
                <a:off x="2763563" y="4736380"/>
                <a:ext cx="788934" cy="39939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32" name="角丸四角形 31"/>
              <p:cNvSpPr/>
              <p:nvPr/>
            </p:nvSpPr>
            <p:spPr>
              <a:xfrm>
                <a:off x="396761" y="4743641"/>
                <a:ext cx="788934" cy="3993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33" name="角丸四角形 32"/>
              <p:cNvSpPr/>
              <p:nvPr/>
            </p:nvSpPr>
            <p:spPr>
              <a:xfrm>
                <a:off x="3552497" y="4752414"/>
                <a:ext cx="788934" cy="3993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grpSp>
        <p:grpSp>
          <p:nvGrpSpPr>
            <p:cNvPr id="36" name="グループ化 35"/>
            <p:cNvGrpSpPr/>
            <p:nvPr/>
          </p:nvGrpSpPr>
          <p:grpSpPr>
            <a:xfrm>
              <a:off x="3115297" y="5399038"/>
              <a:ext cx="2581266" cy="423308"/>
              <a:chOff x="396761" y="4728499"/>
              <a:chExt cx="3944670" cy="423308"/>
            </a:xfrm>
          </p:grpSpPr>
          <p:sp>
            <p:nvSpPr>
              <p:cNvPr id="37" name="角丸四角形 36"/>
              <p:cNvSpPr/>
              <p:nvPr/>
            </p:nvSpPr>
            <p:spPr>
              <a:xfrm>
                <a:off x="1974630" y="4728499"/>
                <a:ext cx="788934" cy="39939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38" name="角丸四角形 37"/>
              <p:cNvSpPr/>
              <p:nvPr/>
            </p:nvSpPr>
            <p:spPr>
              <a:xfrm>
                <a:off x="1185696" y="4736381"/>
                <a:ext cx="788934" cy="39939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39" name="角丸四角形 38"/>
              <p:cNvSpPr/>
              <p:nvPr/>
            </p:nvSpPr>
            <p:spPr>
              <a:xfrm>
                <a:off x="2763563" y="4736380"/>
                <a:ext cx="788934" cy="39939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40" name="角丸四角形 39"/>
              <p:cNvSpPr/>
              <p:nvPr/>
            </p:nvSpPr>
            <p:spPr>
              <a:xfrm>
                <a:off x="396761" y="4743641"/>
                <a:ext cx="788934" cy="39939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sp>
            <p:nvSpPr>
              <p:cNvPr id="41" name="角丸四角形 40"/>
              <p:cNvSpPr/>
              <p:nvPr/>
            </p:nvSpPr>
            <p:spPr>
              <a:xfrm>
                <a:off x="3552497" y="4752414"/>
                <a:ext cx="788934" cy="39939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Skin cell</a:t>
                </a:r>
                <a:endParaRPr kumimoji="1" lang="ja-JP" altLang="en-US" sz="1200" dirty="0"/>
              </a:p>
            </p:txBody>
          </p:sp>
        </p:grpSp>
        <p:cxnSp>
          <p:nvCxnSpPr>
            <p:cNvPr id="43" name="直線矢印コネクタ 42"/>
            <p:cNvCxnSpPr/>
            <p:nvPr/>
          </p:nvCxnSpPr>
          <p:spPr>
            <a:xfrm>
              <a:off x="2792793" y="2458518"/>
              <a:ext cx="0" cy="3140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下カーブ矢印 48"/>
            <p:cNvSpPr/>
            <p:nvPr/>
          </p:nvSpPr>
          <p:spPr>
            <a:xfrm>
              <a:off x="4975146" y="4077840"/>
              <a:ext cx="410327" cy="23122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下カーブ矢印 49"/>
            <p:cNvSpPr/>
            <p:nvPr/>
          </p:nvSpPr>
          <p:spPr>
            <a:xfrm flipH="1">
              <a:off x="3427402" y="4079412"/>
              <a:ext cx="410327" cy="23122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1" name="下カーブ矢印 50"/>
            <p:cNvSpPr/>
            <p:nvPr/>
          </p:nvSpPr>
          <p:spPr>
            <a:xfrm>
              <a:off x="5470868" y="5145044"/>
              <a:ext cx="410327" cy="23122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下カーブ矢印 51"/>
            <p:cNvSpPr/>
            <p:nvPr/>
          </p:nvSpPr>
          <p:spPr>
            <a:xfrm flipH="1">
              <a:off x="2988738" y="5145043"/>
              <a:ext cx="410327" cy="23122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テキスト ボックス 52"/>
            <p:cNvSpPr txBox="1"/>
            <p:nvPr/>
          </p:nvSpPr>
          <p:spPr>
            <a:xfrm>
              <a:off x="3916597" y="2712313"/>
              <a:ext cx="978666" cy="369332"/>
            </a:xfrm>
            <a:prstGeom prst="rect">
              <a:avLst/>
            </a:prstGeom>
            <a:noFill/>
          </p:spPr>
          <p:txBody>
            <a:bodyPr wrap="none" rtlCol="0">
              <a:spAutoFit/>
            </a:bodyPr>
            <a:lstStyle/>
            <a:p>
              <a:r>
                <a:rPr kumimoji="1" lang="en-US" altLang="ja-JP" dirty="0" smtClean="0"/>
                <a:t>cytokine</a:t>
              </a:r>
              <a:endParaRPr kumimoji="1" lang="ja-JP" altLang="en-US" dirty="0"/>
            </a:p>
          </p:txBody>
        </p:sp>
        <p:sp>
          <p:nvSpPr>
            <p:cNvPr id="54" name="テキスト ボックス 53"/>
            <p:cNvSpPr txBox="1"/>
            <p:nvPr/>
          </p:nvSpPr>
          <p:spPr>
            <a:xfrm>
              <a:off x="4871200" y="3769531"/>
              <a:ext cx="978666" cy="369332"/>
            </a:xfrm>
            <a:prstGeom prst="rect">
              <a:avLst/>
            </a:prstGeom>
            <a:noFill/>
          </p:spPr>
          <p:txBody>
            <a:bodyPr wrap="none" rtlCol="0">
              <a:spAutoFit/>
            </a:bodyPr>
            <a:lstStyle/>
            <a:p>
              <a:r>
                <a:rPr kumimoji="1" lang="en-US" altLang="ja-JP" dirty="0" smtClean="0"/>
                <a:t>cytokine</a:t>
              </a:r>
              <a:endParaRPr kumimoji="1" lang="ja-JP" altLang="en-US" dirty="0"/>
            </a:p>
          </p:txBody>
        </p:sp>
        <p:sp>
          <p:nvSpPr>
            <p:cNvPr id="55" name="テキスト ボックス 54"/>
            <p:cNvSpPr txBox="1"/>
            <p:nvPr/>
          </p:nvSpPr>
          <p:spPr>
            <a:xfrm>
              <a:off x="3103496" y="3794561"/>
              <a:ext cx="978666" cy="369332"/>
            </a:xfrm>
            <a:prstGeom prst="rect">
              <a:avLst/>
            </a:prstGeom>
            <a:noFill/>
          </p:spPr>
          <p:txBody>
            <a:bodyPr wrap="none" rtlCol="0">
              <a:spAutoFit/>
            </a:bodyPr>
            <a:lstStyle/>
            <a:p>
              <a:r>
                <a:rPr kumimoji="1" lang="en-US" altLang="ja-JP" dirty="0" smtClean="0"/>
                <a:t>cytokine</a:t>
              </a:r>
              <a:endParaRPr kumimoji="1" lang="ja-JP" altLang="en-US" dirty="0"/>
            </a:p>
          </p:txBody>
        </p:sp>
        <p:sp>
          <p:nvSpPr>
            <p:cNvPr id="56" name="テキスト ボックス 55"/>
            <p:cNvSpPr txBox="1"/>
            <p:nvPr/>
          </p:nvSpPr>
          <p:spPr>
            <a:xfrm>
              <a:off x="2663832" y="4840448"/>
              <a:ext cx="978666" cy="369332"/>
            </a:xfrm>
            <a:prstGeom prst="rect">
              <a:avLst/>
            </a:prstGeom>
            <a:noFill/>
          </p:spPr>
          <p:txBody>
            <a:bodyPr wrap="none" rtlCol="0">
              <a:spAutoFit/>
            </a:bodyPr>
            <a:lstStyle/>
            <a:p>
              <a:r>
                <a:rPr kumimoji="1" lang="en-US" altLang="ja-JP" dirty="0" smtClean="0"/>
                <a:t>cytokine</a:t>
              </a:r>
              <a:endParaRPr kumimoji="1" lang="ja-JP" altLang="en-US" dirty="0"/>
            </a:p>
          </p:txBody>
        </p:sp>
        <p:sp>
          <p:nvSpPr>
            <p:cNvPr id="57" name="テキスト ボックス 56"/>
            <p:cNvSpPr txBox="1"/>
            <p:nvPr/>
          </p:nvSpPr>
          <p:spPr>
            <a:xfrm>
              <a:off x="5214784" y="4886902"/>
              <a:ext cx="978666" cy="369332"/>
            </a:xfrm>
            <a:prstGeom prst="rect">
              <a:avLst/>
            </a:prstGeom>
            <a:noFill/>
          </p:spPr>
          <p:txBody>
            <a:bodyPr wrap="none" rtlCol="0">
              <a:spAutoFit/>
            </a:bodyPr>
            <a:lstStyle/>
            <a:p>
              <a:r>
                <a:rPr kumimoji="1" lang="en-US" altLang="ja-JP" dirty="0" smtClean="0"/>
                <a:t>cytokine</a:t>
              </a:r>
              <a:endParaRPr kumimoji="1" lang="ja-JP" altLang="en-US" dirty="0"/>
            </a:p>
          </p:txBody>
        </p:sp>
      </p:grpSp>
    </p:spTree>
    <p:extLst>
      <p:ext uri="{BB962C8B-B14F-4D97-AF65-F5344CB8AC3E}">
        <p14:creationId xmlns:p14="http://schemas.microsoft.com/office/powerpoint/2010/main" val="1684655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609600"/>
            <a:ext cx="7772400" cy="685800"/>
          </a:xfrm>
        </p:spPr>
        <p:txBody>
          <a:bodyPr rtlCol="0">
            <a:normAutofit fontScale="90000"/>
          </a:bodyPr>
          <a:lstStyle/>
          <a:p>
            <a:pPr eaLnBrk="1" fontAlgn="auto" hangingPunct="1">
              <a:spcAft>
                <a:spcPts val="0"/>
              </a:spcAft>
              <a:defRPr/>
            </a:pPr>
            <a:r>
              <a:rPr lang="en-US" altLang="ja-JP" dirty="0"/>
              <a:t>Movement of the </a:t>
            </a:r>
            <a:r>
              <a:rPr lang="en-US" altLang="ja-JP" dirty="0" smtClean="0"/>
              <a:t>hair waves</a:t>
            </a:r>
            <a:endParaRPr lang="en-US" altLang="ja-JP" dirty="0"/>
          </a:p>
        </p:txBody>
      </p:sp>
      <p:graphicFrame>
        <p:nvGraphicFramePr>
          <p:cNvPr id="4098" name="Object 2"/>
          <p:cNvGraphicFramePr>
            <a:graphicFrameLocks noChangeAspect="1"/>
          </p:cNvGraphicFramePr>
          <p:nvPr/>
        </p:nvGraphicFramePr>
        <p:xfrm>
          <a:off x="990600" y="1828800"/>
          <a:ext cx="3581400" cy="1673225"/>
        </p:xfrm>
        <a:graphic>
          <a:graphicData uri="http://schemas.openxmlformats.org/presentationml/2006/ole">
            <mc:AlternateContent xmlns:mc="http://schemas.openxmlformats.org/markup-compatibility/2006">
              <mc:Choice xmlns:v="urn:schemas-microsoft-com:vml" Requires="v">
                <p:oleObj spid="_x0000_s1041" name="Image" r:id="rId3" imgW="2362605" imgH="1103378" progId="">
                  <p:embed/>
                </p:oleObj>
              </mc:Choice>
              <mc:Fallback>
                <p:oleObj name="Image" r:id="rId3" imgW="2362605" imgH="110337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828800"/>
                        <a:ext cx="3581400"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
          <p:cNvGraphicFramePr>
            <a:graphicFrameLocks noChangeAspect="1"/>
          </p:cNvGraphicFramePr>
          <p:nvPr/>
        </p:nvGraphicFramePr>
        <p:xfrm>
          <a:off x="4851400" y="1600200"/>
          <a:ext cx="3541713" cy="3978275"/>
        </p:xfrm>
        <a:graphic>
          <a:graphicData uri="http://schemas.openxmlformats.org/presentationml/2006/ole">
            <mc:AlternateContent xmlns:mc="http://schemas.openxmlformats.org/markup-compatibility/2006">
              <mc:Choice xmlns:v="urn:schemas-microsoft-com:vml" Requires="v">
                <p:oleObj spid="_x0000_s1042" name="Image" r:id="rId5" imgW="2658311" imgH="2987552" progId="">
                  <p:embed/>
                </p:oleObj>
              </mc:Choice>
              <mc:Fallback>
                <p:oleObj name="Image" r:id="rId5" imgW="2658311" imgH="298755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1400" y="1600200"/>
                        <a:ext cx="3541713" cy="397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4"/>
          <p:cNvGraphicFramePr>
            <a:graphicFrameLocks noChangeAspect="1"/>
          </p:cNvGraphicFramePr>
          <p:nvPr/>
        </p:nvGraphicFramePr>
        <p:xfrm>
          <a:off x="990600" y="3733800"/>
          <a:ext cx="3581400" cy="1747838"/>
        </p:xfrm>
        <a:graphic>
          <a:graphicData uri="http://schemas.openxmlformats.org/presentationml/2006/ole">
            <mc:AlternateContent xmlns:mc="http://schemas.openxmlformats.org/markup-compatibility/2006">
              <mc:Choice xmlns:v="urn:schemas-microsoft-com:vml" Requires="v">
                <p:oleObj spid="_x0000_s1043" name="Image" r:id="rId7" imgW="4244264" imgH="2071303" progId="">
                  <p:embed/>
                </p:oleObj>
              </mc:Choice>
              <mc:Fallback>
                <p:oleObj name="Image" r:id="rId7" imgW="4244264" imgH="2071303"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733800"/>
                        <a:ext cx="3581400"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2" name="Freeform 6"/>
          <p:cNvSpPr>
            <a:spLocks/>
          </p:cNvSpPr>
          <p:nvPr/>
        </p:nvSpPr>
        <p:spPr bwMode="auto">
          <a:xfrm>
            <a:off x="5359400" y="2743200"/>
            <a:ext cx="838200" cy="177800"/>
          </a:xfrm>
          <a:custGeom>
            <a:avLst/>
            <a:gdLst>
              <a:gd name="T0" fmla="*/ 2147483647 w 528"/>
              <a:gd name="T1" fmla="*/ 2147483647 h 112"/>
              <a:gd name="T2" fmla="*/ 2147483647 w 528"/>
              <a:gd name="T3" fmla="*/ 2147483647 h 112"/>
              <a:gd name="T4" fmla="*/ 2147483647 w 528"/>
              <a:gd name="T5" fmla="*/ 2147483647 h 112"/>
              <a:gd name="T6" fmla="*/ 0 w 528"/>
              <a:gd name="T7" fmla="*/ 2147483647 h 112"/>
              <a:gd name="T8" fmla="*/ 0 60000 65536"/>
              <a:gd name="T9" fmla="*/ 0 60000 65536"/>
              <a:gd name="T10" fmla="*/ 0 60000 65536"/>
              <a:gd name="T11" fmla="*/ 0 60000 65536"/>
              <a:gd name="T12" fmla="*/ 0 w 528"/>
              <a:gd name="T13" fmla="*/ 0 h 112"/>
              <a:gd name="T14" fmla="*/ 528 w 528"/>
              <a:gd name="T15" fmla="*/ 112 h 112"/>
            </a:gdLst>
            <a:ahLst/>
            <a:cxnLst>
              <a:cxn ang="T8">
                <a:pos x="T0" y="T1"/>
              </a:cxn>
              <a:cxn ang="T9">
                <a:pos x="T2" y="T3"/>
              </a:cxn>
              <a:cxn ang="T10">
                <a:pos x="T4" y="T5"/>
              </a:cxn>
              <a:cxn ang="T11">
                <a:pos x="T6" y="T7"/>
              </a:cxn>
            </a:cxnLst>
            <a:rect l="T12" t="T13" r="T14" b="T15"/>
            <a:pathLst>
              <a:path w="528" h="112">
                <a:moveTo>
                  <a:pt x="528" y="112"/>
                </a:moveTo>
                <a:cubicBezTo>
                  <a:pt x="460" y="72"/>
                  <a:pt x="392" y="32"/>
                  <a:pt x="336" y="16"/>
                </a:cubicBezTo>
                <a:cubicBezTo>
                  <a:pt x="280" y="0"/>
                  <a:pt x="248" y="8"/>
                  <a:pt x="192" y="16"/>
                </a:cubicBezTo>
                <a:cubicBezTo>
                  <a:pt x="136" y="24"/>
                  <a:pt x="68" y="44"/>
                  <a:pt x="0" y="64"/>
                </a:cubicBezTo>
              </a:path>
            </a:pathLst>
          </a:custGeom>
          <a:noFill/>
          <a:ln w="76200">
            <a:solidFill>
              <a:srgbClr val="000000"/>
            </a:solidFill>
            <a:round/>
            <a:headEnd/>
            <a:tailEnd/>
          </a:ln>
        </p:spPr>
        <p:txBody>
          <a:bodyPr/>
          <a:lstStyle/>
          <a:p>
            <a:endParaRPr lang="ja-JP" altLang="en-US">
              <a:latin typeface="Calibri" pitchFamily="34" charset="0"/>
            </a:endParaRPr>
          </a:p>
        </p:txBody>
      </p:sp>
      <p:grpSp>
        <p:nvGrpSpPr>
          <p:cNvPr id="2" name="Group 7"/>
          <p:cNvGrpSpPr>
            <a:grpSpLocks/>
          </p:cNvGrpSpPr>
          <p:nvPr/>
        </p:nvGrpSpPr>
        <p:grpSpPr bwMode="auto">
          <a:xfrm>
            <a:off x="5156200" y="2298700"/>
            <a:ext cx="1600200" cy="2844800"/>
            <a:chOff x="3072" y="1904"/>
            <a:chExt cx="1008" cy="1792"/>
          </a:xfrm>
        </p:grpSpPr>
        <p:sp>
          <p:nvSpPr>
            <p:cNvPr id="4120" name="Freeform 8"/>
            <p:cNvSpPr>
              <a:spLocks/>
            </p:cNvSpPr>
            <p:nvPr/>
          </p:nvSpPr>
          <p:spPr bwMode="auto">
            <a:xfrm>
              <a:off x="3072" y="1904"/>
              <a:ext cx="1008" cy="448"/>
            </a:xfrm>
            <a:custGeom>
              <a:avLst/>
              <a:gdLst>
                <a:gd name="T0" fmla="*/ 0 w 1008"/>
                <a:gd name="T1" fmla="*/ 256 h 448"/>
                <a:gd name="T2" fmla="*/ 240 w 1008"/>
                <a:gd name="T3" fmla="*/ 208 h 448"/>
                <a:gd name="T4" fmla="*/ 432 w 1008"/>
                <a:gd name="T5" fmla="*/ 64 h 448"/>
                <a:gd name="T6" fmla="*/ 624 w 1008"/>
                <a:gd name="T7" fmla="*/ 16 h 448"/>
                <a:gd name="T8" fmla="*/ 816 w 1008"/>
                <a:gd name="T9" fmla="*/ 160 h 448"/>
                <a:gd name="T10" fmla="*/ 912 w 1008"/>
                <a:gd name="T11" fmla="*/ 352 h 448"/>
                <a:gd name="T12" fmla="*/ 1008 w 1008"/>
                <a:gd name="T13" fmla="*/ 448 h 448"/>
                <a:gd name="T14" fmla="*/ 0 60000 65536"/>
                <a:gd name="T15" fmla="*/ 0 60000 65536"/>
                <a:gd name="T16" fmla="*/ 0 60000 65536"/>
                <a:gd name="T17" fmla="*/ 0 60000 65536"/>
                <a:gd name="T18" fmla="*/ 0 60000 65536"/>
                <a:gd name="T19" fmla="*/ 0 60000 65536"/>
                <a:gd name="T20" fmla="*/ 0 60000 65536"/>
                <a:gd name="T21" fmla="*/ 0 w 1008"/>
                <a:gd name="T22" fmla="*/ 0 h 448"/>
                <a:gd name="T23" fmla="*/ 1008 w 1008"/>
                <a:gd name="T24" fmla="*/ 448 h 4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8" h="448">
                  <a:moveTo>
                    <a:pt x="0" y="256"/>
                  </a:moveTo>
                  <a:cubicBezTo>
                    <a:pt x="84" y="248"/>
                    <a:pt x="168" y="240"/>
                    <a:pt x="240" y="208"/>
                  </a:cubicBezTo>
                  <a:cubicBezTo>
                    <a:pt x="312" y="176"/>
                    <a:pt x="368" y="96"/>
                    <a:pt x="432" y="64"/>
                  </a:cubicBezTo>
                  <a:cubicBezTo>
                    <a:pt x="496" y="32"/>
                    <a:pt x="560" y="0"/>
                    <a:pt x="624" y="16"/>
                  </a:cubicBezTo>
                  <a:cubicBezTo>
                    <a:pt x="688" y="32"/>
                    <a:pt x="768" y="104"/>
                    <a:pt x="816" y="160"/>
                  </a:cubicBezTo>
                  <a:cubicBezTo>
                    <a:pt x="864" y="216"/>
                    <a:pt x="880" y="304"/>
                    <a:pt x="912" y="352"/>
                  </a:cubicBezTo>
                  <a:cubicBezTo>
                    <a:pt x="944" y="400"/>
                    <a:pt x="976" y="424"/>
                    <a:pt x="1008" y="448"/>
                  </a:cubicBezTo>
                </a:path>
              </a:pathLst>
            </a:custGeom>
            <a:noFill/>
            <a:ln w="76200">
              <a:solidFill>
                <a:srgbClr val="000000"/>
              </a:solidFill>
              <a:round/>
              <a:headEnd/>
              <a:tailEnd/>
            </a:ln>
          </p:spPr>
          <p:txBody>
            <a:bodyPr/>
            <a:lstStyle/>
            <a:p>
              <a:endParaRPr lang="ja-JP" altLang="en-US">
                <a:latin typeface="Calibri" pitchFamily="34" charset="0"/>
              </a:endParaRPr>
            </a:p>
          </p:txBody>
        </p:sp>
        <p:sp>
          <p:nvSpPr>
            <p:cNvPr id="4121" name="Freeform 9"/>
            <p:cNvSpPr>
              <a:spLocks/>
            </p:cNvSpPr>
            <p:nvPr/>
          </p:nvSpPr>
          <p:spPr bwMode="auto">
            <a:xfrm>
              <a:off x="3312" y="2352"/>
              <a:ext cx="144" cy="48"/>
            </a:xfrm>
            <a:custGeom>
              <a:avLst/>
              <a:gdLst>
                <a:gd name="T0" fmla="*/ 0 w 144"/>
                <a:gd name="T1" fmla="*/ 0 h 48"/>
                <a:gd name="T2" fmla="*/ 144 w 144"/>
                <a:gd name="T3" fmla="*/ 48 h 48"/>
                <a:gd name="T4" fmla="*/ 0 60000 65536"/>
                <a:gd name="T5" fmla="*/ 0 60000 65536"/>
                <a:gd name="T6" fmla="*/ 0 w 144"/>
                <a:gd name="T7" fmla="*/ 0 h 48"/>
                <a:gd name="T8" fmla="*/ 144 w 144"/>
                <a:gd name="T9" fmla="*/ 48 h 48"/>
              </a:gdLst>
              <a:ahLst/>
              <a:cxnLst>
                <a:cxn ang="T4">
                  <a:pos x="T0" y="T1"/>
                </a:cxn>
                <a:cxn ang="T5">
                  <a:pos x="T2" y="T3"/>
                </a:cxn>
              </a:cxnLst>
              <a:rect l="T6" t="T7" r="T8" b="T9"/>
              <a:pathLst>
                <a:path w="144" h="48">
                  <a:moveTo>
                    <a:pt x="0" y="0"/>
                  </a:moveTo>
                  <a:cubicBezTo>
                    <a:pt x="0" y="0"/>
                    <a:pt x="72" y="24"/>
                    <a:pt x="144" y="48"/>
                  </a:cubicBezTo>
                </a:path>
              </a:pathLst>
            </a:custGeom>
            <a:noFill/>
            <a:ln w="76200">
              <a:solidFill>
                <a:srgbClr val="000000"/>
              </a:solidFill>
              <a:round/>
              <a:headEnd/>
              <a:tailEnd/>
            </a:ln>
          </p:spPr>
          <p:txBody>
            <a:bodyPr/>
            <a:lstStyle/>
            <a:p>
              <a:endParaRPr lang="ja-JP" altLang="en-US">
                <a:latin typeface="Calibri" pitchFamily="34" charset="0"/>
              </a:endParaRPr>
            </a:p>
          </p:txBody>
        </p:sp>
        <p:sp>
          <p:nvSpPr>
            <p:cNvPr id="4122" name="Freeform 10"/>
            <p:cNvSpPr>
              <a:spLocks/>
            </p:cNvSpPr>
            <p:nvPr/>
          </p:nvSpPr>
          <p:spPr bwMode="auto">
            <a:xfrm>
              <a:off x="3600" y="3600"/>
              <a:ext cx="288" cy="96"/>
            </a:xfrm>
            <a:custGeom>
              <a:avLst/>
              <a:gdLst>
                <a:gd name="T0" fmla="*/ 0 w 288"/>
                <a:gd name="T1" fmla="*/ 96 h 96"/>
                <a:gd name="T2" fmla="*/ 144 w 288"/>
                <a:gd name="T3" fmla="*/ 0 h 96"/>
                <a:gd name="T4" fmla="*/ 288 w 288"/>
                <a:gd name="T5" fmla="*/ 96 h 96"/>
                <a:gd name="T6" fmla="*/ 0 60000 65536"/>
                <a:gd name="T7" fmla="*/ 0 60000 65536"/>
                <a:gd name="T8" fmla="*/ 0 60000 65536"/>
                <a:gd name="T9" fmla="*/ 0 w 288"/>
                <a:gd name="T10" fmla="*/ 0 h 96"/>
                <a:gd name="T11" fmla="*/ 288 w 288"/>
                <a:gd name="T12" fmla="*/ 96 h 96"/>
              </a:gdLst>
              <a:ahLst/>
              <a:cxnLst>
                <a:cxn ang="T6">
                  <a:pos x="T0" y="T1"/>
                </a:cxn>
                <a:cxn ang="T7">
                  <a:pos x="T2" y="T3"/>
                </a:cxn>
                <a:cxn ang="T8">
                  <a:pos x="T4" y="T5"/>
                </a:cxn>
              </a:cxnLst>
              <a:rect l="T9" t="T10" r="T11" b="T12"/>
              <a:pathLst>
                <a:path w="288" h="96">
                  <a:moveTo>
                    <a:pt x="0" y="96"/>
                  </a:moveTo>
                  <a:cubicBezTo>
                    <a:pt x="48" y="48"/>
                    <a:pt x="96" y="0"/>
                    <a:pt x="144" y="0"/>
                  </a:cubicBezTo>
                  <a:cubicBezTo>
                    <a:pt x="192" y="0"/>
                    <a:pt x="240" y="48"/>
                    <a:pt x="288" y="96"/>
                  </a:cubicBezTo>
                </a:path>
              </a:pathLst>
            </a:custGeom>
            <a:noFill/>
            <a:ln w="76200">
              <a:solidFill>
                <a:srgbClr val="000000"/>
              </a:solidFill>
              <a:round/>
              <a:headEnd/>
              <a:tailEnd/>
            </a:ln>
          </p:spPr>
          <p:txBody>
            <a:bodyPr/>
            <a:lstStyle/>
            <a:p>
              <a:endParaRPr lang="ja-JP" altLang="en-US">
                <a:latin typeface="Calibri" pitchFamily="34" charset="0"/>
              </a:endParaRPr>
            </a:p>
          </p:txBody>
        </p:sp>
        <p:sp>
          <p:nvSpPr>
            <p:cNvPr id="4123" name="Freeform 11"/>
            <p:cNvSpPr>
              <a:spLocks/>
            </p:cNvSpPr>
            <p:nvPr/>
          </p:nvSpPr>
          <p:spPr bwMode="auto">
            <a:xfrm>
              <a:off x="3648" y="3168"/>
              <a:ext cx="240" cy="104"/>
            </a:xfrm>
            <a:custGeom>
              <a:avLst/>
              <a:gdLst>
                <a:gd name="T0" fmla="*/ 0 w 240"/>
                <a:gd name="T1" fmla="*/ 48 h 104"/>
                <a:gd name="T2" fmla="*/ 144 w 240"/>
                <a:gd name="T3" fmla="*/ 96 h 104"/>
                <a:gd name="T4" fmla="*/ 240 w 240"/>
                <a:gd name="T5" fmla="*/ 0 h 104"/>
                <a:gd name="T6" fmla="*/ 0 60000 65536"/>
                <a:gd name="T7" fmla="*/ 0 60000 65536"/>
                <a:gd name="T8" fmla="*/ 0 60000 65536"/>
                <a:gd name="T9" fmla="*/ 0 w 240"/>
                <a:gd name="T10" fmla="*/ 0 h 104"/>
                <a:gd name="T11" fmla="*/ 240 w 240"/>
                <a:gd name="T12" fmla="*/ 104 h 104"/>
              </a:gdLst>
              <a:ahLst/>
              <a:cxnLst>
                <a:cxn ang="T6">
                  <a:pos x="T0" y="T1"/>
                </a:cxn>
                <a:cxn ang="T7">
                  <a:pos x="T2" y="T3"/>
                </a:cxn>
                <a:cxn ang="T8">
                  <a:pos x="T4" y="T5"/>
                </a:cxn>
              </a:cxnLst>
              <a:rect l="T9" t="T10" r="T11" b="T12"/>
              <a:pathLst>
                <a:path w="240" h="104">
                  <a:moveTo>
                    <a:pt x="0" y="48"/>
                  </a:moveTo>
                  <a:cubicBezTo>
                    <a:pt x="52" y="76"/>
                    <a:pt x="104" y="104"/>
                    <a:pt x="144" y="96"/>
                  </a:cubicBezTo>
                  <a:cubicBezTo>
                    <a:pt x="184" y="88"/>
                    <a:pt x="212" y="44"/>
                    <a:pt x="240" y="0"/>
                  </a:cubicBezTo>
                </a:path>
              </a:pathLst>
            </a:custGeom>
            <a:noFill/>
            <a:ln w="76200">
              <a:solidFill>
                <a:srgbClr val="000000"/>
              </a:solidFill>
              <a:round/>
              <a:headEnd/>
              <a:tailEnd/>
            </a:ln>
          </p:spPr>
          <p:txBody>
            <a:bodyPr/>
            <a:lstStyle/>
            <a:p>
              <a:endParaRPr lang="ja-JP" altLang="en-US">
                <a:latin typeface="Calibri" pitchFamily="34" charset="0"/>
              </a:endParaRPr>
            </a:p>
          </p:txBody>
        </p:sp>
      </p:grpSp>
      <p:grpSp>
        <p:nvGrpSpPr>
          <p:cNvPr id="3" name="Group 12"/>
          <p:cNvGrpSpPr>
            <a:grpSpLocks/>
          </p:cNvGrpSpPr>
          <p:nvPr/>
        </p:nvGrpSpPr>
        <p:grpSpPr bwMode="auto">
          <a:xfrm>
            <a:off x="7658100" y="2336800"/>
            <a:ext cx="228600" cy="2819400"/>
            <a:chOff x="4608" y="1968"/>
            <a:chExt cx="144" cy="1776"/>
          </a:xfrm>
        </p:grpSpPr>
        <p:sp>
          <p:nvSpPr>
            <p:cNvPr id="4118" name="Freeform 13"/>
            <p:cNvSpPr>
              <a:spLocks/>
            </p:cNvSpPr>
            <p:nvPr/>
          </p:nvSpPr>
          <p:spPr bwMode="auto">
            <a:xfrm>
              <a:off x="4608" y="1968"/>
              <a:ext cx="144" cy="240"/>
            </a:xfrm>
            <a:custGeom>
              <a:avLst/>
              <a:gdLst>
                <a:gd name="T0" fmla="*/ 0 w 144"/>
                <a:gd name="T1" fmla="*/ 0 h 240"/>
                <a:gd name="T2" fmla="*/ 96 w 144"/>
                <a:gd name="T3" fmla="*/ 144 h 240"/>
                <a:gd name="T4" fmla="*/ 144 w 144"/>
                <a:gd name="T5" fmla="*/ 240 h 240"/>
                <a:gd name="T6" fmla="*/ 0 60000 65536"/>
                <a:gd name="T7" fmla="*/ 0 60000 65536"/>
                <a:gd name="T8" fmla="*/ 0 60000 65536"/>
                <a:gd name="T9" fmla="*/ 0 w 144"/>
                <a:gd name="T10" fmla="*/ 0 h 240"/>
                <a:gd name="T11" fmla="*/ 144 w 144"/>
                <a:gd name="T12" fmla="*/ 240 h 240"/>
              </a:gdLst>
              <a:ahLst/>
              <a:cxnLst>
                <a:cxn ang="T6">
                  <a:pos x="T0" y="T1"/>
                </a:cxn>
                <a:cxn ang="T7">
                  <a:pos x="T2" y="T3"/>
                </a:cxn>
                <a:cxn ang="T8">
                  <a:pos x="T4" y="T5"/>
                </a:cxn>
              </a:cxnLst>
              <a:rect l="T9" t="T10" r="T11" b="T12"/>
              <a:pathLst>
                <a:path w="144" h="240">
                  <a:moveTo>
                    <a:pt x="0" y="0"/>
                  </a:moveTo>
                  <a:cubicBezTo>
                    <a:pt x="36" y="52"/>
                    <a:pt x="72" y="104"/>
                    <a:pt x="96" y="144"/>
                  </a:cubicBezTo>
                  <a:cubicBezTo>
                    <a:pt x="120" y="184"/>
                    <a:pt x="132" y="212"/>
                    <a:pt x="144" y="240"/>
                  </a:cubicBezTo>
                </a:path>
              </a:pathLst>
            </a:custGeom>
            <a:noFill/>
            <a:ln w="76200">
              <a:solidFill>
                <a:srgbClr val="000000"/>
              </a:solidFill>
              <a:round/>
              <a:headEnd/>
              <a:tailEnd/>
            </a:ln>
          </p:spPr>
          <p:txBody>
            <a:bodyPr/>
            <a:lstStyle/>
            <a:p>
              <a:endParaRPr lang="ja-JP" altLang="en-US">
                <a:latin typeface="Calibri" pitchFamily="34" charset="0"/>
              </a:endParaRPr>
            </a:p>
          </p:txBody>
        </p:sp>
        <p:sp>
          <p:nvSpPr>
            <p:cNvPr id="4119" name="Freeform 14"/>
            <p:cNvSpPr>
              <a:spLocks/>
            </p:cNvSpPr>
            <p:nvPr/>
          </p:nvSpPr>
          <p:spPr bwMode="auto">
            <a:xfrm>
              <a:off x="4608" y="3168"/>
              <a:ext cx="48" cy="576"/>
            </a:xfrm>
            <a:custGeom>
              <a:avLst/>
              <a:gdLst>
                <a:gd name="T0" fmla="*/ 0 w 48"/>
                <a:gd name="T1" fmla="*/ 0 h 576"/>
                <a:gd name="T2" fmla="*/ 48 w 48"/>
                <a:gd name="T3" fmla="*/ 288 h 576"/>
                <a:gd name="T4" fmla="*/ 0 w 48"/>
                <a:gd name="T5" fmla="*/ 576 h 576"/>
                <a:gd name="T6" fmla="*/ 0 60000 65536"/>
                <a:gd name="T7" fmla="*/ 0 60000 65536"/>
                <a:gd name="T8" fmla="*/ 0 60000 65536"/>
                <a:gd name="T9" fmla="*/ 0 w 48"/>
                <a:gd name="T10" fmla="*/ 0 h 576"/>
                <a:gd name="T11" fmla="*/ 48 w 48"/>
                <a:gd name="T12" fmla="*/ 576 h 576"/>
              </a:gdLst>
              <a:ahLst/>
              <a:cxnLst>
                <a:cxn ang="T6">
                  <a:pos x="T0" y="T1"/>
                </a:cxn>
                <a:cxn ang="T7">
                  <a:pos x="T2" y="T3"/>
                </a:cxn>
                <a:cxn ang="T8">
                  <a:pos x="T4" y="T5"/>
                </a:cxn>
              </a:cxnLst>
              <a:rect l="T9" t="T10" r="T11" b="T12"/>
              <a:pathLst>
                <a:path w="48" h="576">
                  <a:moveTo>
                    <a:pt x="0" y="0"/>
                  </a:moveTo>
                  <a:cubicBezTo>
                    <a:pt x="24" y="96"/>
                    <a:pt x="48" y="192"/>
                    <a:pt x="48" y="288"/>
                  </a:cubicBezTo>
                  <a:cubicBezTo>
                    <a:pt x="48" y="384"/>
                    <a:pt x="24" y="480"/>
                    <a:pt x="0" y="576"/>
                  </a:cubicBezTo>
                </a:path>
              </a:pathLst>
            </a:custGeom>
            <a:noFill/>
            <a:ln w="76200">
              <a:solidFill>
                <a:srgbClr val="000000"/>
              </a:solidFill>
              <a:round/>
              <a:headEnd/>
              <a:tailEnd/>
            </a:ln>
          </p:spPr>
          <p:txBody>
            <a:bodyPr/>
            <a:lstStyle/>
            <a:p>
              <a:endParaRPr lang="ja-JP" altLang="en-US">
                <a:latin typeface="Calibri" pitchFamily="34" charset="0"/>
              </a:endParaRPr>
            </a:p>
          </p:txBody>
        </p:sp>
      </p:grpSp>
      <p:grpSp>
        <p:nvGrpSpPr>
          <p:cNvPr id="4" name="Group 15"/>
          <p:cNvGrpSpPr>
            <a:grpSpLocks/>
          </p:cNvGrpSpPr>
          <p:nvPr/>
        </p:nvGrpSpPr>
        <p:grpSpPr bwMode="auto">
          <a:xfrm>
            <a:off x="5181600" y="2082800"/>
            <a:ext cx="1993900" cy="3124200"/>
            <a:chOff x="3072" y="1776"/>
            <a:chExt cx="1256" cy="1968"/>
          </a:xfrm>
        </p:grpSpPr>
        <p:sp>
          <p:nvSpPr>
            <p:cNvPr id="4112" name="Freeform 16"/>
            <p:cNvSpPr>
              <a:spLocks/>
            </p:cNvSpPr>
            <p:nvPr/>
          </p:nvSpPr>
          <p:spPr bwMode="auto">
            <a:xfrm>
              <a:off x="3120" y="1968"/>
              <a:ext cx="192" cy="48"/>
            </a:xfrm>
            <a:custGeom>
              <a:avLst/>
              <a:gdLst>
                <a:gd name="T0" fmla="*/ 0 w 192"/>
                <a:gd name="T1" fmla="*/ 48 h 48"/>
                <a:gd name="T2" fmla="*/ 96 w 192"/>
                <a:gd name="T3" fmla="*/ 0 h 48"/>
                <a:gd name="T4" fmla="*/ 192 w 192"/>
                <a:gd name="T5" fmla="*/ 48 h 48"/>
                <a:gd name="T6" fmla="*/ 0 60000 65536"/>
                <a:gd name="T7" fmla="*/ 0 60000 65536"/>
                <a:gd name="T8" fmla="*/ 0 60000 65536"/>
                <a:gd name="T9" fmla="*/ 0 w 192"/>
                <a:gd name="T10" fmla="*/ 0 h 48"/>
                <a:gd name="T11" fmla="*/ 192 w 192"/>
                <a:gd name="T12" fmla="*/ 48 h 48"/>
              </a:gdLst>
              <a:ahLst/>
              <a:cxnLst>
                <a:cxn ang="T6">
                  <a:pos x="T0" y="T1"/>
                </a:cxn>
                <a:cxn ang="T7">
                  <a:pos x="T2" y="T3"/>
                </a:cxn>
                <a:cxn ang="T8">
                  <a:pos x="T4" y="T5"/>
                </a:cxn>
              </a:cxnLst>
              <a:rect l="T9" t="T10" r="T11" b="T12"/>
              <a:pathLst>
                <a:path w="192" h="48">
                  <a:moveTo>
                    <a:pt x="0" y="48"/>
                  </a:moveTo>
                  <a:cubicBezTo>
                    <a:pt x="32" y="24"/>
                    <a:pt x="64" y="0"/>
                    <a:pt x="96" y="0"/>
                  </a:cubicBezTo>
                  <a:cubicBezTo>
                    <a:pt x="128" y="0"/>
                    <a:pt x="160" y="24"/>
                    <a:pt x="192" y="48"/>
                  </a:cubicBezTo>
                </a:path>
              </a:pathLst>
            </a:custGeom>
            <a:noFill/>
            <a:ln w="76200">
              <a:solidFill>
                <a:srgbClr val="000000"/>
              </a:solidFill>
              <a:round/>
              <a:headEnd/>
              <a:tailEnd/>
            </a:ln>
          </p:spPr>
          <p:txBody>
            <a:bodyPr/>
            <a:lstStyle/>
            <a:p>
              <a:endParaRPr lang="ja-JP" altLang="en-US">
                <a:latin typeface="Calibri" pitchFamily="34" charset="0"/>
              </a:endParaRPr>
            </a:p>
          </p:txBody>
        </p:sp>
        <p:sp>
          <p:nvSpPr>
            <p:cNvPr id="4113" name="Freeform 17"/>
            <p:cNvSpPr>
              <a:spLocks/>
            </p:cNvSpPr>
            <p:nvPr/>
          </p:nvSpPr>
          <p:spPr bwMode="auto">
            <a:xfrm>
              <a:off x="3504" y="1776"/>
              <a:ext cx="824" cy="496"/>
            </a:xfrm>
            <a:custGeom>
              <a:avLst/>
              <a:gdLst>
                <a:gd name="T0" fmla="*/ 8 w 824"/>
                <a:gd name="T1" fmla="*/ 112 h 496"/>
                <a:gd name="T2" fmla="*/ 56 w 824"/>
                <a:gd name="T3" fmla="*/ 64 h 496"/>
                <a:gd name="T4" fmla="*/ 344 w 824"/>
                <a:gd name="T5" fmla="*/ 16 h 496"/>
                <a:gd name="T6" fmla="*/ 584 w 824"/>
                <a:gd name="T7" fmla="*/ 160 h 496"/>
                <a:gd name="T8" fmla="*/ 680 w 824"/>
                <a:gd name="T9" fmla="*/ 352 h 496"/>
                <a:gd name="T10" fmla="*/ 824 w 824"/>
                <a:gd name="T11" fmla="*/ 496 h 496"/>
                <a:gd name="T12" fmla="*/ 0 60000 65536"/>
                <a:gd name="T13" fmla="*/ 0 60000 65536"/>
                <a:gd name="T14" fmla="*/ 0 60000 65536"/>
                <a:gd name="T15" fmla="*/ 0 60000 65536"/>
                <a:gd name="T16" fmla="*/ 0 60000 65536"/>
                <a:gd name="T17" fmla="*/ 0 60000 65536"/>
                <a:gd name="T18" fmla="*/ 0 w 824"/>
                <a:gd name="T19" fmla="*/ 0 h 496"/>
                <a:gd name="T20" fmla="*/ 824 w 824"/>
                <a:gd name="T21" fmla="*/ 496 h 496"/>
              </a:gdLst>
              <a:ahLst/>
              <a:cxnLst>
                <a:cxn ang="T12">
                  <a:pos x="T0" y="T1"/>
                </a:cxn>
                <a:cxn ang="T13">
                  <a:pos x="T2" y="T3"/>
                </a:cxn>
                <a:cxn ang="T14">
                  <a:pos x="T4" y="T5"/>
                </a:cxn>
                <a:cxn ang="T15">
                  <a:pos x="T6" y="T7"/>
                </a:cxn>
                <a:cxn ang="T16">
                  <a:pos x="T8" y="T9"/>
                </a:cxn>
                <a:cxn ang="T17">
                  <a:pos x="T10" y="T11"/>
                </a:cxn>
              </a:cxnLst>
              <a:rect l="T18" t="T19" r="T20" b="T21"/>
              <a:pathLst>
                <a:path w="824" h="496">
                  <a:moveTo>
                    <a:pt x="8" y="112"/>
                  </a:moveTo>
                  <a:cubicBezTo>
                    <a:pt x="4" y="96"/>
                    <a:pt x="0" y="80"/>
                    <a:pt x="56" y="64"/>
                  </a:cubicBezTo>
                  <a:cubicBezTo>
                    <a:pt x="112" y="48"/>
                    <a:pt x="256" y="0"/>
                    <a:pt x="344" y="16"/>
                  </a:cubicBezTo>
                  <a:cubicBezTo>
                    <a:pt x="432" y="32"/>
                    <a:pt x="528" y="104"/>
                    <a:pt x="584" y="160"/>
                  </a:cubicBezTo>
                  <a:cubicBezTo>
                    <a:pt x="640" y="216"/>
                    <a:pt x="640" y="296"/>
                    <a:pt x="680" y="352"/>
                  </a:cubicBezTo>
                  <a:cubicBezTo>
                    <a:pt x="720" y="408"/>
                    <a:pt x="772" y="452"/>
                    <a:pt x="824" y="496"/>
                  </a:cubicBezTo>
                </a:path>
              </a:pathLst>
            </a:custGeom>
            <a:noFill/>
            <a:ln w="76200">
              <a:solidFill>
                <a:srgbClr val="000000"/>
              </a:solidFill>
              <a:round/>
              <a:headEnd/>
              <a:tailEnd/>
            </a:ln>
          </p:spPr>
          <p:txBody>
            <a:bodyPr/>
            <a:lstStyle/>
            <a:p>
              <a:endParaRPr lang="ja-JP" altLang="en-US">
                <a:latin typeface="Calibri" pitchFamily="34" charset="0"/>
              </a:endParaRPr>
            </a:p>
          </p:txBody>
        </p:sp>
        <p:sp>
          <p:nvSpPr>
            <p:cNvPr id="4114" name="Freeform 18"/>
            <p:cNvSpPr>
              <a:spLocks/>
            </p:cNvSpPr>
            <p:nvPr/>
          </p:nvSpPr>
          <p:spPr bwMode="auto">
            <a:xfrm>
              <a:off x="3216" y="2416"/>
              <a:ext cx="48" cy="48"/>
            </a:xfrm>
            <a:custGeom>
              <a:avLst/>
              <a:gdLst>
                <a:gd name="T0" fmla="*/ 0 w 48"/>
                <a:gd name="T1" fmla="*/ 0 h 48"/>
                <a:gd name="T2" fmla="*/ 48 w 48"/>
                <a:gd name="T3" fmla="*/ 48 h 48"/>
                <a:gd name="T4" fmla="*/ 0 60000 65536"/>
                <a:gd name="T5" fmla="*/ 0 60000 65536"/>
                <a:gd name="T6" fmla="*/ 0 w 48"/>
                <a:gd name="T7" fmla="*/ 0 h 48"/>
                <a:gd name="T8" fmla="*/ 48 w 48"/>
                <a:gd name="T9" fmla="*/ 48 h 48"/>
              </a:gdLst>
              <a:ahLst/>
              <a:cxnLst>
                <a:cxn ang="T4">
                  <a:pos x="T0" y="T1"/>
                </a:cxn>
                <a:cxn ang="T5">
                  <a:pos x="T2" y="T3"/>
                </a:cxn>
              </a:cxnLst>
              <a:rect l="T6" t="T7" r="T8" b="T9"/>
              <a:pathLst>
                <a:path w="48" h="48">
                  <a:moveTo>
                    <a:pt x="0" y="0"/>
                  </a:moveTo>
                  <a:cubicBezTo>
                    <a:pt x="0" y="0"/>
                    <a:pt x="24" y="24"/>
                    <a:pt x="48" y="48"/>
                  </a:cubicBezTo>
                </a:path>
              </a:pathLst>
            </a:custGeom>
            <a:noFill/>
            <a:ln w="76200">
              <a:solidFill>
                <a:srgbClr val="000000"/>
              </a:solidFill>
              <a:round/>
              <a:headEnd/>
              <a:tailEnd/>
            </a:ln>
          </p:spPr>
          <p:txBody>
            <a:bodyPr/>
            <a:lstStyle/>
            <a:p>
              <a:endParaRPr lang="ja-JP" altLang="en-US">
                <a:latin typeface="Calibri" pitchFamily="34" charset="0"/>
              </a:endParaRPr>
            </a:p>
          </p:txBody>
        </p:sp>
        <p:sp>
          <p:nvSpPr>
            <p:cNvPr id="4115" name="Freeform 19"/>
            <p:cNvSpPr>
              <a:spLocks/>
            </p:cNvSpPr>
            <p:nvPr/>
          </p:nvSpPr>
          <p:spPr bwMode="auto">
            <a:xfrm>
              <a:off x="3552" y="3408"/>
              <a:ext cx="672" cy="336"/>
            </a:xfrm>
            <a:custGeom>
              <a:avLst/>
              <a:gdLst>
                <a:gd name="T0" fmla="*/ 0 w 672"/>
                <a:gd name="T1" fmla="*/ 144 h 336"/>
                <a:gd name="T2" fmla="*/ 96 w 672"/>
                <a:gd name="T3" fmla="*/ 48 h 336"/>
                <a:gd name="T4" fmla="*/ 528 w 672"/>
                <a:gd name="T5" fmla="*/ 48 h 336"/>
                <a:gd name="T6" fmla="*/ 672 w 672"/>
                <a:gd name="T7" fmla="*/ 336 h 336"/>
                <a:gd name="T8" fmla="*/ 0 60000 65536"/>
                <a:gd name="T9" fmla="*/ 0 60000 65536"/>
                <a:gd name="T10" fmla="*/ 0 60000 65536"/>
                <a:gd name="T11" fmla="*/ 0 60000 65536"/>
                <a:gd name="T12" fmla="*/ 0 w 672"/>
                <a:gd name="T13" fmla="*/ 0 h 336"/>
                <a:gd name="T14" fmla="*/ 672 w 672"/>
                <a:gd name="T15" fmla="*/ 336 h 336"/>
              </a:gdLst>
              <a:ahLst/>
              <a:cxnLst>
                <a:cxn ang="T8">
                  <a:pos x="T0" y="T1"/>
                </a:cxn>
                <a:cxn ang="T9">
                  <a:pos x="T2" y="T3"/>
                </a:cxn>
                <a:cxn ang="T10">
                  <a:pos x="T4" y="T5"/>
                </a:cxn>
                <a:cxn ang="T11">
                  <a:pos x="T6" y="T7"/>
                </a:cxn>
              </a:cxnLst>
              <a:rect l="T12" t="T13" r="T14" b="T15"/>
              <a:pathLst>
                <a:path w="672" h="336">
                  <a:moveTo>
                    <a:pt x="0" y="144"/>
                  </a:moveTo>
                  <a:cubicBezTo>
                    <a:pt x="4" y="104"/>
                    <a:pt x="8" y="64"/>
                    <a:pt x="96" y="48"/>
                  </a:cubicBezTo>
                  <a:cubicBezTo>
                    <a:pt x="184" y="32"/>
                    <a:pt x="432" y="0"/>
                    <a:pt x="528" y="48"/>
                  </a:cubicBezTo>
                  <a:cubicBezTo>
                    <a:pt x="624" y="96"/>
                    <a:pt x="648" y="216"/>
                    <a:pt x="672" y="336"/>
                  </a:cubicBezTo>
                </a:path>
              </a:pathLst>
            </a:custGeom>
            <a:noFill/>
            <a:ln w="76200">
              <a:solidFill>
                <a:srgbClr val="000000"/>
              </a:solidFill>
              <a:round/>
              <a:headEnd/>
              <a:tailEnd/>
            </a:ln>
          </p:spPr>
          <p:txBody>
            <a:bodyPr/>
            <a:lstStyle/>
            <a:p>
              <a:endParaRPr lang="ja-JP" altLang="en-US">
                <a:latin typeface="Calibri" pitchFamily="34" charset="0"/>
              </a:endParaRPr>
            </a:p>
          </p:txBody>
        </p:sp>
        <p:sp>
          <p:nvSpPr>
            <p:cNvPr id="4116" name="Freeform 20"/>
            <p:cNvSpPr>
              <a:spLocks/>
            </p:cNvSpPr>
            <p:nvPr/>
          </p:nvSpPr>
          <p:spPr bwMode="auto">
            <a:xfrm>
              <a:off x="3552" y="3120"/>
              <a:ext cx="672" cy="328"/>
            </a:xfrm>
            <a:custGeom>
              <a:avLst/>
              <a:gdLst>
                <a:gd name="T0" fmla="*/ 0 w 672"/>
                <a:gd name="T1" fmla="*/ 192 h 328"/>
                <a:gd name="T2" fmla="*/ 124 w 672"/>
                <a:gd name="T3" fmla="*/ 315 h 328"/>
                <a:gd name="T4" fmla="*/ 574 w 672"/>
                <a:gd name="T5" fmla="*/ 273 h 328"/>
                <a:gd name="T6" fmla="*/ 672 w 672"/>
                <a:gd name="T7" fmla="*/ 0 h 328"/>
                <a:gd name="T8" fmla="*/ 0 60000 65536"/>
                <a:gd name="T9" fmla="*/ 0 60000 65536"/>
                <a:gd name="T10" fmla="*/ 0 60000 65536"/>
                <a:gd name="T11" fmla="*/ 0 60000 65536"/>
                <a:gd name="T12" fmla="*/ 0 w 672"/>
                <a:gd name="T13" fmla="*/ 0 h 328"/>
                <a:gd name="T14" fmla="*/ 672 w 672"/>
                <a:gd name="T15" fmla="*/ 328 h 328"/>
              </a:gdLst>
              <a:ahLst/>
              <a:cxnLst>
                <a:cxn ang="T8">
                  <a:pos x="T0" y="T1"/>
                </a:cxn>
                <a:cxn ang="T9">
                  <a:pos x="T2" y="T3"/>
                </a:cxn>
                <a:cxn ang="T10">
                  <a:pos x="T4" y="T5"/>
                </a:cxn>
                <a:cxn ang="T11">
                  <a:pos x="T6" y="T7"/>
                </a:cxn>
              </a:cxnLst>
              <a:rect l="T12" t="T13" r="T14" b="T15"/>
              <a:pathLst>
                <a:path w="672" h="328">
                  <a:moveTo>
                    <a:pt x="0" y="192"/>
                  </a:moveTo>
                  <a:cubicBezTo>
                    <a:pt x="21" y="212"/>
                    <a:pt x="28" y="302"/>
                    <a:pt x="124" y="315"/>
                  </a:cubicBezTo>
                  <a:cubicBezTo>
                    <a:pt x="220" y="328"/>
                    <a:pt x="483" y="326"/>
                    <a:pt x="574" y="273"/>
                  </a:cubicBezTo>
                  <a:cubicBezTo>
                    <a:pt x="665" y="220"/>
                    <a:pt x="652" y="57"/>
                    <a:pt x="672" y="0"/>
                  </a:cubicBezTo>
                </a:path>
              </a:pathLst>
            </a:custGeom>
            <a:noFill/>
            <a:ln w="76200">
              <a:solidFill>
                <a:srgbClr val="000000"/>
              </a:solidFill>
              <a:round/>
              <a:headEnd/>
              <a:tailEnd/>
            </a:ln>
          </p:spPr>
          <p:txBody>
            <a:bodyPr/>
            <a:lstStyle/>
            <a:p>
              <a:endParaRPr lang="ja-JP" altLang="en-US">
                <a:latin typeface="Calibri" pitchFamily="34" charset="0"/>
              </a:endParaRPr>
            </a:p>
          </p:txBody>
        </p:sp>
        <p:sp>
          <p:nvSpPr>
            <p:cNvPr id="4117" name="Freeform 21"/>
            <p:cNvSpPr>
              <a:spLocks/>
            </p:cNvSpPr>
            <p:nvPr/>
          </p:nvSpPr>
          <p:spPr bwMode="auto">
            <a:xfrm>
              <a:off x="3072" y="3264"/>
              <a:ext cx="221" cy="336"/>
            </a:xfrm>
            <a:custGeom>
              <a:avLst/>
              <a:gdLst>
                <a:gd name="T0" fmla="*/ 221 w 221"/>
                <a:gd name="T1" fmla="*/ 0 h 336"/>
                <a:gd name="T2" fmla="*/ 125 w 221"/>
                <a:gd name="T3" fmla="*/ 96 h 336"/>
                <a:gd name="T4" fmla="*/ 0 w 221"/>
                <a:gd name="T5" fmla="*/ 192 h 336"/>
                <a:gd name="T6" fmla="*/ 125 w 221"/>
                <a:gd name="T7" fmla="*/ 240 h 336"/>
                <a:gd name="T8" fmla="*/ 221 w 221"/>
                <a:gd name="T9" fmla="*/ 336 h 336"/>
                <a:gd name="T10" fmla="*/ 0 60000 65536"/>
                <a:gd name="T11" fmla="*/ 0 60000 65536"/>
                <a:gd name="T12" fmla="*/ 0 60000 65536"/>
                <a:gd name="T13" fmla="*/ 0 60000 65536"/>
                <a:gd name="T14" fmla="*/ 0 60000 65536"/>
                <a:gd name="T15" fmla="*/ 0 w 221"/>
                <a:gd name="T16" fmla="*/ 0 h 336"/>
                <a:gd name="T17" fmla="*/ 221 w 221"/>
                <a:gd name="T18" fmla="*/ 336 h 336"/>
              </a:gdLst>
              <a:ahLst/>
              <a:cxnLst>
                <a:cxn ang="T10">
                  <a:pos x="T0" y="T1"/>
                </a:cxn>
                <a:cxn ang="T11">
                  <a:pos x="T2" y="T3"/>
                </a:cxn>
                <a:cxn ang="T12">
                  <a:pos x="T4" y="T5"/>
                </a:cxn>
                <a:cxn ang="T13">
                  <a:pos x="T6" y="T7"/>
                </a:cxn>
                <a:cxn ang="T14">
                  <a:pos x="T8" y="T9"/>
                </a:cxn>
              </a:cxnLst>
              <a:rect l="T15" t="T16" r="T17" b="T18"/>
              <a:pathLst>
                <a:path w="221" h="336">
                  <a:moveTo>
                    <a:pt x="221" y="0"/>
                  </a:moveTo>
                  <a:cubicBezTo>
                    <a:pt x="189" y="36"/>
                    <a:pt x="162" y="64"/>
                    <a:pt x="125" y="96"/>
                  </a:cubicBezTo>
                  <a:cubicBezTo>
                    <a:pt x="88" y="128"/>
                    <a:pt x="0" y="168"/>
                    <a:pt x="0" y="192"/>
                  </a:cubicBezTo>
                  <a:cubicBezTo>
                    <a:pt x="0" y="216"/>
                    <a:pt x="88" y="216"/>
                    <a:pt x="125" y="240"/>
                  </a:cubicBezTo>
                  <a:cubicBezTo>
                    <a:pt x="162" y="264"/>
                    <a:pt x="189" y="304"/>
                    <a:pt x="221" y="336"/>
                  </a:cubicBezTo>
                </a:path>
              </a:pathLst>
            </a:custGeom>
            <a:noFill/>
            <a:ln w="76200">
              <a:solidFill>
                <a:srgbClr val="000000"/>
              </a:solidFill>
              <a:round/>
              <a:headEnd/>
              <a:tailEnd/>
            </a:ln>
          </p:spPr>
          <p:txBody>
            <a:bodyPr/>
            <a:lstStyle/>
            <a:p>
              <a:endParaRPr lang="ja-JP" altLang="en-US">
                <a:latin typeface="Calibri" pitchFamily="34" charset="0"/>
              </a:endParaRPr>
            </a:p>
          </p:txBody>
        </p:sp>
      </p:grpSp>
      <p:grpSp>
        <p:nvGrpSpPr>
          <p:cNvPr id="5" name="Group 22"/>
          <p:cNvGrpSpPr>
            <a:grpSpLocks/>
          </p:cNvGrpSpPr>
          <p:nvPr/>
        </p:nvGrpSpPr>
        <p:grpSpPr bwMode="auto">
          <a:xfrm>
            <a:off x="5448300" y="2057400"/>
            <a:ext cx="2057400" cy="3200400"/>
            <a:chOff x="3264" y="1776"/>
            <a:chExt cx="1296" cy="2016"/>
          </a:xfrm>
        </p:grpSpPr>
        <p:sp>
          <p:nvSpPr>
            <p:cNvPr id="4108" name="Freeform 23"/>
            <p:cNvSpPr>
              <a:spLocks/>
            </p:cNvSpPr>
            <p:nvPr/>
          </p:nvSpPr>
          <p:spPr bwMode="auto">
            <a:xfrm>
              <a:off x="4224" y="1776"/>
              <a:ext cx="336" cy="432"/>
            </a:xfrm>
            <a:custGeom>
              <a:avLst/>
              <a:gdLst>
                <a:gd name="T0" fmla="*/ 0 w 336"/>
                <a:gd name="T1" fmla="*/ 0 h 432"/>
                <a:gd name="T2" fmla="*/ 192 w 336"/>
                <a:gd name="T3" fmla="*/ 192 h 432"/>
                <a:gd name="T4" fmla="*/ 240 w 336"/>
                <a:gd name="T5" fmla="*/ 336 h 432"/>
                <a:gd name="T6" fmla="*/ 336 w 336"/>
                <a:gd name="T7" fmla="*/ 432 h 432"/>
                <a:gd name="T8" fmla="*/ 0 60000 65536"/>
                <a:gd name="T9" fmla="*/ 0 60000 65536"/>
                <a:gd name="T10" fmla="*/ 0 60000 65536"/>
                <a:gd name="T11" fmla="*/ 0 60000 65536"/>
                <a:gd name="T12" fmla="*/ 0 w 336"/>
                <a:gd name="T13" fmla="*/ 0 h 432"/>
                <a:gd name="T14" fmla="*/ 336 w 336"/>
                <a:gd name="T15" fmla="*/ 432 h 432"/>
              </a:gdLst>
              <a:ahLst/>
              <a:cxnLst>
                <a:cxn ang="T8">
                  <a:pos x="T0" y="T1"/>
                </a:cxn>
                <a:cxn ang="T9">
                  <a:pos x="T2" y="T3"/>
                </a:cxn>
                <a:cxn ang="T10">
                  <a:pos x="T4" y="T5"/>
                </a:cxn>
                <a:cxn ang="T11">
                  <a:pos x="T6" y="T7"/>
                </a:cxn>
              </a:cxnLst>
              <a:rect l="T12" t="T13" r="T14" b="T15"/>
              <a:pathLst>
                <a:path w="336" h="432">
                  <a:moveTo>
                    <a:pt x="0" y="0"/>
                  </a:moveTo>
                  <a:cubicBezTo>
                    <a:pt x="76" y="68"/>
                    <a:pt x="152" y="136"/>
                    <a:pt x="192" y="192"/>
                  </a:cubicBezTo>
                  <a:cubicBezTo>
                    <a:pt x="232" y="248"/>
                    <a:pt x="216" y="296"/>
                    <a:pt x="240" y="336"/>
                  </a:cubicBezTo>
                  <a:cubicBezTo>
                    <a:pt x="264" y="376"/>
                    <a:pt x="300" y="404"/>
                    <a:pt x="336" y="432"/>
                  </a:cubicBezTo>
                </a:path>
              </a:pathLst>
            </a:custGeom>
            <a:noFill/>
            <a:ln w="76200">
              <a:solidFill>
                <a:srgbClr val="000000"/>
              </a:solidFill>
              <a:round/>
              <a:headEnd/>
              <a:tailEnd/>
            </a:ln>
          </p:spPr>
          <p:txBody>
            <a:bodyPr/>
            <a:lstStyle/>
            <a:p>
              <a:endParaRPr lang="ja-JP" altLang="en-US">
                <a:latin typeface="Calibri" pitchFamily="34" charset="0"/>
              </a:endParaRPr>
            </a:p>
          </p:txBody>
        </p:sp>
        <p:sp>
          <p:nvSpPr>
            <p:cNvPr id="4109" name="Freeform 24"/>
            <p:cNvSpPr>
              <a:spLocks/>
            </p:cNvSpPr>
            <p:nvPr/>
          </p:nvSpPr>
          <p:spPr bwMode="auto">
            <a:xfrm>
              <a:off x="4368" y="3120"/>
              <a:ext cx="48" cy="672"/>
            </a:xfrm>
            <a:custGeom>
              <a:avLst/>
              <a:gdLst>
                <a:gd name="T0" fmla="*/ 0 w 48"/>
                <a:gd name="T1" fmla="*/ 0 h 672"/>
                <a:gd name="T2" fmla="*/ 48 w 48"/>
                <a:gd name="T3" fmla="*/ 336 h 672"/>
                <a:gd name="T4" fmla="*/ 0 w 48"/>
                <a:gd name="T5" fmla="*/ 672 h 672"/>
                <a:gd name="T6" fmla="*/ 0 60000 65536"/>
                <a:gd name="T7" fmla="*/ 0 60000 65536"/>
                <a:gd name="T8" fmla="*/ 0 60000 65536"/>
                <a:gd name="T9" fmla="*/ 0 w 48"/>
                <a:gd name="T10" fmla="*/ 0 h 672"/>
                <a:gd name="T11" fmla="*/ 48 w 48"/>
                <a:gd name="T12" fmla="*/ 672 h 672"/>
              </a:gdLst>
              <a:ahLst/>
              <a:cxnLst>
                <a:cxn ang="T6">
                  <a:pos x="T0" y="T1"/>
                </a:cxn>
                <a:cxn ang="T7">
                  <a:pos x="T2" y="T3"/>
                </a:cxn>
                <a:cxn ang="T8">
                  <a:pos x="T4" y="T5"/>
                </a:cxn>
              </a:cxnLst>
              <a:rect l="T9" t="T10" r="T11" b="T12"/>
              <a:pathLst>
                <a:path w="48" h="672">
                  <a:moveTo>
                    <a:pt x="0" y="0"/>
                  </a:moveTo>
                  <a:cubicBezTo>
                    <a:pt x="24" y="112"/>
                    <a:pt x="48" y="224"/>
                    <a:pt x="48" y="336"/>
                  </a:cubicBezTo>
                  <a:cubicBezTo>
                    <a:pt x="48" y="448"/>
                    <a:pt x="24" y="560"/>
                    <a:pt x="0" y="672"/>
                  </a:cubicBezTo>
                </a:path>
              </a:pathLst>
            </a:custGeom>
            <a:noFill/>
            <a:ln w="76200">
              <a:solidFill>
                <a:srgbClr val="000000"/>
              </a:solidFill>
              <a:round/>
              <a:headEnd/>
              <a:tailEnd/>
            </a:ln>
          </p:spPr>
          <p:txBody>
            <a:bodyPr/>
            <a:lstStyle/>
            <a:p>
              <a:endParaRPr lang="ja-JP" altLang="en-US">
                <a:latin typeface="Calibri" pitchFamily="34" charset="0"/>
              </a:endParaRPr>
            </a:p>
          </p:txBody>
        </p:sp>
        <p:sp>
          <p:nvSpPr>
            <p:cNvPr id="4110" name="Freeform 25"/>
            <p:cNvSpPr>
              <a:spLocks/>
            </p:cNvSpPr>
            <p:nvPr/>
          </p:nvSpPr>
          <p:spPr bwMode="auto">
            <a:xfrm>
              <a:off x="3456" y="3312"/>
              <a:ext cx="1" cy="192"/>
            </a:xfrm>
            <a:custGeom>
              <a:avLst/>
              <a:gdLst>
                <a:gd name="T0" fmla="*/ 0 w 1"/>
                <a:gd name="T1" fmla="*/ 0 h 192"/>
                <a:gd name="T2" fmla="*/ 0 w 1"/>
                <a:gd name="T3" fmla="*/ 192 h 192"/>
                <a:gd name="T4" fmla="*/ 0 60000 65536"/>
                <a:gd name="T5" fmla="*/ 0 60000 65536"/>
                <a:gd name="T6" fmla="*/ 0 w 1"/>
                <a:gd name="T7" fmla="*/ 0 h 192"/>
                <a:gd name="T8" fmla="*/ 1 w 1"/>
                <a:gd name="T9" fmla="*/ 192 h 192"/>
              </a:gdLst>
              <a:ahLst/>
              <a:cxnLst>
                <a:cxn ang="T4">
                  <a:pos x="T0" y="T1"/>
                </a:cxn>
                <a:cxn ang="T5">
                  <a:pos x="T2" y="T3"/>
                </a:cxn>
              </a:cxnLst>
              <a:rect l="T6" t="T7" r="T8" b="T9"/>
              <a:pathLst>
                <a:path w="1" h="192">
                  <a:moveTo>
                    <a:pt x="0" y="0"/>
                  </a:moveTo>
                  <a:cubicBezTo>
                    <a:pt x="0" y="0"/>
                    <a:pt x="0" y="96"/>
                    <a:pt x="0" y="192"/>
                  </a:cubicBezTo>
                </a:path>
              </a:pathLst>
            </a:custGeom>
            <a:noFill/>
            <a:ln w="76200">
              <a:solidFill>
                <a:srgbClr val="000000"/>
              </a:solidFill>
              <a:round/>
              <a:headEnd/>
              <a:tailEnd/>
            </a:ln>
          </p:spPr>
          <p:txBody>
            <a:bodyPr/>
            <a:lstStyle/>
            <a:p>
              <a:endParaRPr lang="ja-JP" altLang="en-US">
                <a:latin typeface="Calibri" pitchFamily="34" charset="0"/>
              </a:endParaRPr>
            </a:p>
          </p:txBody>
        </p:sp>
        <p:sp>
          <p:nvSpPr>
            <p:cNvPr id="4111" name="Freeform 26"/>
            <p:cNvSpPr>
              <a:spLocks/>
            </p:cNvSpPr>
            <p:nvPr/>
          </p:nvSpPr>
          <p:spPr bwMode="auto">
            <a:xfrm>
              <a:off x="3264" y="3312"/>
              <a:ext cx="96" cy="240"/>
            </a:xfrm>
            <a:custGeom>
              <a:avLst/>
              <a:gdLst>
                <a:gd name="T0" fmla="*/ 96 w 96"/>
                <a:gd name="T1" fmla="*/ 0 h 240"/>
                <a:gd name="T2" fmla="*/ 0 w 96"/>
                <a:gd name="T3" fmla="*/ 115 h 240"/>
                <a:gd name="T4" fmla="*/ 96 w 96"/>
                <a:gd name="T5" fmla="*/ 240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80" y="19"/>
                    <a:pt x="0" y="75"/>
                    <a:pt x="0" y="115"/>
                  </a:cubicBezTo>
                  <a:cubicBezTo>
                    <a:pt x="0" y="155"/>
                    <a:pt x="76" y="214"/>
                    <a:pt x="96" y="240"/>
                  </a:cubicBezTo>
                </a:path>
              </a:pathLst>
            </a:custGeom>
            <a:noFill/>
            <a:ln w="76200">
              <a:solidFill>
                <a:srgbClr val="000000"/>
              </a:solidFill>
              <a:round/>
              <a:headEnd/>
              <a:tailEnd/>
            </a:ln>
          </p:spPr>
          <p:txBody>
            <a:bodyPr/>
            <a:lstStyle/>
            <a:p>
              <a:endParaRPr lang="ja-JP" altLang="en-US">
                <a:latin typeface="Calibri" pitchFamily="34" charset="0"/>
              </a:endParaRPr>
            </a:p>
          </p:txBody>
        </p:sp>
      </p:grpSp>
      <p:sp>
        <p:nvSpPr>
          <p:cNvPr id="4107" name="Text Box 27"/>
          <p:cNvSpPr txBox="1">
            <a:spLocks noChangeArrowheads="1"/>
          </p:cNvSpPr>
          <p:nvPr/>
        </p:nvSpPr>
        <p:spPr bwMode="auto">
          <a:xfrm>
            <a:off x="762000" y="5791200"/>
            <a:ext cx="7772400" cy="457200"/>
          </a:xfrm>
          <a:prstGeom prst="rect">
            <a:avLst/>
          </a:prstGeom>
          <a:noFill/>
          <a:ln w="9525">
            <a:noFill/>
            <a:miter lim="800000"/>
            <a:headEnd/>
            <a:tailEnd/>
          </a:ln>
        </p:spPr>
        <p:txBody>
          <a:bodyPr>
            <a:spAutoFit/>
          </a:bodyPr>
          <a:lstStyle/>
          <a:p>
            <a:pPr>
              <a:spcBef>
                <a:spcPct val="50000"/>
              </a:spcBef>
            </a:pPr>
            <a:r>
              <a:rPr lang="en-US" altLang="ja-JP">
                <a:latin typeface="Calibri" pitchFamily="34" charset="0"/>
              </a:rPr>
              <a:t>Similar to the dynamics of non-liner traveling wave (bz wave)</a:t>
            </a:r>
          </a:p>
        </p:txBody>
      </p:sp>
    </p:spTree>
    <p:extLst>
      <p:ext uri="{BB962C8B-B14F-4D97-AF65-F5344CB8AC3E}">
        <p14:creationId xmlns:p14="http://schemas.microsoft.com/office/powerpoint/2010/main" val="146284224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42"/>
                                        </p:tgtEl>
                                        <p:attrNameLst>
                                          <p:attrName>style.visibility</p:attrName>
                                        </p:attrNameLst>
                                      </p:cBhvr>
                                      <p:to>
                                        <p:strVal val="visible"/>
                                      </p:to>
                                    </p:set>
                                  </p:childTnLst>
                                  <p:subTnLst>
                                    <p:set>
                                      <p:cBhvr override="childStyle">
                                        <p:cTn dur="1" fill="hold" display="0" masterRel="nextClick" afterEffect="1"/>
                                        <p:tgtEl>
                                          <p:spTgt spid="3994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bwMode="auto">
          <a:xfrm>
            <a:off x="174625" y="1074738"/>
            <a:ext cx="8707438" cy="207486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ja-JP" altLang="en-US"/>
          </a:p>
        </p:txBody>
      </p:sp>
      <p:sp>
        <p:nvSpPr>
          <p:cNvPr id="51203" name="Rectangle 2"/>
          <p:cNvSpPr>
            <a:spLocks noGrp="1" noChangeArrowheads="1"/>
          </p:cNvSpPr>
          <p:nvPr>
            <p:ph type="title"/>
          </p:nvPr>
        </p:nvSpPr>
        <p:spPr>
          <a:xfrm>
            <a:off x="442913" y="0"/>
            <a:ext cx="8001000" cy="914400"/>
          </a:xfrm>
        </p:spPr>
        <p:txBody>
          <a:bodyPr/>
          <a:lstStyle/>
          <a:p>
            <a:pPr eaLnBrk="1" hangingPunct="1"/>
            <a:r>
              <a:rPr lang="ja-JP" altLang="en-US" smtClean="0"/>
              <a:t>波が移動する理由</a:t>
            </a:r>
            <a:endParaRPr lang="en-US" altLang="ja-JP" smtClean="0"/>
          </a:p>
        </p:txBody>
      </p:sp>
      <p:pic>
        <p:nvPicPr>
          <p:cNvPr id="51204" name="Picture 4"/>
          <p:cNvPicPr>
            <a:picLocks noChangeAspect="1" noChangeArrowheads="1"/>
          </p:cNvPicPr>
          <p:nvPr/>
        </p:nvPicPr>
        <p:blipFill>
          <a:blip r:embed="rId2" cstate="print"/>
          <a:srcRect/>
          <a:stretch>
            <a:fillRect/>
          </a:stretch>
        </p:blipFill>
        <p:spPr bwMode="auto">
          <a:xfrm>
            <a:off x="1122998" y="3497263"/>
            <a:ext cx="3800475" cy="2379663"/>
          </a:xfrm>
          <a:prstGeom prst="rect">
            <a:avLst/>
          </a:prstGeom>
          <a:noFill/>
          <a:ln w="9525">
            <a:noFill/>
            <a:miter lim="800000"/>
            <a:headEnd/>
            <a:tailEnd/>
          </a:ln>
        </p:spPr>
      </p:pic>
      <p:pic>
        <p:nvPicPr>
          <p:cNvPr id="51205" name="Picture 5"/>
          <p:cNvPicPr>
            <a:picLocks noChangeAspect="1" noChangeArrowheads="1"/>
          </p:cNvPicPr>
          <p:nvPr/>
        </p:nvPicPr>
        <p:blipFill>
          <a:blip r:embed="rId3" cstate="print"/>
          <a:srcRect/>
          <a:stretch>
            <a:fillRect/>
          </a:stretch>
        </p:blipFill>
        <p:spPr bwMode="auto">
          <a:xfrm>
            <a:off x="5999798" y="4030663"/>
            <a:ext cx="1905000" cy="1428750"/>
          </a:xfrm>
          <a:prstGeom prst="rect">
            <a:avLst/>
          </a:prstGeom>
          <a:noFill/>
          <a:ln w="9525">
            <a:noFill/>
            <a:miter lim="800000"/>
            <a:headEnd/>
            <a:tailEnd/>
          </a:ln>
        </p:spPr>
      </p:pic>
      <p:sp>
        <p:nvSpPr>
          <p:cNvPr id="51206" name="Rectangle 6"/>
          <p:cNvSpPr>
            <a:spLocks noChangeArrowheads="1"/>
          </p:cNvSpPr>
          <p:nvPr/>
        </p:nvSpPr>
        <p:spPr bwMode="auto">
          <a:xfrm>
            <a:off x="2265998" y="4106863"/>
            <a:ext cx="381000" cy="304800"/>
          </a:xfrm>
          <a:prstGeom prst="rect">
            <a:avLst/>
          </a:prstGeom>
          <a:noFill/>
          <a:ln w="38100">
            <a:solidFill>
              <a:schemeClr val="tx1"/>
            </a:solidFill>
            <a:miter lim="800000"/>
            <a:headEnd/>
            <a:tailEnd/>
          </a:ln>
        </p:spPr>
        <p:txBody>
          <a:bodyPr wrap="none" anchor="ctr"/>
          <a:lstStyle/>
          <a:p>
            <a:endParaRPr lang="ja-JP" altLang="en-US">
              <a:latin typeface="Calibri" pitchFamily="34" charset="0"/>
            </a:endParaRPr>
          </a:p>
        </p:txBody>
      </p:sp>
      <p:sp>
        <p:nvSpPr>
          <p:cNvPr id="51207" name="AutoShape 7"/>
          <p:cNvSpPr>
            <a:spLocks noChangeArrowheads="1"/>
          </p:cNvSpPr>
          <p:nvPr/>
        </p:nvSpPr>
        <p:spPr bwMode="auto">
          <a:xfrm>
            <a:off x="2570798" y="3497263"/>
            <a:ext cx="4267200" cy="457200"/>
          </a:xfrm>
          <a:prstGeom prst="curvedDownArrow">
            <a:avLst>
              <a:gd name="adj1" fmla="val 11062"/>
              <a:gd name="adj2" fmla="val 194790"/>
              <a:gd name="adj3" fmla="val 33333"/>
            </a:avLst>
          </a:prstGeom>
          <a:solidFill>
            <a:schemeClr val="accent1"/>
          </a:solidFill>
          <a:ln w="9525">
            <a:solidFill>
              <a:schemeClr val="tx1"/>
            </a:solidFill>
            <a:miter lim="800000"/>
            <a:headEnd/>
            <a:tailEnd/>
          </a:ln>
        </p:spPr>
        <p:txBody>
          <a:bodyPr wrap="none" anchor="ctr"/>
          <a:lstStyle/>
          <a:p>
            <a:endParaRPr lang="ja-JP" altLang="en-US">
              <a:latin typeface="Calibri" pitchFamily="34" charset="0"/>
            </a:endParaRPr>
          </a:p>
        </p:txBody>
      </p:sp>
      <p:sp>
        <p:nvSpPr>
          <p:cNvPr id="51208" name="Line 8"/>
          <p:cNvSpPr>
            <a:spLocks noChangeShapeType="1"/>
          </p:cNvSpPr>
          <p:nvPr/>
        </p:nvSpPr>
        <p:spPr bwMode="auto">
          <a:xfrm flipH="1" flipV="1">
            <a:off x="6152198" y="4259263"/>
            <a:ext cx="914400" cy="762000"/>
          </a:xfrm>
          <a:prstGeom prst="line">
            <a:avLst/>
          </a:prstGeom>
          <a:noFill/>
          <a:ln w="76200">
            <a:solidFill>
              <a:schemeClr val="tx1"/>
            </a:solidFill>
            <a:round/>
            <a:headEnd/>
            <a:tailEnd type="triangle" w="med" len="med"/>
          </a:ln>
        </p:spPr>
        <p:txBody>
          <a:bodyPr/>
          <a:lstStyle/>
          <a:p>
            <a:endParaRPr lang="ja-JP" altLang="en-US"/>
          </a:p>
        </p:txBody>
      </p:sp>
      <p:sp>
        <p:nvSpPr>
          <p:cNvPr id="10" name="涙形 9"/>
          <p:cNvSpPr/>
          <p:nvPr/>
        </p:nvSpPr>
        <p:spPr>
          <a:xfrm>
            <a:off x="1571625" y="2000250"/>
            <a:ext cx="500063" cy="549275"/>
          </a:xfrm>
          <a:prstGeom prst="teardrop">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2" name="涙形 11"/>
          <p:cNvSpPr/>
          <p:nvPr/>
        </p:nvSpPr>
        <p:spPr>
          <a:xfrm>
            <a:off x="3500438" y="2000250"/>
            <a:ext cx="500062" cy="549275"/>
          </a:xfrm>
          <a:prstGeom prst="teardrop">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4" name="涙形 13"/>
          <p:cNvSpPr/>
          <p:nvPr/>
        </p:nvSpPr>
        <p:spPr>
          <a:xfrm>
            <a:off x="5357813" y="2000250"/>
            <a:ext cx="500062" cy="549275"/>
          </a:xfrm>
          <a:prstGeom prst="teardrop">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6" name="涙形 15"/>
          <p:cNvSpPr/>
          <p:nvPr/>
        </p:nvSpPr>
        <p:spPr>
          <a:xfrm>
            <a:off x="7286625" y="2000250"/>
            <a:ext cx="500063" cy="549275"/>
          </a:xfrm>
          <a:prstGeom prst="teardrop">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cxnSp>
        <p:nvCxnSpPr>
          <p:cNvPr id="19" name="直線コネクタ 18"/>
          <p:cNvCxnSpPr/>
          <p:nvPr/>
        </p:nvCxnSpPr>
        <p:spPr>
          <a:xfrm>
            <a:off x="857250" y="1785938"/>
            <a:ext cx="7786688" cy="1587"/>
          </a:xfrm>
          <a:prstGeom prst="line">
            <a:avLst/>
          </a:prstGeom>
        </p:spPr>
        <p:style>
          <a:lnRef idx="1">
            <a:schemeClr val="accent1"/>
          </a:lnRef>
          <a:fillRef idx="0">
            <a:schemeClr val="accent1"/>
          </a:fillRef>
          <a:effectRef idx="0">
            <a:schemeClr val="accent1"/>
          </a:effectRef>
          <a:fontRef idx="minor">
            <a:schemeClr val="tx1"/>
          </a:fontRef>
        </p:style>
      </p:cxnSp>
      <p:sp>
        <p:nvSpPr>
          <p:cNvPr id="20" name="右矢印 19"/>
          <p:cNvSpPr/>
          <p:nvPr/>
        </p:nvSpPr>
        <p:spPr>
          <a:xfrm>
            <a:off x="357188" y="1928813"/>
            <a:ext cx="1143000" cy="642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刺激</a:t>
            </a:r>
          </a:p>
        </p:txBody>
      </p:sp>
      <p:sp>
        <p:nvSpPr>
          <p:cNvPr id="21" name="右矢印 20"/>
          <p:cNvSpPr/>
          <p:nvPr/>
        </p:nvSpPr>
        <p:spPr>
          <a:xfrm>
            <a:off x="2214563" y="1928813"/>
            <a:ext cx="1143000" cy="642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刺激</a:t>
            </a:r>
          </a:p>
        </p:txBody>
      </p:sp>
      <p:sp>
        <p:nvSpPr>
          <p:cNvPr id="22" name="右矢印 21"/>
          <p:cNvSpPr/>
          <p:nvPr/>
        </p:nvSpPr>
        <p:spPr>
          <a:xfrm>
            <a:off x="4143375" y="1928813"/>
            <a:ext cx="1143000" cy="642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刺激</a:t>
            </a:r>
          </a:p>
        </p:txBody>
      </p:sp>
      <p:sp>
        <p:nvSpPr>
          <p:cNvPr id="23" name="右矢印 22"/>
          <p:cNvSpPr/>
          <p:nvPr/>
        </p:nvSpPr>
        <p:spPr>
          <a:xfrm>
            <a:off x="6072188" y="1928813"/>
            <a:ext cx="1143000" cy="642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刺激</a:t>
            </a:r>
          </a:p>
        </p:txBody>
      </p:sp>
      <p:sp>
        <p:nvSpPr>
          <p:cNvPr id="24" name="涙形 23"/>
          <p:cNvSpPr/>
          <p:nvPr/>
        </p:nvSpPr>
        <p:spPr>
          <a:xfrm>
            <a:off x="1428750" y="1857375"/>
            <a:ext cx="714375" cy="785813"/>
          </a:xfrm>
          <a:prstGeom prst="teardrop">
            <a:avLst>
              <a:gd name="adj" fmla="val 20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5" name="涙形 24"/>
          <p:cNvSpPr/>
          <p:nvPr/>
        </p:nvSpPr>
        <p:spPr>
          <a:xfrm>
            <a:off x="3298825" y="1857375"/>
            <a:ext cx="714375" cy="785813"/>
          </a:xfrm>
          <a:prstGeom prst="teardrop">
            <a:avLst>
              <a:gd name="adj" fmla="val 20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6" name="涙形 25"/>
          <p:cNvSpPr/>
          <p:nvPr/>
        </p:nvSpPr>
        <p:spPr>
          <a:xfrm>
            <a:off x="5227638" y="1857375"/>
            <a:ext cx="714375" cy="785813"/>
          </a:xfrm>
          <a:prstGeom prst="teardrop">
            <a:avLst>
              <a:gd name="adj" fmla="val 20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7" name="涙形 26"/>
          <p:cNvSpPr/>
          <p:nvPr/>
        </p:nvSpPr>
        <p:spPr>
          <a:xfrm>
            <a:off x="7156450" y="1857375"/>
            <a:ext cx="714375" cy="785813"/>
          </a:xfrm>
          <a:prstGeom prst="teardrop">
            <a:avLst>
              <a:gd name="adj" fmla="val 20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 name="テキスト ボックス 1"/>
          <p:cNvSpPr txBox="1"/>
          <p:nvPr/>
        </p:nvSpPr>
        <p:spPr>
          <a:xfrm>
            <a:off x="1191735" y="6029326"/>
            <a:ext cx="7252178" cy="523220"/>
          </a:xfrm>
          <a:prstGeom prst="rect">
            <a:avLst/>
          </a:prstGeom>
          <a:solidFill>
            <a:schemeClr val="bg1"/>
          </a:solidFill>
        </p:spPr>
        <p:txBody>
          <a:bodyPr wrap="none" rtlCol="0">
            <a:spAutoFit/>
          </a:bodyPr>
          <a:lstStyle/>
          <a:p>
            <a:r>
              <a:rPr kumimoji="1" lang="en-US" altLang="ja-JP" sz="2800" dirty="0" smtClean="0"/>
              <a:t>The hairs of this mutant mouse drop periodically</a:t>
            </a:r>
            <a:endParaRPr kumimoji="1" lang="ja-JP" altLang="en-US" sz="2800" dirty="0" smtClean="0"/>
          </a:p>
        </p:txBody>
      </p:sp>
    </p:spTree>
    <p:extLst>
      <p:ext uri="{BB962C8B-B14F-4D97-AF65-F5344CB8AC3E}">
        <p14:creationId xmlns:p14="http://schemas.microsoft.com/office/powerpoint/2010/main" val="115419197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linds(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linds(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linds(horizontal)">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92100" y="338138"/>
            <a:ext cx="8339138" cy="1133475"/>
          </a:xfrm>
        </p:spPr>
        <p:txBody>
          <a:bodyPr rtlCol="0">
            <a:normAutofit fontScale="90000"/>
          </a:bodyPr>
          <a:lstStyle/>
          <a:p>
            <a:pPr eaLnBrk="1" fontAlgn="auto" hangingPunct="1">
              <a:spcAft>
                <a:spcPts val="0"/>
              </a:spcAft>
              <a:defRPr/>
            </a:pPr>
            <a:r>
              <a:rPr kumimoji="0" lang="en-US" altLang="ja-JP" sz="4000"/>
              <a:t>Patterns appearing in TB mouse are similar to those of some animals </a:t>
            </a:r>
            <a:endParaRPr lang="en-US" altLang="ja-JP" sz="4000"/>
          </a:p>
        </p:txBody>
      </p:sp>
      <p:grpSp>
        <p:nvGrpSpPr>
          <p:cNvPr id="2" name="Group 3"/>
          <p:cNvGrpSpPr>
            <a:grpSpLocks/>
          </p:cNvGrpSpPr>
          <p:nvPr/>
        </p:nvGrpSpPr>
        <p:grpSpPr bwMode="auto">
          <a:xfrm>
            <a:off x="533400" y="1752600"/>
            <a:ext cx="7934325" cy="4043363"/>
            <a:chOff x="343" y="1344"/>
            <a:chExt cx="4998" cy="2547"/>
          </a:xfrm>
        </p:grpSpPr>
        <p:pic>
          <p:nvPicPr>
            <p:cNvPr id="5127" name="Picture 4"/>
            <p:cNvPicPr>
              <a:picLocks noChangeAspect="1" noChangeArrowheads="1"/>
            </p:cNvPicPr>
            <p:nvPr/>
          </p:nvPicPr>
          <p:blipFill>
            <a:blip r:embed="rId2" cstate="print">
              <a:lum bright="30000" contrast="12000"/>
            </a:blip>
            <a:srcRect/>
            <a:stretch>
              <a:fillRect/>
            </a:stretch>
          </p:blipFill>
          <p:spPr bwMode="auto">
            <a:xfrm>
              <a:off x="343" y="2631"/>
              <a:ext cx="1314" cy="1260"/>
            </a:xfrm>
            <a:prstGeom prst="rect">
              <a:avLst/>
            </a:prstGeom>
            <a:noFill/>
            <a:ln w="9525">
              <a:noFill/>
              <a:miter lim="800000"/>
              <a:headEnd/>
              <a:tailEnd/>
            </a:ln>
          </p:spPr>
        </p:pic>
        <p:pic>
          <p:nvPicPr>
            <p:cNvPr id="5128" name="Picture 5"/>
            <p:cNvPicPr>
              <a:picLocks noChangeAspect="1" noChangeArrowheads="1"/>
            </p:cNvPicPr>
            <p:nvPr/>
          </p:nvPicPr>
          <p:blipFill>
            <a:blip r:embed="rId3" cstate="print"/>
            <a:srcRect/>
            <a:stretch>
              <a:fillRect/>
            </a:stretch>
          </p:blipFill>
          <p:spPr bwMode="auto">
            <a:xfrm>
              <a:off x="2832" y="2592"/>
              <a:ext cx="1270" cy="1296"/>
            </a:xfrm>
            <a:prstGeom prst="rect">
              <a:avLst/>
            </a:prstGeom>
            <a:noFill/>
            <a:ln w="9525">
              <a:noFill/>
              <a:miter lim="800000"/>
              <a:headEnd/>
              <a:tailEnd/>
            </a:ln>
          </p:spPr>
        </p:pic>
        <p:pic>
          <p:nvPicPr>
            <p:cNvPr id="5129" name="Picture 6"/>
            <p:cNvPicPr>
              <a:picLocks noChangeAspect="1" noChangeArrowheads="1"/>
            </p:cNvPicPr>
            <p:nvPr/>
          </p:nvPicPr>
          <p:blipFill>
            <a:blip r:embed="rId4" cstate="print">
              <a:lum bright="6000" contrast="36000"/>
            </a:blip>
            <a:srcRect/>
            <a:stretch>
              <a:fillRect/>
            </a:stretch>
          </p:blipFill>
          <p:spPr bwMode="auto">
            <a:xfrm>
              <a:off x="2832" y="1344"/>
              <a:ext cx="1248" cy="1248"/>
            </a:xfrm>
            <a:prstGeom prst="rect">
              <a:avLst/>
            </a:prstGeom>
            <a:noFill/>
            <a:ln w="9525">
              <a:noFill/>
              <a:miter lim="800000"/>
              <a:headEnd/>
              <a:tailEnd/>
            </a:ln>
          </p:spPr>
        </p:pic>
        <p:pic>
          <p:nvPicPr>
            <p:cNvPr id="5130" name="Picture 7"/>
            <p:cNvPicPr>
              <a:picLocks noChangeAspect="1" noChangeArrowheads="1"/>
            </p:cNvPicPr>
            <p:nvPr/>
          </p:nvPicPr>
          <p:blipFill>
            <a:blip r:embed="rId5" cstate="print">
              <a:lum contrast="32000"/>
            </a:blip>
            <a:srcRect/>
            <a:stretch>
              <a:fillRect/>
            </a:stretch>
          </p:blipFill>
          <p:spPr bwMode="auto">
            <a:xfrm>
              <a:off x="1632" y="1344"/>
              <a:ext cx="1200" cy="1248"/>
            </a:xfrm>
            <a:prstGeom prst="rect">
              <a:avLst/>
            </a:prstGeom>
            <a:noFill/>
            <a:ln w="9525">
              <a:noFill/>
              <a:miter lim="800000"/>
              <a:headEnd/>
              <a:tailEnd/>
            </a:ln>
          </p:spPr>
        </p:pic>
        <p:pic>
          <p:nvPicPr>
            <p:cNvPr id="5131" name="Picture 8"/>
            <p:cNvPicPr>
              <a:picLocks noChangeAspect="1" noChangeArrowheads="1"/>
            </p:cNvPicPr>
            <p:nvPr/>
          </p:nvPicPr>
          <p:blipFill>
            <a:blip r:embed="rId6" cstate="print"/>
            <a:srcRect/>
            <a:stretch>
              <a:fillRect/>
            </a:stretch>
          </p:blipFill>
          <p:spPr bwMode="auto">
            <a:xfrm>
              <a:off x="4108" y="2592"/>
              <a:ext cx="1233" cy="1296"/>
            </a:xfrm>
            <a:prstGeom prst="rect">
              <a:avLst/>
            </a:prstGeom>
            <a:noFill/>
            <a:ln w="9525">
              <a:noFill/>
              <a:miter lim="800000"/>
              <a:headEnd/>
              <a:tailEnd/>
            </a:ln>
          </p:spPr>
        </p:pic>
        <p:pic>
          <p:nvPicPr>
            <p:cNvPr id="5132" name="Picture 9"/>
            <p:cNvPicPr>
              <a:picLocks noChangeAspect="1" noChangeArrowheads="1"/>
            </p:cNvPicPr>
            <p:nvPr/>
          </p:nvPicPr>
          <p:blipFill>
            <a:blip r:embed="rId7" cstate="print"/>
            <a:srcRect/>
            <a:stretch>
              <a:fillRect/>
            </a:stretch>
          </p:blipFill>
          <p:spPr bwMode="auto">
            <a:xfrm>
              <a:off x="1584" y="2592"/>
              <a:ext cx="1251" cy="1296"/>
            </a:xfrm>
            <a:prstGeom prst="rect">
              <a:avLst/>
            </a:prstGeom>
            <a:noFill/>
            <a:ln w="9525">
              <a:noFill/>
              <a:miter lim="800000"/>
              <a:headEnd/>
              <a:tailEnd/>
            </a:ln>
          </p:spPr>
        </p:pic>
        <p:pic>
          <p:nvPicPr>
            <p:cNvPr id="5133" name="Picture 10"/>
            <p:cNvPicPr>
              <a:picLocks noChangeAspect="1" noChangeArrowheads="1"/>
            </p:cNvPicPr>
            <p:nvPr/>
          </p:nvPicPr>
          <p:blipFill>
            <a:blip r:embed="rId8" cstate="print"/>
            <a:srcRect/>
            <a:stretch>
              <a:fillRect/>
            </a:stretch>
          </p:blipFill>
          <p:spPr bwMode="auto">
            <a:xfrm>
              <a:off x="4080" y="1344"/>
              <a:ext cx="1260" cy="1248"/>
            </a:xfrm>
            <a:prstGeom prst="rect">
              <a:avLst/>
            </a:prstGeom>
            <a:noFill/>
            <a:ln w="9525">
              <a:noFill/>
              <a:miter lim="800000"/>
              <a:headEnd/>
              <a:tailEnd/>
            </a:ln>
          </p:spPr>
        </p:pic>
        <p:pic>
          <p:nvPicPr>
            <p:cNvPr id="5134" name="Picture 11"/>
            <p:cNvPicPr>
              <a:picLocks noChangeAspect="1" noChangeArrowheads="1"/>
            </p:cNvPicPr>
            <p:nvPr/>
          </p:nvPicPr>
          <p:blipFill>
            <a:blip r:embed="rId9" cstate="print"/>
            <a:srcRect/>
            <a:stretch>
              <a:fillRect/>
            </a:stretch>
          </p:blipFill>
          <p:spPr bwMode="auto">
            <a:xfrm>
              <a:off x="352" y="1344"/>
              <a:ext cx="1291" cy="1296"/>
            </a:xfrm>
            <a:prstGeom prst="rect">
              <a:avLst/>
            </a:prstGeom>
            <a:noFill/>
            <a:ln w="9525">
              <a:noFill/>
              <a:miter lim="800000"/>
              <a:headEnd/>
              <a:tailEnd/>
            </a:ln>
          </p:spPr>
        </p:pic>
      </p:grpSp>
    </p:spTree>
    <p:extLst>
      <p:ext uri="{BB962C8B-B14F-4D97-AF65-F5344CB8AC3E}">
        <p14:creationId xmlns:p14="http://schemas.microsoft.com/office/powerpoint/2010/main" val="21890294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85342" y="412598"/>
            <a:ext cx="7071277" cy="994172"/>
          </a:xfrm>
        </p:spPr>
        <p:txBody>
          <a:bodyPr>
            <a:normAutofit fontScale="90000"/>
          </a:bodyPr>
          <a:lstStyle/>
          <a:p>
            <a:r>
              <a:rPr kumimoji="1" lang="en-US" altLang="ja-JP" dirty="0" smtClean="0"/>
              <a:t>Apposition growth of sea shells</a:t>
            </a:r>
            <a:br>
              <a:rPr kumimoji="1" lang="en-US" altLang="ja-JP" dirty="0" smtClean="0"/>
            </a:br>
            <a:r>
              <a:rPr lang="en-US" altLang="ja-JP" sz="2400" dirty="0"/>
              <a:t>Shells grow only at the edge of opening</a:t>
            </a:r>
            <a:endParaRPr lang="ja-JP" altLang="en-US" sz="2400" dirty="0"/>
          </a:p>
        </p:txBody>
      </p:sp>
      <p:pic>
        <p:nvPicPr>
          <p:cNvPr id="3" name="図 2"/>
          <p:cNvPicPr>
            <a:picLocks noChangeAspect="1"/>
          </p:cNvPicPr>
          <p:nvPr/>
        </p:nvPicPr>
        <p:blipFill>
          <a:blip r:embed="rId2"/>
          <a:stretch>
            <a:fillRect/>
          </a:stretch>
        </p:blipFill>
        <p:spPr>
          <a:xfrm>
            <a:off x="372977" y="1861885"/>
            <a:ext cx="8481877" cy="4695325"/>
          </a:xfrm>
          <a:prstGeom prst="rect">
            <a:avLst/>
          </a:prstGeom>
        </p:spPr>
      </p:pic>
    </p:spTree>
    <p:extLst>
      <p:ext uri="{BB962C8B-B14F-4D97-AF65-F5344CB8AC3E}">
        <p14:creationId xmlns:p14="http://schemas.microsoft.com/office/powerpoint/2010/main" val="1743164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a:xfrm>
            <a:off x="450063" y="173038"/>
            <a:ext cx="8229600" cy="850900"/>
          </a:xfrm>
        </p:spPr>
        <p:txBody>
          <a:bodyPr/>
          <a:lstStyle/>
          <a:p>
            <a:pPr>
              <a:defRPr/>
            </a:pPr>
            <a:r>
              <a:rPr lang="en-US" altLang="ja-JP" sz="3600" i="1" dirty="0" smtClean="0">
                <a:ea typeface="+mn-ea"/>
                <a:cs typeface="Times New Roman" panose="02020603050405020304" pitchFamily="18" charset="0"/>
              </a:rPr>
              <a:t>How are the pigmentation patterns made ?</a:t>
            </a:r>
            <a:endParaRPr lang="ja-JP" altLang="en-US" sz="3600" i="1" dirty="0" smtClean="0">
              <a:ea typeface="+mn-ea"/>
              <a:cs typeface="Times New Roman" panose="02020603050405020304" pitchFamily="18" charset="0"/>
            </a:endParaRPr>
          </a:p>
        </p:txBody>
      </p:sp>
      <p:pic>
        <p:nvPicPr>
          <p:cNvPr id="15363" name="Picture 2" descr="http://www.fbs.osaka-u.ac.jp/labs/skondo/doubutu%20no%20moyou/animal%20pattern%203/pleco%20mi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196975"/>
            <a:ext cx="6727825"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a:spLocks noChangeArrowheads="1"/>
          </p:cNvSpPr>
          <p:nvPr/>
        </p:nvSpPr>
        <p:spPr bwMode="auto">
          <a:xfrm>
            <a:off x="0" y="5919788"/>
            <a:ext cx="9144000" cy="830997"/>
          </a:xfrm>
          <a:prstGeom prst="rect">
            <a:avLst/>
          </a:prstGeom>
          <a:noFill/>
          <a:ln>
            <a:noFill/>
          </a:ln>
          <a:extLst/>
        </p:spPr>
        <p:txBody>
          <a:bodyPr wrap="square">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400" i="1">
                <a:effectLst>
                  <a:outerShdw blurRad="38100" dist="38100" dir="2700000" algn="tl">
                    <a:srgbClr val="000000">
                      <a:alpha val="43137"/>
                    </a:srgbClr>
                  </a:outerShdw>
                </a:effectLst>
                <a:latin typeface="+mj-lt"/>
                <a:cs typeface="Times New Roman" panose="02020603050405020304" pitchFamily="18" charset="0"/>
              </a:rPr>
              <a:t>S</a:t>
            </a:r>
            <a:r>
              <a:rPr lang="en-US" altLang="ja-JP" sz="2400" i="1" smtClean="0">
                <a:effectLst>
                  <a:outerShdw blurRad="38100" dist="38100" dir="2700000" algn="tl">
                    <a:srgbClr val="000000">
                      <a:alpha val="43137"/>
                    </a:srgbClr>
                  </a:outerShdw>
                </a:effectLst>
                <a:latin typeface="+mj-lt"/>
                <a:cs typeface="Times New Roman" panose="02020603050405020304" pitchFamily="18" charset="0"/>
              </a:rPr>
              <a:t>pecies in an </a:t>
            </a:r>
            <a:r>
              <a:rPr lang="en-US" altLang="ja-JP" sz="2400" i="1" dirty="0" smtClean="0">
                <a:effectLst>
                  <a:outerShdw blurRad="38100" dist="38100" dir="2700000" algn="tl">
                    <a:srgbClr val="000000">
                      <a:alpha val="43137"/>
                    </a:srgbClr>
                  </a:outerShdw>
                </a:effectLst>
                <a:latin typeface="+mj-lt"/>
                <a:cs typeface="Times New Roman" panose="02020603050405020304" pitchFamily="18" charset="0"/>
              </a:rPr>
              <a:t>identical family have variety of skin patterns.</a:t>
            </a:r>
          </a:p>
          <a:p>
            <a:pPr algn="ctr" eaLnBrk="1" hangingPunct="1">
              <a:spcBef>
                <a:spcPct val="0"/>
              </a:spcBef>
              <a:buClrTx/>
              <a:buSzTx/>
              <a:buFontTx/>
              <a:buNone/>
            </a:pPr>
            <a:r>
              <a:rPr lang="en-US" altLang="ja-JP" sz="2400" i="1" dirty="0" smtClean="0">
                <a:effectLst>
                  <a:outerShdw blurRad="38100" dist="38100" dir="2700000" algn="tl">
                    <a:srgbClr val="000000">
                      <a:alpha val="43137"/>
                    </a:srgbClr>
                  </a:outerShdw>
                </a:effectLst>
                <a:latin typeface="+mj-lt"/>
                <a:cs typeface="Times New Roman" panose="02020603050405020304" pitchFamily="18" charset="0"/>
              </a:rPr>
              <a:t>&gt;&gt;An identical mechanism for many different pattern.</a:t>
            </a:r>
            <a:endParaRPr lang="en-US" altLang="ja-JP" sz="2400" i="1" dirty="0">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469185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a:xfrm>
            <a:off x="450063" y="173038"/>
            <a:ext cx="8229600" cy="850900"/>
          </a:xfrm>
        </p:spPr>
        <p:txBody>
          <a:bodyPr/>
          <a:lstStyle/>
          <a:p>
            <a:pPr>
              <a:defRPr/>
            </a:pPr>
            <a:r>
              <a:rPr lang="en-US" altLang="ja-JP" sz="3600" i="1" dirty="0" smtClean="0">
                <a:latin typeface="+mn-lt"/>
                <a:ea typeface="+mn-ea"/>
                <a:cs typeface="Times New Roman" panose="02020603050405020304" pitchFamily="18" charset="0"/>
              </a:rPr>
              <a:t>How are the pigmentation patterns made ?</a:t>
            </a:r>
            <a:endParaRPr lang="ja-JP" altLang="en-US" sz="3600" i="1" dirty="0" smtClean="0">
              <a:latin typeface="+mn-lt"/>
              <a:ea typeface="+mn-ea"/>
              <a:cs typeface="Times New Roman" panose="02020603050405020304" pitchFamily="18" charset="0"/>
            </a:endParaRPr>
          </a:p>
        </p:txBody>
      </p:sp>
      <p:pic>
        <p:nvPicPr>
          <p:cNvPr id="15363" name="Picture 2" descr="http://www.fbs.osaka-u.ac.jp/labs/skondo/doubutu%20no%20moyou/animal%20pattern%203/pleco%20mi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196975"/>
            <a:ext cx="6727825"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a:spLocks noChangeArrowheads="1"/>
          </p:cNvSpPr>
          <p:nvPr/>
        </p:nvSpPr>
        <p:spPr bwMode="auto">
          <a:xfrm>
            <a:off x="-92075" y="5919788"/>
            <a:ext cx="9144000" cy="830997"/>
          </a:xfrm>
          <a:prstGeom prst="rect">
            <a:avLst/>
          </a:prstGeom>
          <a:noFill/>
          <a:ln>
            <a:noFill/>
          </a:ln>
          <a:extLst/>
        </p:spPr>
        <p:txBody>
          <a:bodyPr wrap="square">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400" i="1" dirty="0" smtClean="0">
                <a:latin typeface="+mn-lt"/>
                <a:cs typeface="Times New Roman" panose="02020603050405020304" pitchFamily="18" charset="0"/>
              </a:rPr>
              <a:t>No similar pattern exists beneath the skin.</a:t>
            </a:r>
          </a:p>
          <a:p>
            <a:pPr algn="ctr" eaLnBrk="1" hangingPunct="1">
              <a:spcBef>
                <a:spcPct val="0"/>
              </a:spcBef>
              <a:buClrTx/>
              <a:buSzTx/>
              <a:buFontTx/>
              <a:buNone/>
            </a:pPr>
            <a:r>
              <a:rPr lang="en-US" altLang="ja-JP" sz="2400" i="1" dirty="0" smtClean="0">
                <a:latin typeface="+mn-lt"/>
                <a:cs typeface="Times New Roman" panose="02020603050405020304" pitchFamily="18" charset="0"/>
              </a:rPr>
              <a:t>&gt;&gt;Patterns are autonomously made in the skin.</a:t>
            </a:r>
          </a:p>
        </p:txBody>
      </p:sp>
    </p:spTree>
    <p:extLst>
      <p:ext uri="{BB962C8B-B14F-4D97-AF65-F5344CB8AC3E}">
        <p14:creationId xmlns:p14="http://schemas.microsoft.com/office/powerpoint/2010/main" val="1069148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0312" y="365126"/>
            <a:ext cx="8768220" cy="1458743"/>
          </a:xfrm>
        </p:spPr>
        <p:txBody>
          <a:bodyPr>
            <a:normAutofit/>
          </a:bodyPr>
          <a:lstStyle/>
          <a:p>
            <a:pPr algn="ctr"/>
            <a:r>
              <a:rPr lang="en-US" altLang="ja-JP" sz="3600" dirty="0"/>
              <a:t>Separation of particulate </a:t>
            </a:r>
            <a:r>
              <a:rPr lang="en-US" altLang="ja-JP" sz="3600" dirty="0" smtClean="0"/>
              <a:t>objects</a:t>
            </a:r>
            <a:endParaRPr kumimoji="1" lang="ja-JP" altLang="en-US" sz="3600" dirty="0"/>
          </a:p>
        </p:txBody>
      </p:sp>
      <p:pic>
        <p:nvPicPr>
          <p:cNvPr id="3" name="図 2"/>
          <p:cNvPicPr>
            <a:picLocks noChangeAspect="1"/>
          </p:cNvPicPr>
          <p:nvPr/>
        </p:nvPicPr>
        <p:blipFill>
          <a:blip r:embed="rId2"/>
          <a:stretch>
            <a:fillRect/>
          </a:stretch>
        </p:blipFill>
        <p:spPr>
          <a:xfrm>
            <a:off x="2262709" y="1916483"/>
            <a:ext cx="4543425" cy="3152775"/>
          </a:xfrm>
          <a:prstGeom prst="rect">
            <a:avLst/>
          </a:prstGeom>
        </p:spPr>
      </p:pic>
      <p:sp>
        <p:nvSpPr>
          <p:cNvPr id="4" name="テキスト ボックス 3"/>
          <p:cNvSpPr txBox="1"/>
          <p:nvPr/>
        </p:nvSpPr>
        <p:spPr>
          <a:xfrm>
            <a:off x="806699" y="5130741"/>
            <a:ext cx="7204921" cy="369332"/>
          </a:xfrm>
          <a:prstGeom prst="rect">
            <a:avLst/>
          </a:prstGeom>
          <a:noFill/>
        </p:spPr>
        <p:txBody>
          <a:bodyPr wrap="none" rtlCol="0">
            <a:spAutoFit/>
          </a:bodyPr>
          <a:lstStyle/>
          <a:p>
            <a:r>
              <a:rPr kumimoji="1" lang="en-US" altLang="ja-JP" dirty="0" smtClean="0"/>
              <a:t>Two kinds of glass beads (radius is different) are in the transparent cylinder.</a:t>
            </a:r>
            <a:endParaRPr kumimoji="1" lang="ja-JP" altLang="en-US" dirty="0"/>
          </a:p>
        </p:txBody>
      </p:sp>
      <p:sp>
        <p:nvSpPr>
          <p:cNvPr id="5" name="正方形/長方形 4"/>
          <p:cNvSpPr/>
          <p:nvPr/>
        </p:nvSpPr>
        <p:spPr>
          <a:xfrm>
            <a:off x="647606" y="5780577"/>
            <a:ext cx="7773629" cy="646331"/>
          </a:xfrm>
          <a:prstGeom prst="rect">
            <a:avLst/>
          </a:prstGeom>
        </p:spPr>
        <p:txBody>
          <a:bodyPr wrap="square">
            <a:spAutoFit/>
          </a:bodyPr>
          <a:lstStyle/>
          <a:p>
            <a:r>
              <a:rPr lang="en-US" altLang="ja-JP" dirty="0"/>
              <a:t>An example in which the behavior of the whole can not be predicted even if the nature of the element is known</a:t>
            </a:r>
            <a:endParaRPr lang="ja-JP" altLang="en-US" dirty="0"/>
          </a:p>
        </p:txBody>
      </p:sp>
      <p:sp>
        <p:nvSpPr>
          <p:cNvPr id="6" name="正方形/長方形 5"/>
          <p:cNvSpPr/>
          <p:nvPr/>
        </p:nvSpPr>
        <p:spPr>
          <a:xfrm rot="20365694">
            <a:off x="2088097" y="3091670"/>
            <a:ext cx="4642123" cy="638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Please answer why this happens</a:t>
            </a:r>
            <a:endParaRPr kumimoji="1" lang="ja-JP" altLang="en-US" sz="2400" dirty="0"/>
          </a:p>
        </p:txBody>
      </p:sp>
    </p:spTree>
    <p:extLst>
      <p:ext uri="{BB962C8B-B14F-4D97-AF65-F5344CB8AC3E}">
        <p14:creationId xmlns:p14="http://schemas.microsoft.com/office/powerpoint/2010/main" val="40246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a:xfrm>
            <a:off x="450063" y="173038"/>
            <a:ext cx="8229600" cy="850900"/>
          </a:xfrm>
        </p:spPr>
        <p:txBody>
          <a:bodyPr/>
          <a:lstStyle/>
          <a:p>
            <a:pPr>
              <a:defRPr/>
            </a:pPr>
            <a:r>
              <a:rPr lang="en-US" altLang="ja-JP" sz="3600" i="1" dirty="0" smtClean="0">
                <a:latin typeface="+mn-lt"/>
                <a:ea typeface="+mn-ea"/>
                <a:cs typeface="Times New Roman" panose="02020603050405020304" pitchFamily="18" charset="0"/>
              </a:rPr>
              <a:t>How are the pigmentation patterns made ?</a:t>
            </a:r>
            <a:endParaRPr lang="ja-JP" altLang="en-US" sz="3600" i="1" dirty="0" smtClean="0">
              <a:latin typeface="+mn-lt"/>
              <a:ea typeface="+mn-ea"/>
              <a:cs typeface="Times New Roman" panose="02020603050405020304" pitchFamily="18" charset="0"/>
            </a:endParaRPr>
          </a:p>
        </p:txBody>
      </p:sp>
      <p:pic>
        <p:nvPicPr>
          <p:cNvPr id="15363" name="Picture 2" descr="http://www.fbs.osaka-u.ac.jp/labs/skondo/doubutu%20no%20moyou/animal%20pattern%203/pleco%20mi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196975"/>
            <a:ext cx="6727825"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a:spLocks noChangeArrowheads="1"/>
          </p:cNvSpPr>
          <p:nvPr/>
        </p:nvSpPr>
        <p:spPr bwMode="auto">
          <a:xfrm>
            <a:off x="-7137" y="5919788"/>
            <a:ext cx="9144000" cy="830997"/>
          </a:xfrm>
          <a:prstGeom prst="rect">
            <a:avLst/>
          </a:prstGeom>
          <a:noFill/>
          <a:ln>
            <a:noFill/>
          </a:ln>
          <a:extLst/>
        </p:spPr>
        <p:txBody>
          <a:bodyPr wrap="square">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400" i="1" dirty="0" smtClean="0">
                <a:latin typeface="+mn-lt"/>
                <a:cs typeface="Times New Roman" panose="02020603050405020304" pitchFamily="18" charset="0"/>
              </a:rPr>
              <a:t>A common characteristic</a:t>
            </a:r>
          </a:p>
          <a:p>
            <a:pPr algn="ctr" eaLnBrk="1" hangingPunct="1">
              <a:spcBef>
                <a:spcPct val="0"/>
              </a:spcBef>
              <a:buClrTx/>
              <a:buSzTx/>
              <a:buFontTx/>
              <a:buNone/>
            </a:pPr>
            <a:r>
              <a:rPr lang="en-US" altLang="ja-JP" sz="2400" i="1" dirty="0" smtClean="0">
                <a:latin typeface="+mn-lt"/>
                <a:cs typeface="Times New Roman" panose="02020603050405020304" pitchFamily="18" charset="0"/>
              </a:rPr>
              <a:t>&gt;&gt;periodicity</a:t>
            </a:r>
          </a:p>
        </p:txBody>
      </p:sp>
    </p:spTree>
    <p:extLst>
      <p:ext uri="{BB962C8B-B14F-4D97-AF65-F5344CB8AC3E}">
        <p14:creationId xmlns:p14="http://schemas.microsoft.com/office/powerpoint/2010/main" val="1217436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0" y="476672"/>
            <a:ext cx="9144000" cy="1147852"/>
          </a:xfrm>
        </p:spPr>
        <p:txBody>
          <a:bodyPr lIns="90488" tIns="44450" rIns="90488" bIns="44450"/>
          <a:lstStyle/>
          <a:p>
            <a:pPr eaLnBrk="1" hangingPunct="1"/>
            <a:r>
              <a:rPr lang="en-US" altLang="ja-JP" sz="3600" i="1" dirty="0" smtClean="0">
                <a:ea typeface="HGP創英角ﾎﾟｯﾌﾟ体" panose="040B0A00000000000000" pitchFamily="50" charset="-128"/>
                <a:cs typeface="Times New Roman" panose="02020603050405020304" pitchFamily="18" charset="0"/>
              </a:rPr>
              <a:t>Turing’s mathematical hypothesis </a:t>
            </a:r>
            <a:br>
              <a:rPr lang="en-US" altLang="ja-JP" sz="3600" i="1" dirty="0" smtClean="0">
                <a:ea typeface="HGP創英角ﾎﾟｯﾌﾟ体" panose="040B0A00000000000000" pitchFamily="50" charset="-128"/>
                <a:cs typeface="Times New Roman" panose="02020603050405020304" pitchFamily="18" charset="0"/>
              </a:rPr>
            </a:br>
            <a:r>
              <a:rPr lang="en-US" altLang="ja-JP" sz="3600" i="1" dirty="0" smtClean="0">
                <a:ea typeface="HGP創英角ﾎﾟｯﾌﾟ体" panose="040B0A00000000000000" pitchFamily="50" charset="-128"/>
                <a:cs typeface="Times New Roman" panose="02020603050405020304" pitchFamily="18" charset="0"/>
              </a:rPr>
              <a:t>of </a:t>
            </a:r>
            <a:r>
              <a:rPr lang="en-US" altLang="ja-JP" sz="3600" i="1" dirty="0">
                <a:ea typeface="HGP創英角ﾎﾟｯﾌﾟ体" panose="040B0A00000000000000" pitchFamily="50" charset="-128"/>
                <a:cs typeface="Times New Roman" panose="02020603050405020304" pitchFamily="18" charset="0"/>
              </a:rPr>
              <a:t>b</a:t>
            </a:r>
            <a:r>
              <a:rPr lang="en-US" altLang="ja-JP" sz="3600" i="1" dirty="0" smtClean="0">
                <a:ea typeface="HGP創英角ﾎﾟｯﾌﾟ体" panose="040B0A00000000000000" pitchFamily="50" charset="-128"/>
                <a:cs typeface="Times New Roman" panose="02020603050405020304" pitchFamily="18" charset="0"/>
              </a:rPr>
              <a:t>iological pattern formation</a:t>
            </a:r>
            <a:endParaRPr lang="en-US" altLang="ja-JP" sz="3200" dirty="0" smtClean="0">
              <a:ea typeface="HGP創英角ﾎﾟｯﾌﾟ体" panose="040B0A00000000000000" pitchFamily="50" charset="-128"/>
              <a:cs typeface="Times New Roman" panose="02020603050405020304" pitchFamily="18" charset="0"/>
            </a:endParaRPr>
          </a:p>
        </p:txBody>
      </p:sp>
      <p:pic>
        <p:nvPicPr>
          <p:cNvPr id="1536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3947" y="2036946"/>
            <a:ext cx="2016224" cy="283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366" name="テキスト ボックス 12"/>
          <p:cNvSpPr txBox="1">
            <a:spLocks noChangeArrowheads="1"/>
          </p:cNvSpPr>
          <p:nvPr/>
        </p:nvSpPr>
        <p:spPr bwMode="auto">
          <a:xfrm>
            <a:off x="5563021" y="4407883"/>
            <a:ext cx="17753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b="1" dirty="0">
                <a:latin typeface="Arial" panose="020B0604020202020204" pitchFamily="34" charset="0"/>
              </a:rPr>
              <a:t>Alan Turing</a:t>
            </a:r>
            <a:endParaRPr lang="ja-JP" altLang="en-US" sz="1800" b="1" dirty="0">
              <a:latin typeface="Arial" panose="020B0604020202020204" pitchFamily="34" charset="0"/>
            </a:endParaRPr>
          </a:p>
        </p:txBody>
      </p:sp>
      <p:sp>
        <p:nvSpPr>
          <p:cNvPr id="15367" name="AutoShape 4" descr="http://link.springer.com/article/10.1007%2FBF02459572/lookinside/000.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15368" name="AutoShape 6" descr="http://link.springer.com/article/10.1007%2FBF02459572/lookinside/000.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pic>
        <p:nvPicPr>
          <p:cNvPr id="1536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250" y="2036946"/>
            <a:ext cx="3168352" cy="410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5272624" y="5242529"/>
            <a:ext cx="2356158" cy="646331"/>
          </a:xfrm>
          <a:prstGeom prst="rect">
            <a:avLst/>
          </a:prstGeom>
          <a:noFill/>
        </p:spPr>
        <p:txBody>
          <a:bodyPr wrap="none" rtlCol="0">
            <a:spAutoFit/>
          </a:bodyPr>
          <a:lstStyle/>
          <a:p>
            <a:r>
              <a:rPr kumimoji="1" lang="en-US" altLang="ja-JP" dirty="0" smtClean="0"/>
              <a:t>Published          1952</a:t>
            </a:r>
          </a:p>
          <a:p>
            <a:r>
              <a:rPr lang="en-US" altLang="ja-JP" dirty="0" smtClean="0"/>
              <a:t>Turing died        1954</a:t>
            </a:r>
          </a:p>
        </p:txBody>
      </p:sp>
      <p:sp>
        <p:nvSpPr>
          <p:cNvPr id="25" name="Text Box 13"/>
          <p:cNvSpPr txBox="1">
            <a:spLocks noChangeArrowheads="1"/>
          </p:cNvSpPr>
          <p:nvPr/>
        </p:nvSpPr>
        <p:spPr bwMode="auto">
          <a:xfrm>
            <a:off x="1096936" y="3565060"/>
            <a:ext cx="3901697" cy="1569660"/>
          </a:xfrm>
          <a:prstGeom prst="rect">
            <a:avLst/>
          </a:prstGeom>
          <a:noFill/>
          <a:ln w="9525">
            <a:noFill/>
            <a:miter lim="800000"/>
            <a:headEnd/>
            <a:tailEnd/>
          </a:ln>
          <a:effectLst/>
        </p:spPr>
        <p:txBody>
          <a:bodyPr wrap="square">
            <a:spAutoFit/>
          </a:bodyPr>
          <a:lstStyle/>
          <a:p>
            <a:pPr algn="ctr" eaLnBrk="1" fontAlgn="auto" hangingPunct="1">
              <a:spcBef>
                <a:spcPct val="50000"/>
              </a:spcBef>
              <a:spcAft>
                <a:spcPts val="0"/>
              </a:spcAft>
              <a:defRPr/>
            </a:pPr>
            <a:r>
              <a:rPr lang="en-US" altLang="ja-JP" sz="2400" b="1" i="1" dirty="0">
                <a:effectLst>
                  <a:outerShdw blurRad="38100" dist="38100" dir="2700000" algn="tl">
                    <a:srgbClr val="000000"/>
                  </a:outerShdw>
                </a:effectLst>
                <a:latin typeface="Tahoma" pitchFamily="34" charset="0"/>
                <a:ea typeface="+mn-ea"/>
              </a:rPr>
              <a:t>The </a:t>
            </a:r>
            <a:r>
              <a:rPr lang="en-US" altLang="ja-JP" sz="2400" b="1" i="1" dirty="0" smtClean="0">
                <a:effectLst>
                  <a:outerShdw blurRad="38100" dist="38100" dir="2700000" algn="tl">
                    <a:srgbClr val="000000"/>
                  </a:outerShdw>
                </a:effectLst>
                <a:latin typeface="Tahoma" pitchFamily="34" charset="0"/>
                <a:ea typeface="+mn-ea"/>
              </a:rPr>
              <a:t>Chemical </a:t>
            </a:r>
            <a:r>
              <a:rPr lang="en-US" altLang="ja-JP" sz="2400" b="1" i="1" dirty="0">
                <a:effectLst>
                  <a:outerShdw blurRad="38100" dist="38100" dir="2700000" algn="tl">
                    <a:srgbClr val="000000"/>
                  </a:outerShdw>
                </a:effectLst>
                <a:latin typeface="Tahoma" pitchFamily="34" charset="0"/>
                <a:ea typeface="+mn-ea"/>
              </a:rPr>
              <a:t>B</a:t>
            </a:r>
            <a:r>
              <a:rPr lang="en-US" altLang="ja-JP" sz="2400" b="1" i="1" dirty="0" smtClean="0">
                <a:effectLst>
                  <a:outerShdw blurRad="38100" dist="38100" dir="2700000" algn="tl">
                    <a:srgbClr val="000000"/>
                  </a:outerShdw>
                </a:effectLst>
                <a:latin typeface="Tahoma" pitchFamily="34" charset="0"/>
                <a:ea typeface="+mn-ea"/>
              </a:rPr>
              <a:t>asis </a:t>
            </a:r>
          </a:p>
          <a:p>
            <a:pPr algn="ctr" eaLnBrk="1" fontAlgn="auto" hangingPunct="1">
              <a:spcBef>
                <a:spcPct val="50000"/>
              </a:spcBef>
              <a:spcAft>
                <a:spcPts val="0"/>
              </a:spcAft>
              <a:defRPr/>
            </a:pPr>
            <a:r>
              <a:rPr lang="en-US" altLang="ja-JP" sz="2400" b="1" i="1" dirty="0" smtClean="0">
                <a:effectLst>
                  <a:outerShdw blurRad="38100" dist="38100" dir="2700000" algn="tl">
                    <a:srgbClr val="000000"/>
                  </a:outerShdw>
                </a:effectLst>
                <a:latin typeface="Tahoma" pitchFamily="34" charset="0"/>
                <a:ea typeface="+mn-ea"/>
              </a:rPr>
              <a:t>of Morphogenesis</a:t>
            </a:r>
          </a:p>
          <a:p>
            <a:pPr algn="ctr" eaLnBrk="1" fontAlgn="auto" hangingPunct="1">
              <a:spcBef>
                <a:spcPct val="50000"/>
              </a:spcBef>
              <a:spcAft>
                <a:spcPts val="0"/>
              </a:spcAft>
              <a:defRPr/>
            </a:pPr>
            <a:r>
              <a:rPr lang="en-US" altLang="ja-JP" sz="2400" b="1" i="1" dirty="0" smtClean="0">
                <a:effectLst>
                  <a:outerShdw blurRad="38100" dist="38100" dir="2700000" algn="tl">
                    <a:srgbClr val="000000"/>
                  </a:outerShdw>
                </a:effectLst>
                <a:latin typeface="Tahoma" pitchFamily="34" charset="0"/>
                <a:ea typeface="+mn-ea"/>
              </a:rPr>
              <a:t>(</a:t>
            </a:r>
            <a:r>
              <a:rPr lang="en-US" altLang="ja-JP" sz="2400" b="1" i="1" dirty="0">
                <a:effectLst>
                  <a:outerShdw blurRad="38100" dist="38100" dir="2700000" algn="tl">
                    <a:srgbClr val="000000"/>
                  </a:outerShdw>
                </a:effectLst>
                <a:latin typeface="Tahoma" pitchFamily="34" charset="0"/>
                <a:ea typeface="+mn-ea"/>
              </a:rPr>
              <a:t>1952)</a:t>
            </a:r>
          </a:p>
        </p:txBody>
      </p:sp>
    </p:spTree>
    <p:extLst>
      <p:ext uri="{BB962C8B-B14F-4D97-AF65-F5344CB8AC3E}">
        <p14:creationId xmlns:p14="http://schemas.microsoft.com/office/powerpoint/2010/main" val="3669423680"/>
      </p:ext>
    </p:extLst>
  </p:cSld>
  <p:clrMapOvr>
    <a:masterClrMapping/>
  </p:clrMapOvr>
  <p:transition advTm="8048">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7616617" y="1348361"/>
            <a:ext cx="1191873" cy="3315286"/>
            <a:chOff x="7616617" y="1348361"/>
            <a:chExt cx="1191873" cy="3315286"/>
          </a:xfrm>
        </p:grpSpPr>
        <p:cxnSp>
          <p:nvCxnSpPr>
            <p:cNvPr id="12" name="直線矢印コネクタ 11"/>
            <p:cNvCxnSpPr/>
            <p:nvPr/>
          </p:nvCxnSpPr>
          <p:spPr>
            <a:xfrm>
              <a:off x="8460432" y="1730916"/>
              <a:ext cx="0" cy="263434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7649198" y="1348361"/>
              <a:ext cx="1159292" cy="369332"/>
            </a:xfrm>
            <a:prstGeom prst="rect">
              <a:avLst/>
            </a:prstGeom>
            <a:noFill/>
          </p:spPr>
          <p:txBody>
            <a:bodyPr wrap="none" rtlCol="0">
              <a:spAutoFit/>
            </a:bodyPr>
            <a:lstStyle/>
            <a:p>
              <a:r>
                <a:rPr kumimoji="1" lang="en-US" altLang="ja-JP" dirty="0" smtClean="0"/>
                <a:t>activation</a:t>
              </a:r>
              <a:endParaRPr kumimoji="1" lang="ja-JP" altLang="en-US" dirty="0"/>
            </a:p>
          </p:txBody>
        </p:sp>
        <p:sp>
          <p:nvSpPr>
            <p:cNvPr id="61" name="テキスト ボックス 60"/>
            <p:cNvSpPr txBox="1"/>
            <p:nvPr/>
          </p:nvSpPr>
          <p:spPr>
            <a:xfrm>
              <a:off x="7616617" y="4294315"/>
              <a:ext cx="1095172" cy="369332"/>
            </a:xfrm>
            <a:prstGeom prst="rect">
              <a:avLst/>
            </a:prstGeom>
            <a:noFill/>
          </p:spPr>
          <p:txBody>
            <a:bodyPr wrap="none" rtlCol="0">
              <a:spAutoFit/>
            </a:bodyPr>
            <a:lstStyle/>
            <a:p>
              <a:r>
                <a:rPr kumimoji="1" lang="en-US" altLang="ja-JP" dirty="0" smtClean="0"/>
                <a:t>inhibition</a:t>
              </a:r>
              <a:endParaRPr kumimoji="1" lang="ja-JP" altLang="en-US" dirty="0"/>
            </a:p>
          </p:txBody>
        </p:sp>
      </p:grpSp>
      <p:sp>
        <p:nvSpPr>
          <p:cNvPr id="17410" name="Rectangle 2"/>
          <p:cNvSpPr>
            <a:spLocks noGrp="1" noChangeArrowheads="1"/>
          </p:cNvSpPr>
          <p:nvPr>
            <p:ph type="ctrTitle"/>
          </p:nvPr>
        </p:nvSpPr>
        <p:spPr>
          <a:xfrm>
            <a:off x="0" y="115888"/>
            <a:ext cx="9144000" cy="1298575"/>
          </a:xfrm>
        </p:spPr>
        <p:txBody>
          <a:bodyPr lIns="90488" tIns="44450" rIns="90488" bIns="44450"/>
          <a:lstStyle/>
          <a:p>
            <a:pPr eaLnBrk="1" hangingPunct="1"/>
            <a:r>
              <a:rPr lang="en-US" altLang="ja-JP" sz="3600" i="1" dirty="0" smtClean="0">
                <a:latin typeface="Times New Roman" panose="02020603050405020304" pitchFamily="18" charset="0"/>
                <a:ea typeface="HGP創英角ﾎﾟｯﾌﾟ体" panose="040B0A00000000000000" pitchFamily="50" charset="-128"/>
                <a:cs typeface="Times New Roman" panose="02020603050405020304" pitchFamily="18" charset="0"/>
              </a:rPr>
              <a:t>reaction-diffusion model</a:t>
            </a:r>
            <a:br>
              <a:rPr lang="en-US" altLang="ja-JP" sz="3600" i="1" dirty="0" smtClean="0">
                <a:latin typeface="Times New Roman" panose="02020603050405020304" pitchFamily="18" charset="0"/>
                <a:ea typeface="HGP創英角ﾎﾟｯﾌﾟ体" panose="040B0A00000000000000" pitchFamily="50" charset="-128"/>
                <a:cs typeface="Times New Roman" panose="02020603050405020304" pitchFamily="18" charset="0"/>
              </a:rPr>
            </a:br>
            <a:r>
              <a:rPr lang="en-US" altLang="ja-JP" sz="3600" i="1" dirty="0" smtClean="0">
                <a:latin typeface="Times New Roman" panose="02020603050405020304" pitchFamily="18" charset="0"/>
                <a:ea typeface="HGP創英角ﾎﾟｯﾌﾟ体" panose="040B0A00000000000000" pitchFamily="50" charset="-128"/>
                <a:cs typeface="Times New Roman" panose="02020603050405020304" pitchFamily="18" charset="0"/>
              </a:rPr>
              <a:t>&lt;activator-inhibitor model&gt;</a:t>
            </a:r>
          </a:p>
        </p:txBody>
      </p:sp>
      <p:sp>
        <p:nvSpPr>
          <p:cNvPr id="53251" name="テキスト ボックス 37"/>
          <p:cNvSpPr txBox="1">
            <a:spLocks noChangeArrowheads="1"/>
          </p:cNvSpPr>
          <p:nvPr/>
        </p:nvSpPr>
        <p:spPr bwMode="auto">
          <a:xfrm>
            <a:off x="3713163" y="6149975"/>
            <a:ext cx="490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000" dirty="0">
                <a:latin typeface="Times New Roman" panose="02020603050405020304" pitchFamily="18" charset="0"/>
                <a:cs typeface="Times New Roman" panose="02020603050405020304" pitchFamily="18" charset="0"/>
              </a:rPr>
              <a:t>Turing </a:t>
            </a:r>
            <a:r>
              <a:rPr lang="en-US" altLang="ja-JP" sz="2000" dirty="0" smtClean="0">
                <a:latin typeface="Times New Roman" panose="02020603050405020304" pitchFamily="18" charset="0"/>
                <a:cs typeface="Times New Roman" panose="02020603050405020304" pitchFamily="18" charset="0"/>
              </a:rPr>
              <a:t>pattern = RD pattern</a:t>
            </a:r>
            <a:endParaRPr lang="ja-JP" altLang="en-US" sz="2000" dirty="0">
              <a:latin typeface="Times New Roman" panose="02020603050405020304" pitchFamily="18" charset="0"/>
              <a:cs typeface="Times New Roman" panose="02020603050405020304" pitchFamily="18" charset="0"/>
            </a:endParaRPr>
          </a:p>
        </p:txBody>
      </p:sp>
      <p:sp>
        <p:nvSpPr>
          <p:cNvPr id="31" name="角丸四角形 30"/>
          <p:cNvSpPr/>
          <p:nvPr/>
        </p:nvSpPr>
        <p:spPr bwMode="auto">
          <a:xfrm>
            <a:off x="3877374" y="2623210"/>
            <a:ext cx="572476" cy="78092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ja-JP" altLang="en-US"/>
          </a:p>
        </p:txBody>
      </p:sp>
      <p:sp>
        <p:nvSpPr>
          <p:cNvPr id="32" name="角丸四角形 31"/>
          <p:cNvSpPr/>
          <p:nvPr/>
        </p:nvSpPr>
        <p:spPr bwMode="auto">
          <a:xfrm>
            <a:off x="4501893" y="2623210"/>
            <a:ext cx="572476" cy="78092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ja-JP" altLang="en-US"/>
          </a:p>
        </p:txBody>
      </p:sp>
      <p:sp>
        <p:nvSpPr>
          <p:cNvPr id="33" name="角丸四角形 32"/>
          <p:cNvSpPr/>
          <p:nvPr/>
        </p:nvSpPr>
        <p:spPr bwMode="auto">
          <a:xfrm>
            <a:off x="5126412" y="2623210"/>
            <a:ext cx="572476" cy="78092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ja-JP" altLang="en-US"/>
          </a:p>
        </p:txBody>
      </p:sp>
      <p:sp>
        <p:nvSpPr>
          <p:cNvPr id="34" name="角丸四角形 33"/>
          <p:cNvSpPr/>
          <p:nvPr/>
        </p:nvSpPr>
        <p:spPr bwMode="auto">
          <a:xfrm>
            <a:off x="5750931" y="2623210"/>
            <a:ext cx="572476" cy="780924"/>
          </a:xfrm>
          <a:prstGeom prst="roundRect">
            <a:avLst/>
          </a:prstGeom>
          <a:solidFill>
            <a:srgbClr val="FF0000"/>
          </a:solidFill>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ja-JP" altLang="en-US"/>
          </a:p>
        </p:txBody>
      </p:sp>
      <p:sp>
        <p:nvSpPr>
          <p:cNvPr id="35" name="角丸四角形 34"/>
          <p:cNvSpPr/>
          <p:nvPr/>
        </p:nvSpPr>
        <p:spPr bwMode="auto">
          <a:xfrm>
            <a:off x="6375449" y="2623210"/>
            <a:ext cx="572476" cy="78092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ja-JP" altLang="en-US"/>
          </a:p>
        </p:txBody>
      </p:sp>
      <p:sp>
        <p:nvSpPr>
          <p:cNvPr id="36" name="角丸四角形 35"/>
          <p:cNvSpPr/>
          <p:nvPr/>
        </p:nvSpPr>
        <p:spPr bwMode="auto">
          <a:xfrm>
            <a:off x="6999967" y="2623210"/>
            <a:ext cx="572476" cy="78092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ja-JP" altLang="en-US"/>
          </a:p>
        </p:txBody>
      </p:sp>
      <p:sp>
        <p:nvSpPr>
          <p:cNvPr id="37" name="角丸四角形 36"/>
          <p:cNvSpPr/>
          <p:nvPr/>
        </p:nvSpPr>
        <p:spPr bwMode="auto">
          <a:xfrm>
            <a:off x="7624486" y="2623210"/>
            <a:ext cx="572476" cy="78092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ja-JP" altLang="en-US"/>
          </a:p>
        </p:txBody>
      </p:sp>
      <p:grpSp>
        <p:nvGrpSpPr>
          <p:cNvPr id="18473" name="グループ化 41"/>
          <p:cNvGrpSpPr>
            <a:grpSpLocks/>
          </p:cNvGrpSpPr>
          <p:nvPr/>
        </p:nvGrpSpPr>
        <p:grpSpPr bwMode="auto">
          <a:xfrm>
            <a:off x="5254625" y="2122488"/>
            <a:ext cx="1503363" cy="438150"/>
            <a:chOff x="5004048" y="2132856"/>
            <a:chExt cx="1728192" cy="504056"/>
          </a:xfrm>
        </p:grpSpPr>
        <p:sp>
          <p:nvSpPr>
            <p:cNvPr id="41" name="下カーブ矢印 40"/>
            <p:cNvSpPr/>
            <p:nvPr/>
          </p:nvSpPr>
          <p:spPr>
            <a:xfrm flipH="1">
              <a:off x="5292384" y="2348358"/>
              <a:ext cx="503676" cy="288554"/>
            </a:xfrm>
            <a:prstGeom prst="curvedDownArrow">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chemeClr val="tx1"/>
                </a:solidFill>
              </a:endParaRPr>
            </a:p>
          </p:txBody>
        </p:sp>
        <p:sp>
          <p:nvSpPr>
            <p:cNvPr id="42" name="下カーブ矢印 41"/>
            <p:cNvSpPr/>
            <p:nvPr/>
          </p:nvSpPr>
          <p:spPr>
            <a:xfrm>
              <a:off x="5940228" y="2348358"/>
              <a:ext cx="505500" cy="288554"/>
            </a:xfrm>
            <a:prstGeom prst="curvedDownArrow">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chemeClr val="tx1"/>
                </a:solidFill>
              </a:endParaRPr>
            </a:p>
          </p:txBody>
        </p:sp>
        <p:sp>
          <p:nvSpPr>
            <p:cNvPr id="43" name="円/楕円 42"/>
            <p:cNvSpPr/>
            <p:nvPr/>
          </p:nvSpPr>
          <p:spPr>
            <a:xfrm>
              <a:off x="6372732" y="2132856"/>
              <a:ext cx="359508" cy="359779"/>
            </a:xfrm>
            <a:prstGeom prst="ellipse">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3200" dirty="0"/>
                <a:t>+</a:t>
              </a:r>
              <a:endParaRPr lang="ja-JP" altLang="en-US" sz="3200" dirty="0"/>
            </a:p>
          </p:txBody>
        </p:sp>
        <p:sp>
          <p:nvSpPr>
            <p:cNvPr id="44" name="円/楕円 43"/>
            <p:cNvSpPr/>
            <p:nvPr/>
          </p:nvSpPr>
          <p:spPr>
            <a:xfrm>
              <a:off x="5004048" y="2132856"/>
              <a:ext cx="359508" cy="359779"/>
            </a:xfrm>
            <a:prstGeom prst="ellipse">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3200" dirty="0"/>
                <a:t>+</a:t>
              </a:r>
              <a:endParaRPr lang="ja-JP" altLang="en-US" sz="3200" dirty="0"/>
            </a:p>
          </p:txBody>
        </p:sp>
      </p:grpSp>
      <p:grpSp>
        <p:nvGrpSpPr>
          <p:cNvPr id="4" name="グループ化 42"/>
          <p:cNvGrpSpPr/>
          <p:nvPr/>
        </p:nvGrpSpPr>
        <p:grpSpPr bwMode="auto">
          <a:xfrm>
            <a:off x="4002579" y="3499957"/>
            <a:ext cx="4131780" cy="563623"/>
            <a:chOff x="3563888" y="3717032"/>
            <a:chExt cx="4752528" cy="648072"/>
          </a:xfrm>
          <a:solidFill>
            <a:srgbClr val="0000FF"/>
          </a:solidFill>
        </p:grpSpPr>
        <p:grpSp>
          <p:nvGrpSpPr>
            <p:cNvPr id="5" name="グループ化 58"/>
            <p:cNvGrpSpPr/>
            <p:nvPr/>
          </p:nvGrpSpPr>
          <p:grpSpPr>
            <a:xfrm>
              <a:off x="6012160" y="3717032"/>
              <a:ext cx="2088232" cy="288032"/>
              <a:chOff x="6012160" y="3717032"/>
              <a:chExt cx="2088232" cy="288032"/>
            </a:xfrm>
            <a:grpFill/>
          </p:grpSpPr>
          <p:sp>
            <p:nvSpPr>
              <p:cNvPr id="57" name="上カーブ矢印 56"/>
              <p:cNvSpPr/>
              <p:nvPr/>
            </p:nvSpPr>
            <p:spPr>
              <a:xfrm>
                <a:off x="6012160" y="3717032"/>
                <a:ext cx="576064" cy="288032"/>
              </a:xfrm>
              <a:prstGeom prst="curvedUpArrow">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chemeClr val="tx1"/>
                  </a:solidFill>
                </a:endParaRPr>
              </a:p>
            </p:txBody>
          </p:sp>
          <p:sp>
            <p:nvSpPr>
              <p:cNvPr id="58" name="上カーブ矢印 57"/>
              <p:cNvSpPr/>
              <p:nvPr/>
            </p:nvSpPr>
            <p:spPr>
              <a:xfrm>
                <a:off x="6012160" y="3717032"/>
                <a:ext cx="1368152" cy="288032"/>
              </a:xfrm>
              <a:prstGeom prst="curvedUpArrow">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chemeClr val="tx1"/>
                  </a:solidFill>
                </a:endParaRPr>
              </a:p>
            </p:txBody>
          </p:sp>
          <p:sp>
            <p:nvSpPr>
              <p:cNvPr id="59" name="上カーブ矢印 58"/>
              <p:cNvSpPr/>
              <p:nvPr/>
            </p:nvSpPr>
            <p:spPr>
              <a:xfrm>
                <a:off x="6012160" y="3717032"/>
                <a:ext cx="2088232" cy="288032"/>
              </a:xfrm>
              <a:prstGeom prst="curvedUpArrow">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chemeClr val="tx1"/>
                  </a:solidFill>
                </a:endParaRPr>
              </a:p>
            </p:txBody>
          </p:sp>
        </p:grpSp>
        <p:grpSp>
          <p:nvGrpSpPr>
            <p:cNvPr id="6" name="グループ化 59"/>
            <p:cNvGrpSpPr/>
            <p:nvPr/>
          </p:nvGrpSpPr>
          <p:grpSpPr>
            <a:xfrm flipH="1">
              <a:off x="3707904" y="3717032"/>
              <a:ext cx="2088232" cy="288032"/>
              <a:chOff x="6012160" y="3717032"/>
              <a:chExt cx="2088232" cy="288032"/>
            </a:xfrm>
            <a:grpFill/>
          </p:grpSpPr>
          <p:sp>
            <p:nvSpPr>
              <p:cNvPr id="54" name="上カーブ矢印 53"/>
              <p:cNvSpPr/>
              <p:nvPr/>
            </p:nvSpPr>
            <p:spPr>
              <a:xfrm>
                <a:off x="6012160" y="3717032"/>
                <a:ext cx="576064" cy="288032"/>
              </a:xfrm>
              <a:prstGeom prst="curvedUpArrow">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chemeClr val="tx1"/>
                  </a:solidFill>
                </a:endParaRPr>
              </a:p>
            </p:txBody>
          </p:sp>
          <p:sp>
            <p:nvSpPr>
              <p:cNvPr id="55" name="上カーブ矢印 54"/>
              <p:cNvSpPr/>
              <p:nvPr/>
            </p:nvSpPr>
            <p:spPr>
              <a:xfrm>
                <a:off x="6012160" y="3717032"/>
                <a:ext cx="1368152" cy="288032"/>
              </a:xfrm>
              <a:prstGeom prst="curvedUpArrow">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chemeClr val="tx1"/>
                  </a:solidFill>
                </a:endParaRPr>
              </a:p>
            </p:txBody>
          </p:sp>
          <p:sp>
            <p:nvSpPr>
              <p:cNvPr id="56" name="上カーブ矢印 55"/>
              <p:cNvSpPr/>
              <p:nvPr/>
            </p:nvSpPr>
            <p:spPr>
              <a:xfrm>
                <a:off x="6012160" y="3717032"/>
                <a:ext cx="2088232" cy="288032"/>
              </a:xfrm>
              <a:prstGeom prst="curvedUpArrow">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chemeClr val="tx1"/>
                  </a:solidFill>
                </a:endParaRPr>
              </a:p>
            </p:txBody>
          </p:sp>
        </p:grpSp>
        <p:sp>
          <p:nvSpPr>
            <p:cNvPr id="48" name="円/楕円 47"/>
            <p:cNvSpPr/>
            <p:nvPr/>
          </p:nvSpPr>
          <p:spPr>
            <a:xfrm>
              <a:off x="7956376" y="4005064"/>
              <a:ext cx="360040" cy="36004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3200" dirty="0"/>
                <a:t>-</a:t>
              </a:r>
              <a:endParaRPr lang="ja-JP" altLang="en-US" sz="3200" dirty="0"/>
            </a:p>
          </p:txBody>
        </p:sp>
        <p:sp>
          <p:nvSpPr>
            <p:cNvPr id="49" name="円/楕円 48"/>
            <p:cNvSpPr/>
            <p:nvPr/>
          </p:nvSpPr>
          <p:spPr>
            <a:xfrm>
              <a:off x="3563888" y="4005064"/>
              <a:ext cx="360040" cy="36004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3200" dirty="0"/>
                <a:t>-</a:t>
              </a:r>
              <a:endParaRPr lang="ja-JP" altLang="en-US" sz="3200" dirty="0"/>
            </a:p>
          </p:txBody>
        </p:sp>
        <p:sp>
          <p:nvSpPr>
            <p:cNvPr id="50" name="円/楕円 49"/>
            <p:cNvSpPr/>
            <p:nvPr/>
          </p:nvSpPr>
          <p:spPr>
            <a:xfrm>
              <a:off x="4283968" y="4005064"/>
              <a:ext cx="360040" cy="36004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3200" dirty="0"/>
                <a:t>-</a:t>
              </a:r>
              <a:endParaRPr lang="ja-JP" altLang="en-US" sz="3200" dirty="0"/>
            </a:p>
          </p:txBody>
        </p:sp>
        <p:sp>
          <p:nvSpPr>
            <p:cNvPr id="51" name="円/楕円 50"/>
            <p:cNvSpPr/>
            <p:nvPr/>
          </p:nvSpPr>
          <p:spPr>
            <a:xfrm>
              <a:off x="5004048" y="4005064"/>
              <a:ext cx="360040" cy="36004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3200" dirty="0"/>
                <a:t>-</a:t>
              </a:r>
              <a:endParaRPr lang="ja-JP" altLang="en-US" sz="3200" dirty="0"/>
            </a:p>
          </p:txBody>
        </p:sp>
        <p:sp>
          <p:nvSpPr>
            <p:cNvPr id="52" name="円/楕円 51"/>
            <p:cNvSpPr/>
            <p:nvPr/>
          </p:nvSpPr>
          <p:spPr>
            <a:xfrm>
              <a:off x="6444208" y="4005064"/>
              <a:ext cx="360040" cy="36004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3200" dirty="0"/>
                <a:t>-</a:t>
              </a:r>
              <a:endParaRPr lang="ja-JP" altLang="en-US" sz="3200" dirty="0"/>
            </a:p>
          </p:txBody>
        </p:sp>
        <p:sp>
          <p:nvSpPr>
            <p:cNvPr id="53" name="円/楕円 52"/>
            <p:cNvSpPr/>
            <p:nvPr/>
          </p:nvSpPr>
          <p:spPr>
            <a:xfrm>
              <a:off x="7164288" y="4005064"/>
              <a:ext cx="360040" cy="36004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3200" dirty="0"/>
                <a:t>-</a:t>
              </a:r>
              <a:endParaRPr lang="ja-JP" altLang="en-US" sz="3200" dirty="0"/>
            </a:p>
          </p:txBody>
        </p:sp>
      </p:grpSp>
      <p:grpSp>
        <p:nvGrpSpPr>
          <p:cNvPr id="17435" name="グループ化 73"/>
          <p:cNvGrpSpPr>
            <a:grpSpLocks/>
          </p:cNvGrpSpPr>
          <p:nvPr/>
        </p:nvGrpSpPr>
        <p:grpSpPr bwMode="auto">
          <a:xfrm>
            <a:off x="592104" y="2290758"/>
            <a:ext cx="2521457" cy="2593060"/>
            <a:chOff x="682369" y="2432943"/>
            <a:chExt cx="2521479" cy="2593033"/>
          </a:xfrm>
        </p:grpSpPr>
        <p:sp>
          <p:nvSpPr>
            <p:cNvPr id="17440" name="Rectangle 5"/>
            <p:cNvSpPr>
              <a:spLocks noChangeArrowheads="1"/>
            </p:cNvSpPr>
            <p:nvPr/>
          </p:nvSpPr>
          <p:spPr bwMode="auto">
            <a:xfrm>
              <a:off x="754412" y="4656032"/>
              <a:ext cx="1416376" cy="369944"/>
            </a:xfrm>
            <a:prstGeom prst="rect">
              <a:avLst/>
            </a:prstGeom>
            <a:solidFill>
              <a:srgbClr val="0070C0"/>
            </a:solidFill>
            <a:ln w="20638">
              <a:solidFill>
                <a:schemeClr val="tx1"/>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a:solidFill>
                    <a:schemeClr val="tx2"/>
                  </a:solidFill>
                  <a:latin typeface="Arial" panose="020B0604020202020204" pitchFamily="34" charset="0"/>
                </a:rPr>
                <a:t>inhibitor</a:t>
              </a:r>
              <a:endParaRPr lang="ja-JP" altLang="en-US" sz="1800">
                <a:solidFill>
                  <a:schemeClr val="tx2"/>
                </a:solidFill>
                <a:latin typeface="Arial" panose="020B0604020202020204" pitchFamily="34" charset="0"/>
              </a:endParaRPr>
            </a:p>
          </p:txBody>
        </p:sp>
        <p:sp>
          <p:nvSpPr>
            <p:cNvPr id="17441" name="Oval 13"/>
            <p:cNvSpPr>
              <a:spLocks noChangeArrowheads="1"/>
            </p:cNvSpPr>
            <p:nvPr/>
          </p:nvSpPr>
          <p:spPr bwMode="auto">
            <a:xfrm>
              <a:off x="682369" y="3513229"/>
              <a:ext cx="1513607" cy="496964"/>
            </a:xfrm>
            <a:prstGeom prst="ellipse">
              <a:avLst/>
            </a:prstGeom>
            <a:solidFill>
              <a:srgbClr val="FF0000"/>
            </a:solidFill>
            <a:ln w="20638">
              <a:solidFill>
                <a:schemeClr val="tx1"/>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solidFill>
                    <a:schemeClr val="tx2"/>
                  </a:solidFill>
                  <a:latin typeface="Arial" panose="020B0604020202020204" pitchFamily="34" charset="0"/>
                </a:rPr>
                <a:t>activator</a:t>
              </a:r>
              <a:endParaRPr lang="ja-JP" altLang="en-US" sz="1800" dirty="0">
                <a:solidFill>
                  <a:schemeClr val="tx2"/>
                </a:solidFill>
                <a:latin typeface="Arial" panose="020B0604020202020204" pitchFamily="34" charset="0"/>
              </a:endParaRPr>
            </a:p>
          </p:txBody>
        </p:sp>
        <p:sp>
          <p:nvSpPr>
            <p:cNvPr id="62" name="左右矢印 61"/>
            <p:cNvSpPr/>
            <p:nvPr/>
          </p:nvSpPr>
          <p:spPr bwMode="auto">
            <a:xfrm>
              <a:off x="2483117" y="3656893"/>
              <a:ext cx="341316" cy="24288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3" name="左右矢印 62"/>
            <p:cNvSpPr/>
            <p:nvPr/>
          </p:nvSpPr>
          <p:spPr bwMode="auto">
            <a:xfrm>
              <a:off x="2243403" y="4710983"/>
              <a:ext cx="925520" cy="24288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7444" name="テキスト ボックス 60"/>
            <p:cNvSpPr txBox="1">
              <a:spLocks noChangeArrowheads="1"/>
            </p:cNvSpPr>
            <p:nvPr/>
          </p:nvSpPr>
          <p:spPr bwMode="auto">
            <a:xfrm>
              <a:off x="2171333" y="3296402"/>
              <a:ext cx="1032515" cy="36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diffusion</a:t>
              </a:r>
              <a:endParaRPr lang="ja-JP" altLang="en-US" sz="1800">
                <a:latin typeface="Arial" panose="020B0604020202020204" pitchFamily="34" charset="0"/>
              </a:endParaRPr>
            </a:p>
          </p:txBody>
        </p:sp>
        <p:sp>
          <p:nvSpPr>
            <p:cNvPr id="66" name="円弧 65"/>
            <p:cNvSpPr/>
            <p:nvPr/>
          </p:nvSpPr>
          <p:spPr bwMode="auto">
            <a:xfrm>
              <a:off x="970217" y="2432943"/>
              <a:ext cx="936633" cy="1223950"/>
            </a:xfrm>
            <a:prstGeom prst="arc">
              <a:avLst>
                <a:gd name="adj1" fmla="val 8317927"/>
                <a:gd name="adj2" fmla="val 2214681"/>
              </a:avLst>
            </a:prstGeom>
            <a:noFill/>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7447" name="AutoShape 15"/>
            <p:cNvSpPr>
              <a:spLocks noChangeArrowheads="1"/>
            </p:cNvSpPr>
            <p:nvPr/>
          </p:nvSpPr>
          <p:spPr bwMode="auto">
            <a:xfrm rot="10800000">
              <a:off x="1619672" y="4241950"/>
              <a:ext cx="287277" cy="374831"/>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cxnSp>
          <p:nvCxnSpPr>
            <p:cNvPr id="68" name="直線コネクタ 67"/>
            <p:cNvCxnSpPr/>
            <p:nvPr/>
          </p:nvCxnSpPr>
          <p:spPr bwMode="auto">
            <a:xfrm>
              <a:off x="1762386" y="4149013"/>
              <a:ext cx="0" cy="21748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449" name="AutoShape 15"/>
            <p:cNvSpPr>
              <a:spLocks noChangeArrowheads="1"/>
            </p:cNvSpPr>
            <p:nvPr/>
          </p:nvSpPr>
          <p:spPr bwMode="auto">
            <a:xfrm rot="-9710349">
              <a:off x="1751576" y="3117852"/>
              <a:ext cx="246200" cy="321236"/>
            </a:xfrm>
            <a:prstGeom prst="triangle">
              <a:avLst>
                <a:gd name="adj" fmla="val 50000"/>
              </a:avLst>
            </a:prstGeom>
            <a:solidFill>
              <a:srgbClr val="FF0000"/>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cxnSp>
          <p:nvCxnSpPr>
            <p:cNvPr id="70" name="直線コネクタ 69"/>
            <p:cNvCxnSpPr/>
            <p:nvPr/>
          </p:nvCxnSpPr>
          <p:spPr bwMode="auto">
            <a:xfrm>
              <a:off x="1160719" y="4158538"/>
              <a:ext cx="0" cy="4317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bwMode="auto">
            <a:xfrm flipH="1">
              <a:off x="970217" y="4166475"/>
              <a:ext cx="360365"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60" name="フリーフォーム 59"/>
          <p:cNvSpPr/>
          <p:nvPr/>
        </p:nvSpPr>
        <p:spPr>
          <a:xfrm>
            <a:off x="3367088" y="1757363"/>
            <a:ext cx="5597525" cy="2471737"/>
          </a:xfrm>
          <a:custGeom>
            <a:avLst/>
            <a:gdLst>
              <a:gd name="connsiteX0" fmla="*/ 0 w 5595582"/>
              <a:gd name="connsiteY0" fmla="*/ 1426191 h 2472519"/>
              <a:gd name="connsiteX1" fmla="*/ 573206 w 5595582"/>
              <a:gd name="connsiteY1" fmla="*/ 1412543 h 2472519"/>
              <a:gd name="connsiteX2" fmla="*/ 1705970 w 5595582"/>
              <a:gd name="connsiteY2" fmla="*/ 2190465 h 2472519"/>
              <a:gd name="connsiteX3" fmla="*/ 2674961 w 5595582"/>
              <a:gd name="connsiteY3" fmla="*/ 6824 h 2472519"/>
              <a:gd name="connsiteX4" fmla="*/ 3657600 w 5595582"/>
              <a:gd name="connsiteY4" fmla="*/ 2231409 h 2472519"/>
              <a:gd name="connsiteX5" fmla="*/ 4585648 w 5595582"/>
              <a:gd name="connsiteY5" fmla="*/ 1453486 h 2472519"/>
              <a:gd name="connsiteX6" fmla="*/ 5595582 w 5595582"/>
              <a:gd name="connsiteY6" fmla="*/ 1426191 h 247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5582" h="2472519">
                <a:moveTo>
                  <a:pt x="0" y="1426191"/>
                </a:moveTo>
                <a:cubicBezTo>
                  <a:pt x="144439" y="1355677"/>
                  <a:pt x="288878" y="1285164"/>
                  <a:pt x="573206" y="1412543"/>
                </a:cubicBezTo>
                <a:cubicBezTo>
                  <a:pt x="857534" y="1539922"/>
                  <a:pt x="1355678" y="2424752"/>
                  <a:pt x="1705970" y="2190465"/>
                </a:cubicBezTo>
                <a:cubicBezTo>
                  <a:pt x="2056263" y="1956179"/>
                  <a:pt x="2349689" y="0"/>
                  <a:pt x="2674961" y="6824"/>
                </a:cubicBezTo>
                <a:cubicBezTo>
                  <a:pt x="3000233" y="13648"/>
                  <a:pt x="3339152" y="1990299"/>
                  <a:pt x="3657600" y="2231409"/>
                </a:cubicBezTo>
                <a:cubicBezTo>
                  <a:pt x="3976048" y="2472519"/>
                  <a:pt x="4262651" y="1587689"/>
                  <a:pt x="4585648" y="1453486"/>
                </a:cubicBezTo>
                <a:cubicBezTo>
                  <a:pt x="4908645" y="1319283"/>
                  <a:pt x="5252113" y="1372737"/>
                  <a:pt x="5595582" y="1426191"/>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pic>
        <p:nvPicPr>
          <p:cNvPr id="2" name="turing wav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a:extLst>
              <a:ext uri="{28A0092B-C50C-407E-A947-70E740481C1C}">
                <a14:useLocalDpi xmlns:a14="http://schemas.microsoft.com/office/drawing/2010/main" val="0"/>
              </a:ext>
            </a:extLst>
          </a:blip>
          <a:srcRect/>
          <a:stretch>
            <a:fillRect/>
          </a:stretch>
        </p:blipFill>
        <p:spPr bwMode="auto">
          <a:xfrm>
            <a:off x="3821113" y="4943475"/>
            <a:ext cx="43751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a:spLocks noChangeArrowheads="1"/>
          </p:cNvSpPr>
          <p:nvPr/>
        </p:nvSpPr>
        <p:spPr bwMode="auto">
          <a:xfrm>
            <a:off x="481843" y="1739089"/>
            <a:ext cx="2582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dirty="0">
                <a:latin typeface="Arial" panose="020B0604020202020204" pitchFamily="34" charset="0"/>
              </a:rPr>
              <a:t>Local </a:t>
            </a:r>
            <a:r>
              <a:rPr lang="en-US" altLang="ja-JP" sz="1800" dirty="0" smtClean="0">
                <a:latin typeface="Arial" panose="020B0604020202020204" pitchFamily="34" charset="0"/>
              </a:rPr>
              <a:t>positive feedback</a:t>
            </a:r>
            <a:endParaRPr lang="ja-JP" altLang="en-US" sz="1800" dirty="0">
              <a:latin typeface="Arial" panose="020B0604020202020204" pitchFamily="34" charset="0"/>
            </a:endParaRPr>
          </a:p>
        </p:txBody>
      </p:sp>
      <p:sp>
        <p:nvSpPr>
          <p:cNvPr id="7" name="テキスト ボックス 6"/>
          <p:cNvSpPr txBox="1">
            <a:spLocks noChangeArrowheads="1"/>
          </p:cNvSpPr>
          <p:nvPr/>
        </p:nvSpPr>
        <p:spPr bwMode="auto">
          <a:xfrm>
            <a:off x="153298" y="5104368"/>
            <a:ext cx="3288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dirty="0">
                <a:latin typeface="Arial" panose="020B0604020202020204" pitchFamily="34" charset="0"/>
              </a:rPr>
              <a:t>Long range </a:t>
            </a:r>
            <a:r>
              <a:rPr lang="en-US" altLang="ja-JP" sz="1800" dirty="0" smtClean="0">
                <a:latin typeface="Arial" panose="020B0604020202020204" pitchFamily="34" charset="0"/>
              </a:rPr>
              <a:t>negative feedback</a:t>
            </a:r>
            <a:endParaRPr lang="ja-JP" altLang="en-US" sz="1800" dirty="0">
              <a:latin typeface="Arial" panose="020B0604020202020204" pitchFamily="34" charset="0"/>
            </a:endParaRPr>
          </a:p>
        </p:txBody>
      </p:sp>
      <p:sp>
        <p:nvSpPr>
          <p:cNvPr id="8" name="正方形/長方形 7"/>
          <p:cNvSpPr/>
          <p:nvPr/>
        </p:nvSpPr>
        <p:spPr>
          <a:xfrm>
            <a:off x="370164" y="2155821"/>
            <a:ext cx="2708472" cy="178453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440212" y="3239829"/>
            <a:ext cx="2706624" cy="1816608"/>
          </a:xfrm>
          <a:custGeom>
            <a:avLst/>
            <a:gdLst>
              <a:gd name="connsiteX0" fmla="*/ 0 w 2706624"/>
              <a:gd name="connsiteY0" fmla="*/ 36576 h 1840992"/>
              <a:gd name="connsiteX1" fmla="*/ 0 w 2706624"/>
              <a:gd name="connsiteY1" fmla="*/ 1840992 h 1840992"/>
              <a:gd name="connsiteX2" fmla="*/ 2706624 w 2706624"/>
              <a:gd name="connsiteY2" fmla="*/ 1804416 h 1840992"/>
              <a:gd name="connsiteX3" fmla="*/ 2694432 w 2706624"/>
              <a:gd name="connsiteY3" fmla="*/ 1121664 h 1840992"/>
              <a:gd name="connsiteX4" fmla="*/ 1438656 w 2706624"/>
              <a:gd name="connsiteY4" fmla="*/ 0 h 1840992"/>
              <a:gd name="connsiteX5" fmla="*/ 0 w 2706624"/>
              <a:gd name="connsiteY5" fmla="*/ 36576 h 1840992"/>
              <a:gd name="connsiteX0" fmla="*/ 0 w 2706624"/>
              <a:gd name="connsiteY0" fmla="*/ 36576 h 1840992"/>
              <a:gd name="connsiteX1" fmla="*/ 0 w 2706624"/>
              <a:gd name="connsiteY1" fmla="*/ 1840992 h 1840992"/>
              <a:gd name="connsiteX2" fmla="*/ 2706624 w 2706624"/>
              <a:gd name="connsiteY2" fmla="*/ 1840992 h 1840992"/>
              <a:gd name="connsiteX3" fmla="*/ 2694432 w 2706624"/>
              <a:gd name="connsiteY3" fmla="*/ 1121664 h 1840992"/>
              <a:gd name="connsiteX4" fmla="*/ 1438656 w 2706624"/>
              <a:gd name="connsiteY4" fmla="*/ 0 h 1840992"/>
              <a:gd name="connsiteX5" fmla="*/ 0 w 2706624"/>
              <a:gd name="connsiteY5" fmla="*/ 36576 h 1840992"/>
              <a:gd name="connsiteX0" fmla="*/ 0 w 2706624"/>
              <a:gd name="connsiteY0" fmla="*/ 12192 h 1816608"/>
              <a:gd name="connsiteX1" fmla="*/ 0 w 2706624"/>
              <a:gd name="connsiteY1" fmla="*/ 1816608 h 1816608"/>
              <a:gd name="connsiteX2" fmla="*/ 2706624 w 2706624"/>
              <a:gd name="connsiteY2" fmla="*/ 1816608 h 1816608"/>
              <a:gd name="connsiteX3" fmla="*/ 2694432 w 2706624"/>
              <a:gd name="connsiteY3" fmla="*/ 1097280 h 1816608"/>
              <a:gd name="connsiteX4" fmla="*/ 1438656 w 2706624"/>
              <a:gd name="connsiteY4" fmla="*/ 0 h 1816608"/>
              <a:gd name="connsiteX5" fmla="*/ 0 w 2706624"/>
              <a:gd name="connsiteY5" fmla="*/ 12192 h 181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6624" h="1816608">
                <a:moveTo>
                  <a:pt x="0" y="12192"/>
                </a:moveTo>
                <a:lnTo>
                  <a:pt x="0" y="1816608"/>
                </a:lnTo>
                <a:lnTo>
                  <a:pt x="2706624" y="1816608"/>
                </a:lnTo>
                <a:lnTo>
                  <a:pt x="2694432" y="1097280"/>
                </a:lnTo>
                <a:lnTo>
                  <a:pt x="1438656" y="0"/>
                </a:lnTo>
                <a:lnTo>
                  <a:pt x="0" y="12192"/>
                </a:lnTo>
                <a:close/>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413296636"/>
      </p:ext>
    </p:extLst>
  </p:cSld>
  <p:clrMapOvr>
    <a:masterClrMapping/>
  </p:clrMapOvr>
  <p:transition advTm="471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7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video>
              <p:cMediaNode vol="80000">
                <p:cTn id="42" fill="hold" display="0">
                  <p:stCondLst>
                    <p:cond delay="indefinite"/>
                  </p:stCondLst>
                </p:cTn>
                <p:tgtEl>
                  <p:spTgt spid="2"/>
                </p:tgtEl>
              </p:cMediaNode>
            </p:video>
          </p:childTnLst>
        </p:cTn>
      </p:par>
    </p:tnLst>
    <p:bldLst>
      <p:bldP spid="53251" grpId="0"/>
      <p:bldP spid="3" grpId="0"/>
      <p:bldP spid="7" grpId="0"/>
      <p:bldP spid="8" grpId="0" animBg="1"/>
      <p:bldP spid="10" grpId="0" animBg="1"/>
    </p:bldLst>
  </p:timing>
  <p:extLst mod="1">
    <p:ext uri="{E180D4A7-C9FB-4DFB-919C-405C955672EB}">
      <p14:showEvtLst xmlns:p14="http://schemas.microsoft.com/office/powerpoint/2010/main">
        <p14:playEvt time="41030" objId="2"/>
        <p14:stopEvt time="47158" objId="2"/>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674811"/>
            <a:ext cx="9144000" cy="863600"/>
          </a:xfrm>
        </p:spPr>
        <p:txBody>
          <a:bodyPr lIns="90488" tIns="44450" rIns="90488" bIns="44450">
            <a:normAutofit fontScale="90000"/>
          </a:bodyPr>
          <a:lstStyle/>
          <a:p>
            <a:pPr eaLnBrk="1" hangingPunct="1"/>
            <a:r>
              <a:rPr lang="en-US" altLang="ja-JP" sz="3600" i="1" dirty="0" smtClean="0">
                <a:latin typeface="Times New Roman" panose="02020603050405020304" pitchFamily="18" charset="0"/>
                <a:ea typeface="HGP創英角ﾎﾟｯﾌﾟ体" panose="040B0A00000000000000" pitchFamily="50" charset="-128"/>
                <a:cs typeface="Times New Roman" panose="02020603050405020304" pitchFamily="18" charset="0"/>
              </a:rPr>
              <a:t>Properties of the Turing pattern </a:t>
            </a:r>
            <a:r>
              <a:rPr lang="en-US" altLang="ja-JP" sz="3600" i="1" dirty="0">
                <a:latin typeface="Times New Roman" panose="02020603050405020304" pitchFamily="18" charset="0"/>
                <a:ea typeface="HGP創英角ﾎﾟｯﾌﾟ体" panose="040B0A00000000000000" pitchFamily="50" charset="-128"/>
                <a:cs typeface="Times New Roman" panose="02020603050405020304" pitchFamily="18" charset="0"/>
              </a:rPr>
              <a:t/>
            </a:r>
            <a:br>
              <a:rPr lang="en-US" altLang="ja-JP" sz="3600" i="1" dirty="0">
                <a:latin typeface="Times New Roman" panose="02020603050405020304" pitchFamily="18" charset="0"/>
                <a:ea typeface="HGP創英角ﾎﾟｯﾌﾟ体" panose="040B0A00000000000000" pitchFamily="50" charset="-128"/>
                <a:cs typeface="Times New Roman" panose="02020603050405020304" pitchFamily="18" charset="0"/>
              </a:rPr>
            </a:br>
            <a:r>
              <a:rPr lang="en-US" altLang="ja-JP" sz="3600" i="1" dirty="0" smtClean="0">
                <a:latin typeface="Times New Roman" panose="02020603050405020304" pitchFamily="18" charset="0"/>
                <a:ea typeface="HGP創英角ﾎﾟｯﾌﾟ体" panose="040B0A00000000000000" pitchFamily="50" charset="-128"/>
                <a:cs typeface="Times New Roman" panose="02020603050405020304" pitchFamily="18" charset="0"/>
              </a:rPr>
              <a:t>in 2D simulation</a:t>
            </a:r>
          </a:p>
        </p:txBody>
      </p:sp>
      <p:grpSp>
        <p:nvGrpSpPr>
          <p:cNvPr id="3" name="グループ化 2"/>
          <p:cNvGrpSpPr/>
          <p:nvPr/>
        </p:nvGrpSpPr>
        <p:grpSpPr>
          <a:xfrm>
            <a:off x="1551872" y="4725353"/>
            <a:ext cx="6116175" cy="1151919"/>
            <a:chOff x="1551872" y="4725353"/>
            <a:chExt cx="6116175" cy="1151919"/>
          </a:xfrm>
        </p:grpSpPr>
        <p:pic>
          <p:nvPicPr>
            <p:cNvPr id="19470" name="Picture 5" descr="2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9564" y="4725353"/>
              <a:ext cx="114440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6"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1872" y="4725353"/>
              <a:ext cx="114440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7"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7402" y="4731097"/>
              <a:ext cx="114440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1957" y="4731097"/>
              <a:ext cx="1147278" cy="114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9385" y="4731097"/>
              <a:ext cx="1138662" cy="114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0" name="テキスト ボックス 21"/>
          <p:cNvSpPr txBox="1">
            <a:spLocks noChangeArrowheads="1"/>
          </p:cNvSpPr>
          <p:nvPr/>
        </p:nvSpPr>
        <p:spPr bwMode="auto">
          <a:xfrm>
            <a:off x="1640518" y="3952120"/>
            <a:ext cx="60275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Arial" panose="020B0604020202020204" pitchFamily="34" charset="0"/>
              </a:rPr>
              <a:t>3:  </a:t>
            </a:r>
            <a:r>
              <a:rPr lang="en-US" altLang="ja-JP" sz="1800" dirty="0" smtClean="0">
                <a:latin typeface="Arial" panose="020B0604020202020204" pitchFamily="34" charset="0"/>
              </a:rPr>
              <a:t>variety </a:t>
            </a:r>
            <a:r>
              <a:rPr lang="en-US" altLang="ja-JP" sz="1800" dirty="0">
                <a:latin typeface="Arial" panose="020B0604020202020204" pitchFamily="34" charset="0"/>
              </a:rPr>
              <a:t>of </a:t>
            </a:r>
            <a:r>
              <a:rPr lang="en-US" altLang="ja-JP" sz="1800" dirty="0" smtClean="0">
                <a:latin typeface="Arial" panose="020B0604020202020204" pitchFamily="34" charset="0"/>
              </a:rPr>
              <a:t>patterns are generated by changing the parameters in the equation </a:t>
            </a:r>
            <a:endParaRPr lang="ja-JP" altLang="en-US" sz="1800" dirty="0">
              <a:latin typeface="Arial" panose="020B0604020202020204" pitchFamily="34" charset="0"/>
            </a:endParaRPr>
          </a:p>
        </p:txBody>
      </p:sp>
      <p:sp>
        <p:nvSpPr>
          <p:cNvPr id="19461" name="テキスト ボックス 22"/>
          <p:cNvSpPr txBox="1">
            <a:spLocks noChangeArrowheads="1"/>
          </p:cNvSpPr>
          <p:nvPr/>
        </p:nvSpPr>
        <p:spPr bwMode="auto">
          <a:xfrm>
            <a:off x="301625" y="1772816"/>
            <a:ext cx="373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1: Patterns form without prepattern</a:t>
            </a:r>
            <a:endParaRPr lang="ja-JP" altLang="en-US" sz="1800">
              <a:latin typeface="Arial" panose="020B0604020202020204" pitchFamily="34" charset="0"/>
            </a:endParaRPr>
          </a:p>
        </p:txBody>
      </p:sp>
      <p:sp>
        <p:nvSpPr>
          <p:cNvPr id="19462" name="テキスト ボックス 25"/>
          <p:cNvSpPr txBox="1">
            <a:spLocks noChangeArrowheads="1"/>
          </p:cNvSpPr>
          <p:nvPr/>
        </p:nvSpPr>
        <p:spPr bwMode="auto">
          <a:xfrm>
            <a:off x="4727575" y="1773907"/>
            <a:ext cx="321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Arial" panose="020B0604020202020204" pitchFamily="34" charset="0"/>
              </a:rPr>
              <a:t>2:  </a:t>
            </a:r>
            <a:r>
              <a:rPr lang="en-US" altLang="ja-JP" sz="1800" dirty="0" smtClean="0">
                <a:latin typeface="Arial" panose="020B0604020202020204" pitchFamily="34" charset="0"/>
              </a:rPr>
              <a:t>Autonomous </a:t>
            </a:r>
            <a:r>
              <a:rPr lang="en-US" altLang="ja-JP" sz="1800" dirty="0">
                <a:latin typeface="Arial" panose="020B0604020202020204" pitchFamily="34" charset="0"/>
              </a:rPr>
              <a:t>regeneration </a:t>
            </a:r>
            <a:endParaRPr lang="ja-JP" altLang="en-US" sz="1800" dirty="0">
              <a:latin typeface="Arial" panose="020B0604020202020204" pitchFamily="34" charset="0"/>
            </a:endParaRPr>
          </a:p>
        </p:txBody>
      </p:sp>
      <p:pic>
        <p:nvPicPr>
          <p:cNvPr id="19463" name="Picture 3" descr="C:\Users\skondo\Desktop\simulation soft\RDsimJ\5.b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2788" y="2242219"/>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5" descr="C:\Users\skondo\Desktop\simulation soft\RDsimJ\2.bm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1475" y="2242219"/>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7" descr="C:\Users\skondo\Desktop\simulation soft\RDsimJ\4.b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21338" y="2242219"/>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右矢印 26"/>
          <p:cNvSpPr/>
          <p:nvPr/>
        </p:nvSpPr>
        <p:spPr>
          <a:xfrm>
            <a:off x="5334000" y="2602582"/>
            <a:ext cx="431800" cy="431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8" name="右矢印 27"/>
          <p:cNvSpPr/>
          <p:nvPr/>
        </p:nvSpPr>
        <p:spPr>
          <a:xfrm>
            <a:off x="6773863" y="2602582"/>
            <a:ext cx="431800" cy="431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2" name="stirpe.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13">
            <a:extLst>
              <a:ext uri="{28A0092B-C50C-407E-A947-70E740481C1C}">
                <a14:useLocalDpi xmlns:a14="http://schemas.microsoft.com/office/drawing/2010/main" val="0"/>
              </a:ext>
            </a:extLst>
          </a:blip>
          <a:srcRect/>
          <a:stretch>
            <a:fillRect/>
          </a:stretch>
        </p:blipFill>
        <p:spPr bwMode="auto">
          <a:xfrm>
            <a:off x="1514475" y="223477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1429417" y="6011068"/>
            <a:ext cx="6723315" cy="461665"/>
          </a:xfrm>
          <a:prstGeom prst="rect">
            <a:avLst/>
          </a:prstGeom>
          <a:noFill/>
        </p:spPr>
        <p:txBody>
          <a:bodyPr wrap="none" rtlCol="0">
            <a:spAutoFit/>
          </a:bodyPr>
          <a:lstStyle/>
          <a:p>
            <a:r>
              <a:rPr kumimoji="1" lang="en-US" altLang="ja-JP" sz="2400" dirty="0" smtClean="0"/>
              <a:t>quite useful to explain the skin pattern formation</a:t>
            </a:r>
            <a:endParaRPr kumimoji="1" lang="ja-JP" altLang="en-US" sz="2400" dirty="0"/>
          </a:p>
        </p:txBody>
      </p:sp>
      <p:grpSp>
        <p:nvGrpSpPr>
          <p:cNvPr id="5" name="グループ化 4"/>
          <p:cNvGrpSpPr/>
          <p:nvPr/>
        </p:nvGrpSpPr>
        <p:grpSpPr>
          <a:xfrm>
            <a:off x="427668" y="1834558"/>
            <a:ext cx="8282296" cy="2753277"/>
            <a:chOff x="427668" y="1834558"/>
            <a:chExt cx="8282296" cy="2753277"/>
          </a:xfrm>
        </p:grpSpPr>
        <p:pic>
          <p:nvPicPr>
            <p:cNvPr id="19" name="Picture 46"/>
            <p:cNvPicPr>
              <a:picLocks noChangeAspect="1" noChangeArrowheads="1"/>
            </p:cNvPicPr>
            <p:nvPr/>
          </p:nvPicPr>
          <p:blipFill>
            <a:blip r:embed="rId14" cstate="print"/>
            <a:srcRect/>
            <a:stretch>
              <a:fillRect/>
            </a:stretch>
          </p:blipFill>
          <p:spPr bwMode="auto">
            <a:xfrm>
              <a:off x="3265766" y="3335297"/>
              <a:ext cx="2435225" cy="1252538"/>
            </a:xfrm>
            <a:prstGeom prst="rect">
              <a:avLst/>
            </a:prstGeom>
            <a:noFill/>
            <a:ln w="9525">
              <a:noFill/>
              <a:miter lim="800000"/>
              <a:headEnd/>
              <a:tailEnd/>
            </a:ln>
          </p:spPr>
        </p:pic>
        <p:pic>
          <p:nvPicPr>
            <p:cNvPr id="20" name="Picture 47"/>
            <p:cNvPicPr>
              <a:picLocks noChangeAspect="1" noChangeArrowheads="1"/>
            </p:cNvPicPr>
            <p:nvPr/>
          </p:nvPicPr>
          <p:blipFill>
            <a:blip r:embed="rId15" cstate="print"/>
            <a:srcRect/>
            <a:stretch>
              <a:fillRect/>
            </a:stretch>
          </p:blipFill>
          <p:spPr bwMode="auto">
            <a:xfrm>
              <a:off x="1906607" y="1984104"/>
              <a:ext cx="2386012" cy="1227137"/>
            </a:xfrm>
            <a:prstGeom prst="rect">
              <a:avLst/>
            </a:prstGeom>
            <a:noFill/>
            <a:ln w="9525">
              <a:noFill/>
              <a:miter lim="800000"/>
              <a:headEnd/>
              <a:tailEnd/>
            </a:ln>
          </p:spPr>
        </p:pic>
        <p:pic>
          <p:nvPicPr>
            <p:cNvPr id="21" name="Picture 48"/>
            <p:cNvPicPr>
              <a:picLocks noChangeAspect="1" noChangeArrowheads="1"/>
            </p:cNvPicPr>
            <p:nvPr/>
          </p:nvPicPr>
          <p:blipFill>
            <a:blip r:embed="rId16" cstate="print"/>
            <a:srcRect/>
            <a:stretch>
              <a:fillRect/>
            </a:stretch>
          </p:blipFill>
          <p:spPr bwMode="auto">
            <a:xfrm>
              <a:off x="427668" y="3338473"/>
              <a:ext cx="2425700" cy="1249362"/>
            </a:xfrm>
            <a:prstGeom prst="rect">
              <a:avLst/>
            </a:prstGeom>
            <a:noFill/>
            <a:ln w="9525">
              <a:noFill/>
              <a:miter lim="800000"/>
              <a:headEnd/>
              <a:tailEnd/>
            </a:ln>
          </p:spPr>
        </p:pic>
        <p:pic>
          <p:nvPicPr>
            <p:cNvPr id="22" name="Picture 2" descr="http://animals.main.jp/mammals/mammalsimages/giraffe006.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25885" y="1834558"/>
              <a:ext cx="1884445" cy="14133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host14.tyjh.tyc.edu.tw/~sub100/s100c914-4/www/picture/boss--one.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25787" y="3211241"/>
              <a:ext cx="2184177" cy="13578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5603423"/>
      </p:ext>
    </p:extLst>
  </p:cSld>
  <p:clrMapOvr>
    <a:masterClrMapping/>
  </p:clrMapOvr>
  <p:transition advTm="19545">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3158" objId="2"/>
        <p14:triggerEvt type="onClick" time="3158" objId="2"/>
        <p14:stopEvt time="9850" objId="2"/>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29816"/>
            <a:ext cx="8229600" cy="1143000"/>
          </a:xfrm>
        </p:spPr>
        <p:txBody>
          <a:bodyPr/>
          <a:lstStyle/>
          <a:p>
            <a:r>
              <a:rPr kumimoji="1" lang="en-US" altLang="ja-JP" sz="3600" i="1" dirty="0" smtClean="0">
                <a:latin typeface="Times New Roman" panose="02020603050405020304" pitchFamily="18" charset="0"/>
                <a:cs typeface="Times New Roman" panose="02020603050405020304" pitchFamily="18" charset="0"/>
              </a:rPr>
              <a:t>However,,,,,,</a:t>
            </a:r>
            <a:endParaRPr kumimoji="1" lang="ja-JP" altLang="en-US" sz="3600" i="1" dirty="0">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a:xfrm>
            <a:off x="503548" y="1844824"/>
            <a:ext cx="8136904" cy="4176464"/>
          </a:xfrm>
        </p:spPr>
        <p:txBody>
          <a:bodyPr/>
          <a:lstStyle/>
          <a:p>
            <a:r>
              <a:rPr kumimoji="1" lang="en-US" altLang="ja-JP" sz="2400" i="1" dirty="0" smtClean="0">
                <a:latin typeface="Times New Roman" panose="02020603050405020304" pitchFamily="18" charset="0"/>
                <a:cs typeface="Times New Roman" panose="02020603050405020304" pitchFamily="18" charset="0"/>
              </a:rPr>
              <a:t>Reproduction of the already known patterns by simulation only suggests the possibility.</a:t>
            </a:r>
          </a:p>
          <a:p>
            <a:r>
              <a:rPr lang="en-US" altLang="ja-JP" sz="2400" i="1" dirty="0" smtClean="0">
                <a:latin typeface="Times New Roman" panose="02020603050405020304" pitchFamily="18" charset="0"/>
                <a:cs typeface="Times New Roman" panose="02020603050405020304" pitchFamily="18" charset="0"/>
              </a:rPr>
              <a:t>More clever way to use the simulation?</a:t>
            </a:r>
          </a:p>
          <a:p>
            <a:r>
              <a:rPr lang="en-US" altLang="ja-JP" sz="2400" i="1" dirty="0" smtClean="0">
                <a:latin typeface="Times New Roman" panose="02020603050405020304" pitchFamily="18" charset="0"/>
                <a:cs typeface="Times New Roman" panose="02020603050405020304" pitchFamily="18" charset="0"/>
              </a:rPr>
              <a:t>Predict something unknown&gt;&gt;show it by experiment</a:t>
            </a:r>
          </a:p>
          <a:p>
            <a:pPr lvl="1"/>
            <a:r>
              <a:rPr lang="en-US" altLang="ja-JP" sz="2400" i="1" dirty="0" smtClean="0">
                <a:latin typeface="Times New Roman" panose="02020603050405020304" pitchFamily="18" charset="0"/>
                <a:cs typeface="Times New Roman" panose="02020603050405020304" pitchFamily="18" charset="0"/>
              </a:rPr>
              <a:t>RD pattern = a kind of wave</a:t>
            </a:r>
          </a:p>
          <a:p>
            <a:pPr lvl="1"/>
            <a:r>
              <a:rPr lang="en-US" altLang="ja-JP" sz="2400" i="1" dirty="0" smtClean="0">
                <a:latin typeface="Times New Roman" panose="02020603050405020304" pitchFamily="18" charset="0"/>
                <a:cs typeface="Times New Roman" panose="02020603050405020304" pitchFamily="18" charset="0"/>
              </a:rPr>
              <a:t>&gt;&gt;It may move when some perturbation is given</a:t>
            </a:r>
          </a:p>
        </p:txBody>
      </p:sp>
    </p:spTree>
    <p:extLst>
      <p:ext uri="{BB962C8B-B14F-4D97-AF65-F5344CB8AC3E}">
        <p14:creationId xmlns:p14="http://schemas.microsoft.com/office/powerpoint/2010/main" val="114627003"/>
      </p:ext>
    </p:extLst>
  </p:cSld>
  <p:clrMapOvr>
    <a:masterClrMapping/>
  </p:clrMapOvr>
  <mc:AlternateContent xmlns:mc="http://schemas.openxmlformats.org/markup-compatibility/2006" xmlns:p14="http://schemas.microsoft.com/office/powerpoint/2010/main">
    <mc:Choice Requires="p14">
      <p:transition spd="slow" p14:dur="2000" advTm="54361"/>
    </mc:Choice>
    <mc:Fallback xmlns="">
      <p:transition spd="slow" advTm="543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346075"/>
            <a:ext cx="9144000" cy="1066800"/>
          </a:xfrm>
        </p:spPr>
        <p:txBody>
          <a:bodyPr>
            <a:normAutofit fontScale="90000"/>
          </a:bodyPr>
          <a:lstStyle/>
          <a:p>
            <a:pPr eaLnBrk="1" hangingPunct="1"/>
            <a:r>
              <a:rPr lang="en-US" altLang="ja-JP" sz="3600" i="1" smtClean="0">
                <a:latin typeface="Times New Roman" panose="02020603050405020304" pitchFamily="18" charset="0"/>
                <a:ea typeface="HGP創英角ﾎﾟｯﾌﾟ体" panose="040B0A00000000000000" pitchFamily="50" charset="-128"/>
                <a:cs typeface="Times New Roman" panose="02020603050405020304" pitchFamily="18" charset="0"/>
              </a:rPr>
              <a:t>Skin patterns of fish show</a:t>
            </a:r>
            <a:br>
              <a:rPr lang="en-US" altLang="ja-JP" sz="3600" i="1" smtClean="0">
                <a:latin typeface="Times New Roman" panose="02020603050405020304" pitchFamily="18" charset="0"/>
                <a:ea typeface="HGP創英角ﾎﾟｯﾌﾟ体" panose="040B0A00000000000000" pitchFamily="50" charset="-128"/>
                <a:cs typeface="Times New Roman" panose="02020603050405020304" pitchFamily="18" charset="0"/>
              </a:rPr>
            </a:br>
            <a:r>
              <a:rPr lang="en-US" altLang="ja-JP" sz="3600" i="1" smtClean="0">
                <a:latin typeface="Times New Roman" panose="02020603050405020304" pitchFamily="18" charset="0"/>
                <a:ea typeface="HGP創英角ﾎﾟｯﾌﾟ体" panose="040B0A00000000000000" pitchFamily="50" charset="-128"/>
                <a:cs typeface="Times New Roman" panose="02020603050405020304" pitchFamily="18" charset="0"/>
              </a:rPr>
              <a:t>specific dynamics of Turing pattern</a:t>
            </a:r>
            <a:endParaRPr lang="ja-JP" altLang="en-US" sz="3600" i="1" smtClean="0">
              <a:latin typeface="Times New Roman" panose="02020603050405020304" pitchFamily="18" charset="0"/>
              <a:ea typeface="HGP創英角ﾎﾟｯﾌﾟ体" panose="040B0A00000000000000" pitchFamily="50" charset="-128"/>
              <a:cs typeface="Times New Roman" panose="02020603050405020304" pitchFamily="18" charset="0"/>
            </a:endParaRPr>
          </a:p>
        </p:txBody>
      </p:sp>
      <p:sp>
        <p:nvSpPr>
          <p:cNvPr id="21507" name="Text Box 4"/>
          <p:cNvSpPr txBox="1">
            <a:spLocks noChangeArrowheads="1"/>
          </p:cNvSpPr>
          <p:nvPr/>
        </p:nvSpPr>
        <p:spPr bwMode="auto">
          <a:xfrm>
            <a:off x="498475" y="6062663"/>
            <a:ext cx="2273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2400">
                <a:latin typeface="Times" panose="02020603050405020304" pitchFamily="18" charset="0"/>
                <a:ea typeface="Osaka" charset="-128"/>
              </a:rPr>
              <a:t>simulation</a:t>
            </a:r>
          </a:p>
        </p:txBody>
      </p:sp>
      <p:pic>
        <p:nvPicPr>
          <p:cNvPr id="2150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5" y="2274888"/>
            <a:ext cx="1851025"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 name="Group 7"/>
          <p:cNvGrpSpPr>
            <a:grpSpLocks/>
          </p:cNvGrpSpPr>
          <p:nvPr/>
        </p:nvGrpSpPr>
        <p:grpSpPr bwMode="auto">
          <a:xfrm>
            <a:off x="3276600" y="4406900"/>
            <a:ext cx="5391150" cy="1989138"/>
            <a:chOff x="2233" y="1158"/>
            <a:chExt cx="3396" cy="1253"/>
          </a:xfrm>
        </p:grpSpPr>
        <p:sp>
          <p:nvSpPr>
            <p:cNvPr id="21514" name="Text Box 8"/>
            <p:cNvSpPr txBox="1">
              <a:spLocks noChangeArrowheads="1"/>
            </p:cNvSpPr>
            <p:nvPr/>
          </p:nvSpPr>
          <p:spPr bwMode="auto">
            <a:xfrm>
              <a:off x="2555" y="2219"/>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400">
                  <a:latin typeface="Times" panose="02020603050405020304" pitchFamily="18" charset="0"/>
                  <a:ea typeface="丸ゴシック−Ｍ" charset="-128"/>
                </a:rPr>
                <a:t>day 0</a:t>
              </a:r>
            </a:p>
          </p:txBody>
        </p:sp>
        <p:sp>
          <p:nvSpPr>
            <p:cNvPr id="21515" name="Text Box 9"/>
            <p:cNvSpPr txBox="1">
              <a:spLocks noChangeArrowheads="1"/>
            </p:cNvSpPr>
            <p:nvPr/>
          </p:nvSpPr>
          <p:spPr bwMode="auto">
            <a:xfrm>
              <a:off x="3707" y="2219"/>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400">
                  <a:latin typeface="Times" panose="02020603050405020304" pitchFamily="18" charset="0"/>
                  <a:ea typeface="丸ゴシック−Ｍ" charset="-128"/>
                </a:rPr>
                <a:t>day 40</a:t>
              </a:r>
            </a:p>
          </p:txBody>
        </p:sp>
        <p:sp>
          <p:nvSpPr>
            <p:cNvPr id="21516" name="Text Box 10"/>
            <p:cNvSpPr txBox="1">
              <a:spLocks noChangeArrowheads="1"/>
            </p:cNvSpPr>
            <p:nvPr/>
          </p:nvSpPr>
          <p:spPr bwMode="auto">
            <a:xfrm>
              <a:off x="4859" y="2219"/>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400">
                  <a:latin typeface="Times" panose="02020603050405020304" pitchFamily="18" charset="0"/>
                  <a:ea typeface="丸ゴシック−Ｍ" charset="-128"/>
                </a:rPr>
                <a:t>day 90</a:t>
              </a:r>
            </a:p>
          </p:txBody>
        </p:sp>
        <p:pic>
          <p:nvPicPr>
            <p:cNvPr id="2151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3" y="1158"/>
              <a:ext cx="3396" cy="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pic>
        <p:nvPicPr>
          <p:cNvPr id="21510" name="Picture 2" descr="http://diving.tank.jp/sports/fish/4actinopterygii/2neopterygii/27suzuki/47kintyakudai/ktkd_tatejima_010805a2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538" y="1700213"/>
            <a:ext cx="3097212"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右矢印 11"/>
          <p:cNvSpPr/>
          <p:nvPr/>
        </p:nvSpPr>
        <p:spPr>
          <a:xfrm>
            <a:off x="3563938" y="2490788"/>
            <a:ext cx="576262"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1512" name="テキスト ボックス 13"/>
          <p:cNvSpPr txBox="1">
            <a:spLocks noChangeArrowheads="1"/>
          </p:cNvSpPr>
          <p:nvPr/>
        </p:nvSpPr>
        <p:spPr bwMode="auto">
          <a:xfrm>
            <a:off x="6875463" y="6488113"/>
            <a:ext cx="2249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Nature 1995; Kondo</a:t>
            </a:r>
            <a:endParaRPr lang="ja-JP" altLang="en-US" sz="1800">
              <a:latin typeface="Arial" panose="020B0604020202020204" pitchFamily="34" charset="0"/>
            </a:endParaRPr>
          </a:p>
        </p:txBody>
      </p:sp>
      <p:pic>
        <p:nvPicPr>
          <p:cNvPr id="3" name="zipper.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827088" y="4413250"/>
            <a:ext cx="158908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3780429"/>
      </p:ext>
    </p:extLst>
  </p:cSld>
  <p:clrMapOvr>
    <a:masterClrMapping/>
  </p:clrMapOvr>
  <p:transition advTm="22827">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2568" objId="3"/>
        <p14:stopEvt time="5930" objId="3"/>
        <p14:playEvt time="7579" objId="3"/>
        <p14:stopEvt time="10930" objId="3"/>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sz="quarter"/>
          </p:nvPr>
        </p:nvSpPr>
        <p:spPr/>
        <p:txBody>
          <a:bodyPr/>
          <a:lstStyle/>
          <a:p>
            <a:pPr eaLnBrk="1" hangingPunct="1"/>
            <a:r>
              <a:rPr lang="en-US" altLang="ja-JP" sz="3600" i="1" smtClean="0">
                <a:latin typeface="Times New Roman" panose="02020603050405020304" pitchFamily="18" charset="0"/>
                <a:ea typeface="HGP創英角ﾎﾟｯﾌﾟ体" panose="040B0A00000000000000" pitchFamily="50" charset="-128"/>
                <a:cs typeface="Times New Roman" panose="02020603050405020304" pitchFamily="18" charset="0"/>
              </a:rPr>
              <a:t>Skin patterns of fish show</a:t>
            </a:r>
            <a:br>
              <a:rPr lang="en-US" altLang="ja-JP" sz="3600" i="1" smtClean="0">
                <a:latin typeface="Times New Roman" panose="02020603050405020304" pitchFamily="18" charset="0"/>
                <a:ea typeface="HGP創英角ﾎﾟｯﾌﾟ体" panose="040B0A00000000000000" pitchFamily="50" charset="-128"/>
                <a:cs typeface="Times New Roman" panose="02020603050405020304" pitchFamily="18" charset="0"/>
              </a:rPr>
            </a:br>
            <a:r>
              <a:rPr lang="en-US" altLang="ja-JP" sz="3600" i="1" smtClean="0">
                <a:latin typeface="Times New Roman" panose="02020603050405020304" pitchFamily="18" charset="0"/>
                <a:ea typeface="HGP創英角ﾎﾟｯﾌﾟ体" panose="040B0A00000000000000" pitchFamily="50" charset="-128"/>
                <a:cs typeface="Times New Roman" panose="02020603050405020304" pitchFamily="18" charset="0"/>
              </a:rPr>
              <a:t>specific dynamics of Turing pattern</a:t>
            </a:r>
            <a:endParaRPr lang="ja-JP" altLang="en-US" sz="3600" i="1" smtClean="0">
              <a:latin typeface="Times New Roman" panose="02020603050405020304" pitchFamily="18" charset="0"/>
              <a:ea typeface="HGP創英角ﾎﾟｯﾌﾟ体" panose="040B0A00000000000000" pitchFamily="50" charset="-128"/>
              <a:cs typeface="Times New Roman" panose="02020603050405020304" pitchFamily="18" charset="0"/>
            </a:endParaRPr>
          </a:p>
        </p:txBody>
      </p:sp>
      <p:pic>
        <p:nvPicPr>
          <p:cNvPr id="23555" name="Picture 15"/>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2514600" y="1892300"/>
            <a:ext cx="4010025" cy="1285875"/>
          </a:xfrm>
          <a:noFill/>
        </p:spPr>
      </p:pic>
      <p:sp>
        <p:nvSpPr>
          <p:cNvPr id="532492" name="Text Box 12"/>
          <p:cNvSpPr txBox="1">
            <a:spLocks noChangeArrowheads="1"/>
          </p:cNvSpPr>
          <p:nvPr/>
        </p:nvSpPr>
        <p:spPr bwMode="auto">
          <a:xfrm>
            <a:off x="4919663" y="5905500"/>
            <a:ext cx="3019425" cy="457200"/>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defRPr/>
            </a:pPr>
            <a:r>
              <a:rPr lang="en-US" altLang="ja-JP" sz="2400" b="1" i="1" dirty="0">
                <a:effectLst>
                  <a:outerShdw blurRad="38100" dist="38100" dir="2700000" algn="tl">
                    <a:srgbClr val="000000"/>
                  </a:outerShdw>
                </a:effectLst>
                <a:latin typeface="Tahoma" pitchFamily="34" charset="0"/>
                <a:ea typeface="HG丸ｺﾞｼｯｸM-PRO" pitchFamily="50" charset="-128"/>
              </a:rPr>
              <a:t>simulation</a:t>
            </a:r>
          </a:p>
        </p:txBody>
      </p:sp>
      <p:sp>
        <p:nvSpPr>
          <p:cNvPr id="23558" name="テキスト ボックス 7"/>
          <p:cNvSpPr txBox="1">
            <a:spLocks noChangeArrowheads="1"/>
          </p:cNvSpPr>
          <p:nvPr/>
        </p:nvSpPr>
        <p:spPr bwMode="auto">
          <a:xfrm>
            <a:off x="5364163" y="6524625"/>
            <a:ext cx="3830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PNAS 2007, Yamaguchi and Kondo</a:t>
            </a:r>
            <a:endParaRPr lang="ja-JP" altLang="en-US" sz="1800">
              <a:latin typeface="Arial" panose="020B0604020202020204" pitchFamily="34" charset="0"/>
            </a:endParaRPr>
          </a:p>
        </p:txBody>
      </p:sp>
      <p:pic>
        <p:nvPicPr>
          <p:cNvPr id="3" name="zebra move.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386388" y="3798888"/>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537599"/>
      </p:ext>
    </p:extLst>
  </p:cSld>
  <p:clrMapOvr>
    <a:masterClrMapping/>
  </p:clrMapOvr>
  <p:transition advTm="14986">
    <p:dissolv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5862" objId="3"/>
        <p14:stopEvt time="14269" objId="3"/>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sz="quarter"/>
          </p:nvPr>
        </p:nvSpPr>
        <p:spPr/>
        <p:txBody>
          <a:bodyPr/>
          <a:lstStyle/>
          <a:p>
            <a:pPr eaLnBrk="1" hangingPunct="1"/>
            <a:r>
              <a:rPr lang="en-US" altLang="ja-JP" sz="3600" i="1" dirty="0" smtClean="0">
                <a:latin typeface="Times New Roman" panose="02020603050405020304" pitchFamily="18" charset="0"/>
                <a:ea typeface="HGP創英角ﾎﾟｯﾌﾟ体" panose="040B0A00000000000000" pitchFamily="50" charset="-128"/>
                <a:cs typeface="Times New Roman" panose="02020603050405020304" pitchFamily="18" charset="0"/>
              </a:rPr>
              <a:t>Skin patterns of fish show</a:t>
            </a:r>
            <a:br>
              <a:rPr lang="en-US" altLang="ja-JP" sz="3600" i="1" dirty="0" smtClean="0">
                <a:latin typeface="Times New Roman" panose="02020603050405020304" pitchFamily="18" charset="0"/>
                <a:ea typeface="HGP創英角ﾎﾟｯﾌﾟ体" panose="040B0A00000000000000" pitchFamily="50" charset="-128"/>
                <a:cs typeface="Times New Roman" panose="02020603050405020304" pitchFamily="18" charset="0"/>
              </a:rPr>
            </a:br>
            <a:r>
              <a:rPr lang="en-US" altLang="ja-JP" sz="3600" i="1" dirty="0" smtClean="0">
                <a:latin typeface="Times New Roman" panose="02020603050405020304" pitchFamily="18" charset="0"/>
                <a:ea typeface="HGP創英角ﾎﾟｯﾌﾟ体" panose="040B0A00000000000000" pitchFamily="50" charset="-128"/>
                <a:cs typeface="Times New Roman" panose="02020603050405020304" pitchFamily="18" charset="0"/>
              </a:rPr>
              <a:t>specific dynamics of Turing pattern</a:t>
            </a:r>
            <a:endParaRPr lang="ja-JP" altLang="en-US" sz="3600" i="1" dirty="0" smtClean="0">
              <a:latin typeface="Times New Roman" panose="02020603050405020304" pitchFamily="18" charset="0"/>
              <a:ea typeface="HGP創英角ﾎﾟｯﾌﾟ体" panose="040B0A00000000000000" pitchFamily="50" charset="-128"/>
              <a:cs typeface="Times New Roman" panose="02020603050405020304" pitchFamily="18" charset="0"/>
            </a:endParaRPr>
          </a:p>
        </p:txBody>
      </p:sp>
      <p:pic>
        <p:nvPicPr>
          <p:cNvPr id="23555" name="Picture 15"/>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2514600" y="1892300"/>
            <a:ext cx="4010025" cy="1285875"/>
          </a:xfrm>
          <a:noFill/>
        </p:spPr>
      </p:pic>
      <p:sp>
        <p:nvSpPr>
          <p:cNvPr id="532492" name="Text Box 12"/>
          <p:cNvSpPr txBox="1">
            <a:spLocks noChangeArrowheads="1"/>
          </p:cNvSpPr>
          <p:nvPr/>
        </p:nvSpPr>
        <p:spPr bwMode="auto">
          <a:xfrm>
            <a:off x="4919663" y="5905500"/>
            <a:ext cx="3019425" cy="457200"/>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defRPr/>
            </a:pPr>
            <a:r>
              <a:rPr lang="en-US" altLang="ja-JP" sz="2400" b="1" i="1" dirty="0">
                <a:effectLst>
                  <a:outerShdw blurRad="38100" dist="38100" dir="2700000" algn="tl">
                    <a:srgbClr val="000000"/>
                  </a:outerShdw>
                </a:effectLst>
                <a:latin typeface="Tahoma" pitchFamily="34" charset="0"/>
                <a:ea typeface="HG丸ｺﾞｼｯｸM-PRO" pitchFamily="50" charset="-128"/>
              </a:rPr>
              <a:t>simulation</a:t>
            </a:r>
          </a:p>
        </p:txBody>
      </p:sp>
      <p:sp>
        <p:nvSpPr>
          <p:cNvPr id="532513" name="Text Box 33"/>
          <p:cNvSpPr txBox="1">
            <a:spLocks noChangeArrowheads="1"/>
          </p:cNvSpPr>
          <p:nvPr/>
        </p:nvSpPr>
        <p:spPr bwMode="auto">
          <a:xfrm>
            <a:off x="1422400" y="5878513"/>
            <a:ext cx="2393950" cy="457200"/>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defRPr/>
            </a:pPr>
            <a:r>
              <a:rPr lang="en-US" altLang="ja-JP" sz="2400" b="1" i="1" dirty="0">
                <a:effectLst>
                  <a:outerShdw blurRad="38100" dist="38100" dir="2700000" algn="tl">
                    <a:srgbClr val="000000"/>
                  </a:outerShdw>
                </a:effectLst>
                <a:latin typeface="Tahoma" pitchFamily="34" charset="0"/>
                <a:ea typeface="HG丸ｺﾞｼｯｸM-PRO" pitchFamily="50" charset="-128"/>
              </a:rPr>
              <a:t>experiment</a:t>
            </a:r>
          </a:p>
        </p:txBody>
      </p:sp>
      <p:sp>
        <p:nvSpPr>
          <p:cNvPr id="23558" name="テキスト ボックス 7"/>
          <p:cNvSpPr txBox="1">
            <a:spLocks noChangeArrowheads="1"/>
          </p:cNvSpPr>
          <p:nvPr/>
        </p:nvSpPr>
        <p:spPr bwMode="auto">
          <a:xfrm>
            <a:off x="5364163" y="6524625"/>
            <a:ext cx="3830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PNAS 2007, Yamaguchi and Kondo</a:t>
            </a:r>
            <a:endParaRPr lang="ja-JP" altLang="en-US" sz="1800">
              <a:latin typeface="Arial" panose="020B0604020202020204" pitchFamily="34" charset="0"/>
            </a:endParaRPr>
          </a:p>
        </p:txBody>
      </p:sp>
      <p:pic>
        <p:nvPicPr>
          <p:cNvPr id="3" name="zebra move.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5386388" y="3798888"/>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ving stripe (short versio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547664" y="3798888"/>
            <a:ext cx="2607733" cy="1955800"/>
          </a:xfrm>
          <a:prstGeom prst="rect">
            <a:avLst/>
          </a:prstGeom>
        </p:spPr>
      </p:pic>
    </p:spTree>
    <p:extLst>
      <p:ext uri="{BB962C8B-B14F-4D97-AF65-F5344CB8AC3E}">
        <p14:creationId xmlns:p14="http://schemas.microsoft.com/office/powerpoint/2010/main" val="2473942086"/>
      </p:ext>
    </p:extLst>
  </p:cSld>
  <p:clrMapOvr>
    <a:masterClrMapping/>
  </p:clrMapOvr>
  <p:transition advTm="28085">
    <p:dissolv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179388"/>
            <a:ext cx="9144000" cy="955675"/>
          </a:xfrm>
        </p:spPr>
        <p:txBody>
          <a:bodyPr/>
          <a:lstStyle/>
          <a:p>
            <a:pPr eaLnBrk="1" hangingPunct="1"/>
            <a:r>
              <a:rPr lang="en-US" altLang="ja-JP" sz="3200" i="1" dirty="0" smtClean="0">
                <a:latin typeface="Times New Roman" panose="02020603050405020304" pitchFamily="18" charset="0"/>
                <a:ea typeface="HGP創英角ﾎﾟｯﾌﾟ体" panose="040B0A00000000000000" pitchFamily="50" charset="-128"/>
                <a:cs typeface="Times New Roman" panose="02020603050405020304" pitchFamily="18" charset="0"/>
              </a:rPr>
              <a:t>Turing model predicts the pattern of hybrid fish</a:t>
            </a:r>
          </a:p>
        </p:txBody>
      </p:sp>
      <p:pic>
        <p:nvPicPr>
          <p:cNvPr id="7065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225" y="4652963"/>
            <a:ext cx="28575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2525" y="4652963"/>
            <a:ext cx="2751138"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9"/>
          <p:cNvGrpSpPr>
            <a:grpSpLocks/>
          </p:cNvGrpSpPr>
          <p:nvPr/>
        </p:nvGrpSpPr>
        <p:grpSpPr bwMode="auto">
          <a:xfrm>
            <a:off x="1187450" y="2852738"/>
            <a:ext cx="6938963" cy="1219200"/>
            <a:chOff x="739" y="2207"/>
            <a:chExt cx="4371" cy="768"/>
          </a:xfrm>
        </p:grpSpPr>
        <p:pic>
          <p:nvPicPr>
            <p:cNvPr id="25614" name="Picture 25"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 y="2207"/>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26" desc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4" y="2207"/>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27" desc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0" y="2207"/>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28" descr="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8" y="2207"/>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9"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2" y="2207"/>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5606" name="Object 2"/>
          <p:cNvGraphicFramePr>
            <a:graphicFrameLocks noChangeAspect="1"/>
          </p:cNvGraphicFramePr>
          <p:nvPr>
            <p:extLst/>
          </p:nvPr>
        </p:nvGraphicFramePr>
        <p:xfrm>
          <a:off x="3265908" y="1109353"/>
          <a:ext cx="2443163" cy="1547812"/>
        </p:xfrm>
        <a:graphic>
          <a:graphicData uri="http://schemas.openxmlformats.org/presentationml/2006/ole">
            <mc:AlternateContent xmlns:mc="http://schemas.openxmlformats.org/markup-compatibility/2006">
              <mc:Choice xmlns:v="urn:schemas-microsoft-com:vml" Requires="v">
                <p:oleObj spid="_x0000_s2055" name="数式" r:id="rId12" imgW="1282700" imgH="812800" progId="Equation.3">
                  <p:embed/>
                </p:oleObj>
              </mc:Choice>
              <mc:Fallback>
                <p:oleObj name="数式" r:id="rId12" imgW="1282700" imgH="812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65908" y="1109353"/>
                        <a:ext cx="2443163"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テキスト ボックス 13"/>
          <p:cNvSpPr txBox="1">
            <a:spLocks noChangeArrowheads="1"/>
          </p:cNvSpPr>
          <p:nvPr/>
        </p:nvSpPr>
        <p:spPr bwMode="auto">
          <a:xfrm>
            <a:off x="3419475" y="4149725"/>
            <a:ext cx="298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Change of parameter value</a:t>
            </a:r>
            <a:endParaRPr lang="ja-JP" altLang="en-US" sz="1800">
              <a:latin typeface="Arial" panose="020B0604020202020204" pitchFamily="34" charset="0"/>
            </a:endParaRPr>
          </a:p>
        </p:txBody>
      </p:sp>
      <p:cxnSp>
        <p:nvCxnSpPr>
          <p:cNvPr id="16" name="直線矢印コネクタ 15"/>
          <p:cNvCxnSpPr/>
          <p:nvPr/>
        </p:nvCxnSpPr>
        <p:spPr>
          <a:xfrm>
            <a:off x="1258888" y="4221163"/>
            <a:ext cx="6842125"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grpSp>
        <p:nvGrpSpPr>
          <p:cNvPr id="3" name="グループ化 21"/>
          <p:cNvGrpSpPr>
            <a:grpSpLocks/>
          </p:cNvGrpSpPr>
          <p:nvPr/>
        </p:nvGrpSpPr>
        <p:grpSpPr bwMode="auto">
          <a:xfrm>
            <a:off x="3006725" y="5157788"/>
            <a:ext cx="3225800" cy="574675"/>
            <a:chOff x="3006725" y="5157192"/>
            <a:chExt cx="3225800" cy="576064"/>
          </a:xfrm>
        </p:grpSpPr>
        <p:cxnSp>
          <p:nvCxnSpPr>
            <p:cNvPr id="19" name="直線コネクタ 18"/>
            <p:cNvCxnSpPr>
              <a:stCxn id="706564" idx="3"/>
              <a:endCxn id="706565" idx="1"/>
            </p:cNvCxnSpPr>
            <p:nvPr/>
          </p:nvCxnSpPr>
          <p:spPr>
            <a:xfrm>
              <a:off x="3006725" y="5157192"/>
              <a:ext cx="3225800" cy="7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4572000" y="5157192"/>
              <a:ext cx="0" cy="576064"/>
            </a:xfrm>
            <a:prstGeom prst="line">
              <a:avLst/>
            </a:prstGeom>
            <a:ln w="57150"/>
          </p:spPr>
          <p:style>
            <a:lnRef idx="1">
              <a:schemeClr val="accent1"/>
            </a:lnRef>
            <a:fillRef idx="0">
              <a:schemeClr val="accent1"/>
            </a:fillRef>
            <a:effectRef idx="0">
              <a:schemeClr val="accent1"/>
            </a:effectRef>
            <a:fontRef idx="minor">
              <a:schemeClr val="tx1"/>
            </a:fontRef>
          </p:style>
        </p:cxnSp>
      </p:grpSp>
      <p:pic>
        <p:nvPicPr>
          <p:cNvPr id="70656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32138" y="5589588"/>
            <a:ext cx="2930525"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3075260419"/>
      </p:ext>
    </p:extLst>
  </p:cSld>
  <p:clrMapOvr>
    <a:masterClrMapping/>
  </p:clrMapOvr>
  <p:transition advTm="23323">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70656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0656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706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a:xfrm>
            <a:off x="457200" y="765175"/>
            <a:ext cx="8229600" cy="792163"/>
          </a:xfrm>
        </p:spPr>
        <p:txBody>
          <a:bodyPr/>
          <a:lstStyle/>
          <a:p>
            <a:r>
              <a:rPr lang="en-US" altLang="ja-JP" sz="4000" i="1" dirty="0" smtClean="0">
                <a:latin typeface="Times New Roman" panose="02020603050405020304" pitchFamily="18" charset="0"/>
                <a:cs typeface="Times New Roman" panose="02020603050405020304" pitchFamily="18" charset="0"/>
              </a:rPr>
              <a:t>Next questions are,,,</a:t>
            </a:r>
            <a:endParaRPr lang="ja-JP" altLang="en-US" sz="4000" i="1" dirty="0" smtClean="0">
              <a:latin typeface="Times New Roman" panose="02020603050405020304" pitchFamily="18" charset="0"/>
              <a:cs typeface="Times New Roman" panose="02020603050405020304" pitchFamily="18" charset="0"/>
            </a:endParaRPr>
          </a:p>
        </p:txBody>
      </p:sp>
      <p:sp>
        <p:nvSpPr>
          <p:cNvPr id="3" name="コンテンツ プレースホルダ 2"/>
          <p:cNvSpPr>
            <a:spLocks noGrp="1"/>
          </p:cNvSpPr>
          <p:nvPr>
            <p:ph idx="1"/>
          </p:nvPr>
        </p:nvSpPr>
        <p:spPr>
          <a:xfrm>
            <a:off x="228600" y="2852936"/>
            <a:ext cx="8686800" cy="1368549"/>
          </a:xfrm>
        </p:spPr>
        <p:txBody>
          <a:bodyPr/>
          <a:lstStyle/>
          <a:p>
            <a:r>
              <a:rPr lang="en-US" altLang="ja-JP" sz="2800" i="1" dirty="0" smtClean="0">
                <a:latin typeface="Times New Roman" panose="02020603050405020304" pitchFamily="18" charset="0"/>
                <a:cs typeface="Times New Roman" panose="02020603050405020304" pitchFamily="18" charset="0"/>
              </a:rPr>
              <a:t>What is the detailed cellular and molecular mechanism?</a:t>
            </a:r>
          </a:p>
        </p:txBody>
      </p:sp>
    </p:spTree>
    <p:custDataLst>
      <p:tags r:id="rId1"/>
    </p:custDataLst>
    <p:extLst>
      <p:ext uri="{BB962C8B-B14F-4D97-AF65-F5344CB8AC3E}">
        <p14:creationId xmlns:p14="http://schemas.microsoft.com/office/powerpoint/2010/main" val="889896404"/>
      </p:ext>
    </p:extLst>
  </p:cSld>
  <p:clrMapOvr>
    <a:masterClrMapping/>
  </p:clrMapOvr>
  <mc:AlternateContent xmlns:mc="http://schemas.openxmlformats.org/markup-compatibility/2006" xmlns:p14="http://schemas.microsoft.com/office/powerpoint/2010/main">
    <mc:Choice Requires="p14">
      <p:transition spd="slow" p14:dur="2000" advTm="23449"/>
    </mc:Choice>
    <mc:Fallback xmlns="">
      <p:transition spd="slow" advTm="2344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decel="1000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CCFF3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6229" y="139657"/>
            <a:ext cx="7886700" cy="1325563"/>
          </a:xfrm>
        </p:spPr>
        <p:txBody>
          <a:bodyPr/>
          <a:lstStyle/>
          <a:p>
            <a:pPr algn="ctr"/>
            <a:r>
              <a:rPr kumimoji="1" lang="en-US" altLang="ja-JP" dirty="0" smtClean="0"/>
              <a:t>answer</a:t>
            </a:r>
            <a:endParaRPr kumimoji="1" lang="ja-JP" altLang="en-US" dirty="0"/>
          </a:p>
        </p:txBody>
      </p:sp>
      <p:sp>
        <p:nvSpPr>
          <p:cNvPr id="3" name="楕円 2"/>
          <p:cNvSpPr/>
          <p:nvPr/>
        </p:nvSpPr>
        <p:spPr>
          <a:xfrm>
            <a:off x="1131845" y="2081106"/>
            <a:ext cx="1453019" cy="145301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上カーブ矢印 3"/>
          <p:cNvSpPr/>
          <p:nvPr/>
        </p:nvSpPr>
        <p:spPr>
          <a:xfrm rot="10800000">
            <a:off x="683256" y="1429753"/>
            <a:ext cx="2279737" cy="864296"/>
          </a:xfrm>
          <a:prstGeom prst="curved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弦 5"/>
          <p:cNvSpPr/>
          <p:nvPr/>
        </p:nvSpPr>
        <p:spPr>
          <a:xfrm rot="13339109">
            <a:off x="1123254" y="2083766"/>
            <a:ext cx="1460506" cy="1444222"/>
          </a:xfrm>
          <a:prstGeom prst="chord">
            <a:avLst>
              <a:gd name="adj1" fmla="val 5357341"/>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a:xfrm>
            <a:off x="3827029" y="2081105"/>
            <a:ext cx="1453019" cy="145301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弦 7"/>
          <p:cNvSpPr/>
          <p:nvPr/>
        </p:nvSpPr>
        <p:spPr>
          <a:xfrm rot="14310397">
            <a:off x="3832817" y="2085361"/>
            <a:ext cx="1448979" cy="1416951"/>
          </a:xfrm>
          <a:prstGeom prst="chord">
            <a:avLst>
              <a:gd name="adj1" fmla="val 5357341"/>
              <a:gd name="adj2" fmla="val 1592655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201052" y="3762940"/>
            <a:ext cx="1304909" cy="369332"/>
          </a:xfrm>
          <a:prstGeom prst="rect">
            <a:avLst/>
          </a:prstGeom>
          <a:noFill/>
        </p:spPr>
        <p:txBody>
          <a:bodyPr wrap="none" rtlCol="0">
            <a:spAutoFit/>
          </a:bodyPr>
          <a:lstStyle/>
          <a:p>
            <a:r>
              <a:rPr kumimoji="1" lang="en-US" altLang="ja-JP" dirty="0" smtClean="0"/>
              <a:t>Large beads</a:t>
            </a:r>
            <a:endParaRPr kumimoji="1" lang="ja-JP" altLang="en-US" dirty="0"/>
          </a:p>
        </p:txBody>
      </p:sp>
      <p:sp>
        <p:nvSpPr>
          <p:cNvPr id="10" name="テキスト ボックス 9"/>
          <p:cNvSpPr txBox="1"/>
          <p:nvPr/>
        </p:nvSpPr>
        <p:spPr>
          <a:xfrm>
            <a:off x="3827029" y="3756963"/>
            <a:ext cx="1287532" cy="369332"/>
          </a:xfrm>
          <a:prstGeom prst="rect">
            <a:avLst/>
          </a:prstGeom>
          <a:noFill/>
        </p:spPr>
        <p:txBody>
          <a:bodyPr wrap="none" rtlCol="0">
            <a:spAutoFit/>
          </a:bodyPr>
          <a:lstStyle/>
          <a:p>
            <a:r>
              <a:rPr kumimoji="1" lang="en-US" altLang="ja-JP" dirty="0" smtClean="0"/>
              <a:t>small beads</a:t>
            </a:r>
            <a:endParaRPr kumimoji="1" lang="ja-JP" altLang="en-US" dirty="0"/>
          </a:p>
        </p:txBody>
      </p:sp>
      <p:sp>
        <p:nvSpPr>
          <p:cNvPr id="11" name="上カーブ矢印 10"/>
          <p:cNvSpPr/>
          <p:nvPr/>
        </p:nvSpPr>
        <p:spPr>
          <a:xfrm rot="10800000">
            <a:off x="3330926" y="1485457"/>
            <a:ext cx="2279737" cy="864296"/>
          </a:xfrm>
          <a:prstGeom prst="curved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正方形/長方形 13"/>
          <p:cNvSpPr/>
          <p:nvPr/>
        </p:nvSpPr>
        <p:spPr>
          <a:xfrm>
            <a:off x="1455471" y="5669552"/>
            <a:ext cx="844160" cy="6259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248781" y="5671640"/>
            <a:ext cx="1057578" cy="6259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889558" y="5673727"/>
            <a:ext cx="947063" cy="6259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08408" y="5569345"/>
            <a:ext cx="947063" cy="726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2299631" y="5571433"/>
            <a:ext cx="949149" cy="726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145312" y="5569019"/>
            <a:ext cx="947063" cy="726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8408" y="5055778"/>
            <a:ext cx="5336088" cy="125260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4836636" y="5370853"/>
            <a:ext cx="511477" cy="50104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344593" y="3286912"/>
            <a:ext cx="1763624" cy="369332"/>
          </a:xfrm>
          <a:prstGeom prst="rect">
            <a:avLst/>
          </a:prstGeom>
        </p:spPr>
        <p:txBody>
          <a:bodyPr wrap="none">
            <a:spAutoFit/>
          </a:bodyPr>
          <a:lstStyle/>
          <a:p>
            <a:r>
              <a:rPr lang="en-US" altLang="ja-JP" b="1" dirty="0">
                <a:solidFill>
                  <a:srgbClr val="534A42"/>
                </a:solidFill>
                <a:latin typeface="Avenir"/>
              </a:rPr>
              <a:t>angle of repose</a:t>
            </a:r>
            <a:endParaRPr lang="ja-JP" altLang="en-US" dirty="0"/>
          </a:p>
        </p:txBody>
      </p:sp>
      <p:sp>
        <p:nvSpPr>
          <p:cNvPr id="21" name="テキスト ボックス 20"/>
          <p:cNvSpPr txBox="1"/>
          <p:nvPr/>
        </p:nvSpPr>
        <p:spPr>
          <a:xfrm>
            <a:off x="1559215" y="4170444"/>
            <a:ext cx="3234475" cy="369332"/>
          </a:xfrm>
          <a:prstGeom prst="rect">
            <a:avLst/>
          </a:prstGeom>
          <a:noFill/>
        </p:spPr>
        <p:txBody>
          <a:bodyPr wrap="none" rtlCol="0">
            <a:spAutoFit/>
          </a:bodyPr>
          <a:lstStyle/>
          <a:p>
            <a:r>
              <a:rPr kumimoji="1" lang="en-US" altLang="ja-JP" dirty="0" smtClean="0"/>
              <a:t>Green go down earlier than blue</a:t>
            </a:r>
            <a:endParaRPr kumimoji="1" lang="ja-JP" altLang="en-US" dirty="0"/>
          </a:p>
        </p:txBody>
      </p:sp>
      <p:sp>
        <p:nvSpPr>
          <p:cNvPr id="22" name="楕円 21"/>
          <p:cNvSpPr/>
          <p:nvPr/>
        </p:nvSpPr>
        <p:spPr>
          <a:xfrm>
            <a:off x="6713045" y="2695198"/>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6865445" y="2847598"/>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6919333" y="3152398"/>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7104484" y="3009242"/>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6682167" y="3304932"/>
            <a:ext cx="225468" cy="200741"/>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p:cNvSpPr/>
          <p:nvPr/>
        </p:nvSpPr>
        <p:spPr>
          <a:xfrm>
            <a:off x="6919333" y="3369770"/>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p:cNvSpPr/>
          <p:nvPr/>
        </p:nvSpPr>
        <p:spPr>
          <a:xfrm>
            <a:off x="7156499" y="3351874"/>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p:cNvSpPr/>
          <p:nvPr/>
        </p:nvSpPr>
        <p:spPr>
          <a:xfrm>
            <a:off x="7316774" y="3204561"/>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p:cNvSpPr/>
          <p:nvPr/>
        </p:nvSpPr>
        <p:spPr>
          <a:xfrm>
            <a:off x="8064158" y="4527713"/>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p:nvPr/>
        </p:nvSpPr>
        <p:spPr>
          <a:xfrm>
            <a:off x="7382535" y="3009242"/>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a:off x="7359548" y="3452244"/>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7099698" y="3579732"/>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6687602" y="3047212"/>
            <a:ext cx="225468" cy="200741"/>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p:cNvSpPr/>
          <p:nvPr/>
        </p:nvSpPr>
        <p:spPr>
          <a:xfrm>
            <a:off x="6334817" y="3457565"/>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p:cNvSpPr/>
          <p:nvPr/>
        </p:nvSpPr>
        <p:spPr>
          <a:xfrm>
            <a:off x="6487217" y="3609965"/>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p:cNvSpPr/>
          <p:nvPr/>
        </p:nvSpPr>
        <p:spPr>
          <a:xfrm>
            <a:off x="6541105" y="3914765"/>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p:cNvSpPr/>
          <p:nvPr/>
        </p:nvSpPr>
        <p:spPr>
          <a:xfrm>
            <a:off x="6726256" y="3771609"/>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p:cNvSpPr/>
          <p:nvPr/>
        </p:nvSpPr>
        <p:spPr>
          <a:xfrm>
            <a:off x="6303939" y="4067299"/>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p:cNvSpPr/>
          <p:nvPr/>
        </p:nvSpPr>
        <p:spPr>
          <a:xfrm>
            <a:off x="6541105" y="4132137"/>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p:cNvSpPr/>
          <p:nvPr/>
        </p:nvSpPr>
        <p:spPr>
          <a:xfrm>
            <a:off x="6778271" y="4114241"/>
            <a:ext cx="225468" cy="200741"/>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p:cNvSpPr/>
          <p:nvPr/>
        </p:nvSpPr>
        <p:spPr>
          <a:xfrm>
            <a:off x="6938546" y="3966928"/>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p:cNvSpPr/>
          <p:nvPr/>
        </p:nvSpPr>
        <p:spPr>
          <a:xfrm>
            <a:off x="6785102" y="3585794"/>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p:cNvSpPr/>
          <p:nvPr/>
        </p:nvSpPr>
        <p:spPr>
          <a:xfrm>
            <a:off x="7004307" y="3771609"/>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p:cNvSpPr/>
          <p:nvPr/>
        </p:nvSpPr>
        <p:spPr>
          <a:xfrm>
            <a:off x="6981320" y="4214611"/>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p:cNvSpPr/>
          <p:nvPr/>
        </p:nvSpPr>
        <p:spPr>
          <a:xfrm>
            <a:off x="6721470" y="4342099"/>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p:cNvSpPr/>
          <p:nvPr/>
        </p:nvSpPr>
        <p:spPr>
          <a:xfrm>
            <a:off x="6309374" y="3809579"/>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p:cNvSpPr/>
          <p:nvPr/>
        </p:nvSpPr>
        <p:spPr>
          <a:xfrm>
            <a:off x="7201884" y="4001688"/>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p:cNvSpPr/>
          <p:nvPr/>
        </p:nvSpPr>
        <p:spPr>
          <a:xfrm>
            <a:off x="7354284" y="4154088"/>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楕円 49"/>
          <p:cNvSpPr/>
          <p:nvPr/>
        </p:nvSpPr>
        <p:spPr>
          <a:xfrm>
            <a:off x="7408172" y="4458888"/>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p:cNvSpPr/>
          <p:nvPr/>
        </p:nvSpPr>
        <p:spPr>
          <a:xfrm>
            <a:off x="7593323" y="4315732"/>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p:cNvSpPr/>
          <p:nvPr/>
        </p:nvSpPr>
        <p:spPr>
          <a:xfrm>
            <a:off x="7872095" y="3369669"/>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p:cNvSpPr/>
          <p:nvPr/>
        </p:nvSpPr>
        <p:spPr>
          <a:xfrm>
            <a:off x="8109261" y="3434507"/>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p:cNvSpPr/>
          <p:nvPr/>
        </p:nvSpPr>
        <p:spPr>
          <a:xfrm>
            <a:off x="8346427" y="3416611"/>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p:cNvSpPr/>
          <p:nvPr/>
        </p:nvSpPr>
        <p:spPr>
          <a:xfrm>
            <a:off x="7805613" y="4511051"/>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p:cNvSpPr/>
          <p:nvPr/>
        </p:nvSpPr>
        <p:spPr>
          <a:xfrm>
            <a:off x="7752551" y="4043335"/>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p:cNvSpPr/>
          <p:nvPr/>
        </p:nvSpPr>
        <p:spPr>
          <a:xfrm>
            <a:off x="7871374" y="4315732"/>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p:cNvSpPr/>
          <p:nvPr/>
        </p:nvSpPr>
        <p:spPr>
          <a:xfrm>
            <a:off x="8549476" y="3516981"/>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p:cNvSpPr/>
          <p:nvPr/>
        </p:nvSpPr>
        <p:spPr>
          <a:xfrm>
            <a:off x="8289626" y="3644469"/>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p:cNvSpPr/>
          <p:nvPr/>
        </p:nvSpPr>
        <p:spPr>
          <a:xfrm>
            <a:off x="7176441" y="4353702"/>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60"/>
          <p:cNvSpPr/>
          <p:nvPr/>
        </p:nvSpPr>
        <p:spPr>
          <a:xfrm>
            <a:off x="7492277" y="3333231"/>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楕円 61"/>
          <p:cNvSpPr/>
          <p:nvPr/>
        </p:nvSpPr>
        <p:spPr>
          <a:xfrm>
            <a:off x="7644677" y="3485631"/>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楕円 62"/>
          <p:cNvSpPr/>
          <p:nvPr/>
        </p:nvSpPr>
        <p:spPr>
          <a:xfrm>
            <a:off x="7698565" y="3790431"/>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楕円 63"/>
          <p:cNvSpPr/>
          <p:nvPr/>
        </p:nvSpPr>
        <p:spPr>
          <a:xfrm>
            <a:off x="7883716" y="3647275"/>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p:cNvSpPr/>
          <p:nvPr/>
        </p:nvSpPr>
        <p:spPr>
          <a:xfrm>
            <a:off x="7461399" y="3942965"/>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p:cNvSpPr/>
          <p:nvPr/>
        </p:nvSpPr>
        <p:spPr>
          <a:xfrm>
            <a:off x="6770617" y="4496936"/>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p:cNvSpPr/>
          <p:nvPr/>
        </p:nvSpPr>
        <p:spPr>
          <a:xfrm>
            <a:off x="7935731" y="3989907"/>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67"/>
          <p:cNvSpPr/>
          <p:nvPr/>
        </p:nvSpPr>
        <p:spPr>
          <a:xfrm>
            <a:off x="8096006" y="3842594"/>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68"/>
          <p:cNvSpPr/>
          <p:nvPr/>
        </p:nvSpPr>
        <p:spPr>
          <a:xfrm>
            <a:off x="7652169" y="3199239"/>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楕円 69"/>
          <p:cNvSpPr/>
          <p:nvPr/>
        </p:nvSpPr>
        <p:spPr>
          <a:xfrm>
            <a:off x="7284849" y="3760565"/>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楕円 70"/>
          <p:cNvSpPr/>
          <p:nvPr/>
        </p:nvSpPr>
        <p:spPr>
          <a:xfrm>
            <a:off x="8138780" y="4090277"/>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楕円 71"/>
          <p:cNvSpPr/>
          <p:nvPr/>
        </p:nvSpPr>
        <p:spPr>
          <a:xfrm>
            <a:off x="8119599" y="4304600"/>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楕円 72"/>
          <p:cNvSpPr/>
          <p:nvPr/>
        </p:nvSpPr>
        <p:spPr>
          <a:xfrm>
            <a:off x="7466834" y="3685245"/>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楕円 73"/>
          <p:cNvSpPr/>
          <p:nvPr/>
        </p:nvSpPr>
        <p:spPr>
          <a:xfrm>
            <a:off x="6511150" y="3199239"/>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楕円 74"/>
          <p:cNvSpPr/>
          <p:nvPr/>
        </p:nvSpPr>
        <p:spPr>
          <a:xfrm>
            <a:off x="6234984" y="3251503"/>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楕円 75"/>
          <p:cNvSpPr/>
          <p:nvPr/>
        </p:nvSpPr>
        <p:spPr>
          <a:xfrm>
            <a:off x="6359072" y="2732919"/>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楕円 76"/>
          <p:cNvSpPr/>
          <p:nvPr/>
        </p:nvSpPr>
        <p:spPr>
          <a:xfrm>
            <a:off x="6562121" y="2833289"/>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楕円 77"/>
          <p:cNvSpPr/>
          <p:nvPr/>
        </p:nvSpPr>
        <p:spPr>
          <a:xfrm>
            <a:off x="6302271" y="2960777"/>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楕円 78"/>
          <p:cNvSpPr/>
          <p:nvPr/>
        </p:nvSpPr>
        <p:spPr>
          <a:xfrm>
            <a:off x="8604547" y="4035855"/>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楕円 79"/>
          <p:cNvSpPr/>
          <p:nvPr/>
        </p:nvSpPr>
        <p:spPr>
          <a:xfrm>
            <a:off x="6466469" y="4354217"/>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楕円 80"/>
          <p:cNvSpPr/>
          <p:nvPr/>
        </p:nvSpPr>
        <p:spPr>
          <a:xfrm>
            <a:off x="8368475" y="4085643"/>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81"/>
          <p:cNvSpPr/>
          <p:nvPr/>
        </p:nvSpPr>
        <p:spPr>
          <a:xfrm>
            <a:off x="8549476" y="3771608"/>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p:cNvSpPr/>
          <p:nvPr/>
        </p:nvSpPr>
        <p:spPr>
          <a:xfrm>
            <a:off x="8283025" y="3884902"/>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p:cNvSpPr/>
          <p:nvPr/>
        </p:nvSpPr>
        <p:spPr>
          <a:xfrm>
            <a:off x="8547778" y="4474907"/>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p:cNvSpPr/>
          <p:nvPr/>
        </p:nvSpPr>
        <p:spPr>
          <a:xfrm>
            <a:off x="7004307" y="4505341"/>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楕円 85"/>
          <p:cNvSpPr/>
          <p:nvPr/>
        </p:nvSpPr>
        <p:spPr>
          <a:xfrm>
            <a:off x="8293713" y="4487413"/>
            <a:ext cx="225468" cy="2007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楕円 86"/>
          <p:cNvSpPr/>
          <p:nvPr/>
        </p:nvSpPr>
        <p:spPr>
          <a:xfrm>
            <a:off x="8359474" y="4292094"/>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楕円 87"/>
          <p:cNvSpPr/>
          <p:nvPr/>
        </p:nvSpPr>
        <p:spPr>
          <a:xfrm>
            <a:off x="8607699" y="4280962"/>
            <a:ext cx="225468" cy="200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矢印コネクタ 89"/>
          <p:cNvCxnSpPr/>
          <p:nvPr/>
        </p:nvCxnSpPr>
        <p:spPr>
          <a:xfrm>
            <a:off x="7125791" y="2145604"/>
            <a:ext cx="1455422" cy="80087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a:off x="7420303" y="2660523"/>
            <a:ext cx="555155" cy="29653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3" name="テキスト ボックス 92"/>
          <p:cNvSpPr txBox="1"/>
          <p:nvPr/>
        </p:nvSpPr>
        <p:spPr>
          <a:xfrm>
            <a:off x="6134494" y="4935087"/>
            <a:ext cx="2917658" cy="369332"/>
          </a:xfrm>
          <a:prstGeom prst="rect">
            <a:avLst/>
          </a:prstGeom>
          <a:noFill/>
        </p:spPr>
        <p:txBody>
          <a:bodyPr wrap="none" rtlCol="0">
            <a:spAutoFit/>
          </a:bodyPr>
          <a:lstStyle/>
          <a:p>
            <a:r>
              <a:rPr kumimoji="1" lang="en-US" altLang="ja-JP" dirty="0" smtClean="0"/>
              <a:t>Green moves to green region</a:t>
            </a:r>
            <a:endParaRPr kumimoji="1" lang="ja-JP" altLang="en-US" dirty="0"/>
          </a:p>
        </p:txBody>
      </p:sp>
    </p:spTree>
    <p:extLst>
      <p:ext uri="{BB962C8B-B14F-4D97-AF65-F5344CB8AC3E}">
        <p14:creationId xmlns:p14="http://schemas.microsoft.com/office/powerpoint/2010/main" val="33168643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84"/>
          <p:cNvSpPr>
            <a:spLocks noGrp="1" noChangeArrowheads="1"/>
          </p:cNvSpPr>
          <p:nvPr>
            <p:ph type="title"/>
          </p:nvPr>
        </p:nvSpPr>
        <p:spPr>
          <a:xfrm>
            <a:off x="0" y="347663"/>
            <a:ext cx="9144000" cy="993775"/>
          </a:xfrm>
        </p:spPr>
        <p:txBody>
          <a:bodyPr/>
          <a:lstStyle/>
          <a:p>
            <a:pPr eaLnBrk="1" hangingPunct="1"/>
            <a:r>
              <a:rPr lang="en-US" altLang="ja-JP" sz="3200" i="1" smtClean="0">
                <a:latin typeface="Times New Roman" panose="02020603050405020304" pitchFamily="18" charset="0"/>
                <a:ea typeface="HGP創英角ﾎﾟｯﾌﾟ体" panose="040B0A00000000000000" pitchFamily="50" charset="-128"/>
                <a:cs typeface="Times New Roman" panose="02020603050405020304" pitchFamily="18" charset="0"/>
              </a:rPr>
              <a:t>Skin pattern of zebrafish is made by the arrangement of three types of pigment cells</a:t>
            </a:r>
            <a:endParaRPr lang="ja-JP" altLang="en-US" sz="3200" i="1" smtClean="0">
              <a:latin typeface="Times New Roman" panose="02020603050405020304" pitchFamily="18" charset="0"/>
              <a:ea typeface="HGP創英角ﾎﾟｯﾌﾟ体" panose="040B0A00000000000000" pitchFamily="50" charset="-128"/>
              <a:cs typeface="Times New Roman" panose="02020603050405020304" pitchFamily="18" charset="0"/>
            </a:endParaRPr>
          </a:p>
        </p:txBody>
      </p:sp>
      <p:pic>
        <p:nvPicPr>
          <p:cNvPr id="29699" name="Picture 2" descr="C:\Documents and Settings\真史\My Documents\論文作成\学位論文\2011年度　予備審査会\図\wtshim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113088"/>
            <a:ext cx="3887788"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C:\Documents and Settings\真史\My Documents\My Pictures\稲葉\atarasii\tor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0888" y="1444625"/>
            <a:ext cx="3802062"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正方形/長方形 37"/>
          <p:cNvSpPr/>
          <p:nvPr/>
        </p:nvSpPr>
        <p:spPr>
          <a:xfrm>
            <a:off x="4932363" y="1917700"/>
            <a:ext cx="503237" cy="431800"/>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39" name="直線コネクタ 38"/>
          <p:cNvCxnSpPr/>
          <p:nvPr/>
        </p:nvCxnSpPr>
        <p:spPr>
          <a:xfrm flipH="1">
            <a:off x="3276600" y="2349500"/>
            <a:ext cx="1655763" cy="792163"/>
          </a:xfrm>
          <a:prstGeom prst="line">
            <a:avLst/>
          </a:prstGeom>
          <a:ln w="2222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5435600" y="2349500"/>
            <a:ext cx="1657350" cy="792163"/>
          </a:xfrm>
          <a:prstGeom prst="line">
            <a:avLst/>
          </a:prstGeom>
          <a:ln w="22225">
            <a:solidFill>
              <a:srgbClr val="FFC000"/>
            </a:solidFill>
            <a:prstDash val="dash"/>
          </a:ln>
        </p:spPr>
        <p:style>
          <a:lnRef idx="1">
            <a:schemeClr val="accent1"/>
          </a:lnRef>
          <a:fillRef idx="0">
            <a:schemeClr val="accent1"/>
          </a:fillRef>
          <a:effectRef idx="0">
            <a:schemeClr val="accent1"/>
          </a:effectRef>
          <a:fontRef idx="minor">
            <a:schemeClr val="tx1"/>
          </a:fontRef>
        </p:style>
      </p:cxnSp>
      <p:grpSp>
        <p:nvGrpSpPr>
          <p:cNvPr id="30" name="グループ化 29"/>
          <p:cNvGrpSpPr>
            <a:grpSpLocks/>
          </p:cNvGrpSpPr>
          <p:nvPr/>
        </p:nvGrpSpPr>
        <p:grpSpPr bwMode="auto">
          <a:xfrm>
            <a:off x="3101975" y="4357688"/>
            <a:ext cx="4284663" cy="1839912"/>
            <a:chOff x="3089320" y="4310813"/>
            <a:chExt cx="4284664" cy="1838744"/>
          </a:xfrm>
        </p:grpSpPr>
        <p:sp>
          <p:nvSpPr>
            <p:cNvPr id="11" name="爆発 1 10"/>
            <p:cNvSpPr/>
            <p:nvPr/>
          </p:nvSpPr>
          <p:spPr bwMode="auto">
            <a:xfrm>
              <a:off x="5165770" y="5232564"/>
              <a:ext cx="863600" cy="648876"/>
            </a:xfrm>
            <a:prstGeom prst="irregularSeal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爆発 1 11"/>
            <p:cNvSpPr/>
            <p:nvPr/>
          </p:nvSpPr>
          <p:spPr bwMode="auto">
            <a:xfrm>
              <a:off x="5810296" y="4648735"/>
              <a:ext cx="863600" cy="647289"/>
            </a:xfrm>
            <a:prstGeom prst="irregularSeal1">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v</a:t>
              </a:r>
              <a:endParaRPr lang="ja-JP" altLang="en-US" dirty="0"/>
            </a:p>
          </p:txBody>
        </p:sp>
        <p:sp>
          <p:nvSpPr>
            <p:cNvPr id="13" name="爆発 1 12"/>
            <p:cNvSpPr/>
            <p:nvPr/>
          </p:nvSpPr>
          <p:spPr bwMode="auto">
            <a:xfrm>
              <a:off x="3436983" y="5389628"/>
              <a:ext cx="863600" cy="650462"/>
            </a:xfrm>
            <a:prstGeom prst="irregularSeal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爆発 1 13"/>
            <p:cNvSpPr/>
            <p:nvPr/>
          </p:nvSpPr>
          <p:spPr bwMode="auto">
            <a:xfrm>
              <a:off x="6142084" y="5300784"/>
              <a:ext cx="863600" cy="647289"/>
            </a:xfrm>
            <a:prstGeom prst="irregularSeal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 name="爆発 1 14"/>
            <p:cNvSpPr/>
            <p:nvPr/>
          </p:nvSpPr>
          <p:spPr bwMode="auto">
            <a:xfrm>
              <a:off x="4319633" y="5500682"/>
              <a:ext cx="863600" cy="648875"/>
            </a:xfrm>
            <a:prstGeom prst="irregularSeal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6" name="爆発 1 15"/>
            <p:cNvSpPr/>
            <p:nvPr/>
          </p:nvSpPr>
          <p:spPr bwMode="auto">
            <a:xfrm>
              <a:off x="4732383" y="4526576"/>
              <a:ext cx="865187" cy="647289"/>
            </a:xfrm>
            <a:prstGeom prst="irregularSeal1">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v</a:t>
              </a:r>
              <a:endParaRPr lang="ja-JP" altLang="en-US" dirty="0"/>
            </a:p>
          </p:txBody>
        </p:sp>
        <p:sp>
          <p:nvSpPr>
            <p:cNvPr id="17" name="爆発 1 16"/>
            <p:cNvSpPr/>
            <p:nvPr/>
          </p:nvSpPr>
          <p:spPr bwMode="auto">
            <a:xfrm>
              <a:off x="3436983" y="4310813"/>
              <a:ext cx="863600" cy="647289"/>
            </a:xfrm>
            <a:prstGeom prst="irregularSeal1">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v</a:t>
              </a:r>
              <a:endParaRPr lang="ja-JP" altLang="en-US" dirty="0"/>
            </a:p>
          </p:txBody>
        </p:sp>
        <p:sp>
          <p:nvSpPr>
            <p:cNvPr id="25" name="爆発 1 24"/>
            <p:cNvSpPr/>
            <p:nvPr/>
          </p:nvSpPr>
          <p:spPr>
            <a:xfrm>
              <a:off x="6599284" y="4471048"/>
              <a:ext cx="774700" cy="774208"/>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爆発 1 25"/>
            <p:cNvSpPr/>
            <p:nvPr/>
          </p:nvSpPr>
          <p:spPr>
            <a:xfrm>
              <a:off x="4079920" y="4513884"/>
              <a:ext cx="736600" cy="696470"/>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爆発 1 26"/>
            <p:cNvSpPr/>
            <p:nvPr/>
          </p:nvSpPr>
          <p:spPr>
            <a:xfrm>
              <a:off x="3089320" y="4632870"/>
              <a:ext cx="755650" cy="645703"/>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爆発 1 27"/>
            <p:cNvSpPr/>
            <p:nvPr/>
          </p:nvSpPr>
          <p:spPr>
            <a:xfrm>
              <a:off x="5424534" y="4540854"/>
              <a:ext cx="665162" cy="682192"/>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5" name="グループ化 4"/>
          <p:cNvGrpSpPr>
            <a:grpSpLocks/>
          </p:cNvGrpSpPr>
          <p:nvPr/>
        </p:nvGrpSpPr>
        <p:grpSpPr bwMode="auto">
          <a:xfrm>
            <a:off x="973138" y="4470400"/>
            <a:ext cx="2128837" cy="1820863"/>
            <a:chOff x="971550" y="4652963"/>
            <a:chExt cx="2128838" cy="1163952"/>
          </a:xfrm>
        </p:grpSpPr>
        <p:sp>
          <p:nvSpPr>
            <p:cNvPr id="35" name="テキスト ボックス 34"/>
            <p:cNvSpPr txBox="1"/>
            <p:nvPr/>
          </p:nvSpPr>
          <p:spPr>
            <a:xfrm>
              <a:off x="971550" y="5355190"/>
              <a:ext cx="2128838" cy="461725"/>
            </a:xfrm>
            <a:prstGeom prst="rect">
              <a:avLst/>
            </a:prstGeom>
            <a:noFill/>
            <a:ln w="22225">
              <a:noFill/>
            </a:ln>
          </p:spPr>
          <p:txBody>
            <a:bodyPr wrap="none">
              <a:spAutoFit/>
            </a:bodyPr>
            <a:lstStyle/>
            <a:p>
              <a:pPr eaLnBrk="1" hangingPunct="1">
                <a:defRPr/>
              </a:pPr>
              <a:r>
                <a:rPr lang="en-US" altLang="ja-JP" sz="2400" b="1" i="1" spc="-150" dirty="0">
                  <a:solidFill>
                    <a:schemeClr val="bg1"/>
                  </a:solidFill>
                  <a:latin typeface="メイリオ" pitchFamily="50" charset="-128"/>
                  <a:ea typeface="メイリオ" pitchFamily="50" charset="-128"/>
                  <a:cs typeface="メイリオ" pitchFamily="50" charset="-128"/>
                </a:rPr>
                <a:t>melanophore</a:t>
              </a:r>
              <a:endParaRPr lang="ja-JP" altLang="en-US" sz="2400" b="1" i="1" spc="-150" dirty="0">
                <a:solidFill>
                  <a:schemeClr val="bg1"/>
                </a:solidFill>
                <a:latin typeface="メイリオ" pitchFamily="50" charset="-128"/>
                <a:ea typeface="メイリオ" pitchFamily="50" charset="-128"/>
                <a:cs typeface="メイリオ" pitchFamily="50" charset="-128"/>
              </a:endParaRPr>
            </a:p>
          </p:txBody>
        </p:sp>
        <p:sp>
          <p:nvSpPr>
            <p:cNvPr id="36" name="テキスト ボックス 35"/>
            <p:cNvSpPr txBox="1"/>
            <p:nvPr/>
          </p:nvSpPr>
          <p:spPr>
            <a:xfrm>
              <a:off x="971550" y="4652963"/>
              <a:ext cx="2066926" cy="461725"/>
            </a:xfrm>
            <a:prstGeom prst="rect">
              <a:avLst/>
            </a:prstGeom>
            <a:noFill/>
            <a:ln w="22225">
              <a:noFill/>
            </a:ln>
          </p:spPr>
          <p:txBody>
            <a:bodyPr wrap="none">
              <a:spAutoFit/>
            </a:bodyPr>
            <a:lstStyle/>
            <a:p>
              <a:pPr eaLnBrk="1" hangingPunct="1">
                <a:defRPr/>
              </a:pPr>
              <a:r>
                <a:rPr lang="en-US" altLang="ja-JP" sz="2400" b="1" i="1" spc="-150" dirty="0">
                  <a:solidFill>
                    <a:srgbClr val="FFFF00"/>
                  </a:solidFill>
                  <a:latin typeface="メイリオ" pitchFamily="50" charset="-128"/>
                  <a:ea typeface="メイリオ" pitchFamily="50" charset="-128"/>
                  <a:cs typeface="メイリオ" pitchFamily="50" charset="-128"/>
                </a:rPr>
                <a:t>xanthophore</a:t>
              </a:r>
              <a:endParaRPr lang="ja-JP" altLang="en-US" sz="2400" b="1" i="1" spc="-150" dirty="0">
                <a:solidFill>
                  <a:srgbClr val="FFFF00"/>
                </a:solidFill>
                <a:latin typeface="メイリオ" pitchFamily="50" charset="-128"/>
                <a:ea typeface="メイリオ" pitchFamily="50" charset="-128"/>
                <a:cs typeface="メイリオ" pitchFamily="50" charset="-128"/>
              </a:endParaRPr>
            </a:p>
          </p:txBody>
        </p:sp>
        <p:sp>
          <p:nvSpPr>
            <p:cNvPr id="29716" name="テキスト ボックス 2"/>
            <p:cNvSpPr txBox="1">
              <a:spLocks noChangeArrowheads="1"/>
            </p:cNvSpPr>
            <p:nvPr/>
          </p:nvSpPr>
          <p:spPr bwMode="auto">
            <a:xfrm>
              <a:off x="974558" y="4899212"/>
              <a:ext cx="1704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i="1">
                  <a:latin typeface="Arial" panose="020B0604020202020204" pitchFamily="34" charset="0"/>
                </a:rPr>
                <a:t>iridophore</a:t>
              </a:r>
              <a:endParaRPr lang="ja-JP" altLang="en-US" sz="2400" b="1" i="1">
                <a:latin typeface="Arial" panose="020B0604020202020204" pitchFamily="34" charset="0"/>
              </a:endParaRPr>
            </a:p>
          </p:txBody>
        </p:sp>
      </p:grpSp>
      <p:grpSp>
        <p:nvGrpSpPr>
          <p:cNvPr id="29" name="グループ化 28"/>
          <p:cNvGrpSpPr>
            <a:grpSpLocks/>
          </p:cNvGrpSpPr>
          <p:nvPr/>
        </p:nvGrpSpPr>
        <p:grpSpPr bwMode="auto">
          <a:xfrm>
            <a:off x="3878263" y="4622800"/>
            <a:ext cx="2982912" cy="1001713"/>
            <a:chOff x="3878613" y="4622758"/>
            <a:chExt cx="2981804" cy="1001785"/>
          </a:xfrm>
        </p:grpSpPr>
        <p:cxnSp>
          <p:nvCxnSpPr>
            <p:cNvPr id="18" name="直線矢印コネクタ 17"/>
            <p:cNvCxnSpPr/>
            <p:nvPr/>
          </p:nvCxnSpPr>
          <p:spPr bwMode="auto">
            <a:xfrm>
              <a:off x="6306586" y="4859313"/>
              <a:ext cx="188842" cy="438181"/>
            </a:xfrm>
            <a:prstGeom prst="straightConnector1">
              <a:avLst/>
            </a:prstGeom>
            <a:ln w="3810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bwMode="auto">
            <a:xfrm flipV="1">
              <a:off x="4754587" y="4979972"/>
              <a:ext cx="353881" cy="644571"/>
            </a:xfrm>
            <a:prstGeom prst="straightConnector1">
              <a:avLst/>
            </a:prstGeom>
            <a:ln w="3810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bwMode="auto">
            <a:xfrm flipH="1" flipV="1">
              <a:off x="4487987" y="4881540"/>
              <a:ext cx="606200" cy="41278"/>
            </a:xfrm>
            <a:prstGeom prst="straightConnector1">
              <a:avLst/>
            </a:prstGeom>
            <a:ln w="3810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bwMode="auto">
            <a:xfrm rot="5400000" flipH="1" flipV="1">
              <a:off x="5366991" y="5219727"/>
              <a:ext cx="647747" cy="117431"/>
            </a:xfrm>
            <a:prstGeom prst="straightConnector1">
              <a:avLst/>
            </a:prstGeom>
            <a:ln w="3810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bwMode="auto">
            <a:xfrm rot="16200000" flipV="1">
              <a:off x="3446766" y="5054605"/>
              <a:ext cx="936692" cy="72998"/>
            </a:xfrm>
            <a:prstGeom prst="straightConnector1">
              <a:avLst/>
            </a:prstGeom>
            <a:ln w="3810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bwMode="auto">
            <a:xfrm rot="5400000" flipH="1" flipV="1">
              <a:off x="6608797" y="5196696"/>
              <a:ext cx="431831" cy="71410"/>
            </a:xfrm>
            <a:prstGeom prst="straightConnector1">
              <a:avLst/>
            </a:prstGeom>
            <a:ln w="3810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 name="テキスト ボックス 1"/>
          <p:cNvSpPr txBox="1"/>
          <p:nvPr/>
        </p:nvSpPr>
        <p:spPr>
          <a:xfrm>
            <a:off x="489744" y="6262688"/>
            <a:ext cx="8510588" cy="400050"/>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pPr algn="ctr">
              <a:defRPr/>
            </a:pPr>
            <a:r>
              <a:rPr lang="en-US" altLang="ja-JP" sz="2000" dirty="0"/>
              <a:t>Interactions among the pigment cells are responsible for the pattern formation  </a:t>
            </a:r>
            <a:endParaRPr lang="ja-JP" altLang="en-US" sz="2000" dirty="0"/>
          </a:p>
        </p:txBody>
      </p:sp>
    </p:spTree>
    <p:custDataLst>
      <p:tags r:id="rId1"/>
    </p:custDataLst>
    <p:extLst>
      <p:ext uri="{BB962C8B-B14F-4D97-AF65-F5344CB8AC3E}">
        <p14:creationId xmlns:p14="http://schemas.microsoft.com/office/powerpoint/2010/main" val="540268874"/>
      </p:ext>
    </p:extLst>
  </p:cSld>
  <p:clrMapOvr>
    <a:masterClrMapping/>
  </p:clrMapOvr>
  <p:transition advTm="15971">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2"/>
          <a:stretch>
            <a:fillRect/>
          </a:stretch>
        </p:blipFill>
        <p:spPr>
          <a:xfrm>
            <a:off x="1227123" y="1628800"/>
            <a:ext cx="6638925" cy="1476375"/>
          </a:xfrm>
          <a:prstGeom prst="rect">
            <a:avLst/>
          </a:prstGeom>
        </p:spPr>
      </p:pic>
      <p:pic>
        <p:nvPicPr>
          <p:cNvPr id="4" name="図 3"/>
          <p:cNvPicPr>
            <a:picLocks noChangeAspect="1"/>
          </p:cNvPicPr>
          <p:nvPr/>
        </p:nvPicPr>
        <p:blipFill>
          <a:blip r:embed="rId3"/>
          <a:stretch>
            <a:fillRect/>
          </a:stretch>
        </p:blipFill>
        <p:spPr>
          <a:xfrm>
            <a:off x="1222360" y="4149080"/>
            <a:ext cx="6648450" cy="1457325"/>
          </a:xfrm>
          <a:prstGeom prst="rect">
            <a:avLst/>
          </a:prstGeom>
        </p:spPr>
      </p:pic>
      <p:sp>
        <p:nvSpPr>
          <p:cNvPr id="5" name="テキスト ボックス 4"/>
          <p:cNvSpPr txBox="1"/>
          <p:nvPr/>
        </p:nvSpPr>
        <p:spPr>
          <a:xfrm>
            <a:off x="899592" y="3253149"/>
            <a:ext cx="7494359" cy="369332"/>
          </a:xfrm>
          <a:prstGeom prst="rect">
            <a:avLst/>
          </a:prstGeom>
          <a:noFill/>
        </p:spPr>
        <p:txBody>
          <a:bodyPr wrap="none" rtlCol="0">
            <a:spAutoFit/>
          </a:bodyPr>
          <a:lstStyle/>
          <a:p>
            <a:r>
              <a:rPr kumimoji="1" lang="en-US" altLang="ja-JP" dirty="0" smtClean="0"/>
              <a:t>Short range mutual inhibition between xanthophores and melanophores</a:t>
            </a:r>
            <a:endParaRPr kumimoji="1" lang="ja-JP" altLang="en-US" dirty="0"/>
          </a:p>
        </p:txBody>
      </p:sp>
      <p:sp>
        <p:nvSpPr>
          <p:cNvPr id="6" name="テキスト ボックス 5"/>
          <p:cNvSpPr txBox="1"/>
          <p:nvPr/>
        </p:nvSpPr>
        <p:spPr>
          <a:xfrm>
            <a:off x="899592" y="5773544"/>
            <a:ext cx="7135287" cy="369332"/>
          </a:xfrm>
          <a:prstGeom prst="rect">
            <a:avLst/>
          </a:prstGeom>
          <a:noFill/>
        </p:spPr>
        <p:txBody>
          <a:bodyPr wrap="none" rtlCol="0">
            <a:spAutoFit/>
          </a:bodyPr>
          <a:lstStyle/>
          <a:p>
            <a:r>
              <a:rPr kumimoji="1" lang="en-US" altLang="ja-JP" dirty="0" smtClean="0"/>
              <a:t>Long range signal from xanthophores helps melanophores to survive</a:t>
            </a:r>
            <a:endParaRPr kumimoji="1" lang="ja-JP" altLang="en-US" dirty="0"/>
          </a:p>
        </p:txBody>
      </p:sp>
    </p:spTree>
    <p:extLst>
      <p:ext uri="{BB962C8B-B14F-4D97-AF65-F5344CB8AC3E}">
        <p14:creationId xmlns:p14="http://schemas.microsoft.com/office/powerpoint/2010/main" val="32999681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a:xfrm>
            <a:off x="395288" y="522288"/>
            <a:ext cx="8229600" cy="898525"/>
          </a:xfrm>
        </p:spPr>
        <p:txBody>
          <a:bodyPr/>
          <a:lstStyle/>
          <a:p>
            <a:r>
              <a:rPr lang="en-US" altLang="ja-JP" sz="3600" i="1" dirty="0">
                <a:latin typeface="Times New Roman" panose="02020603050405020304" pitchFamily="18" charset="0"/>
                <a:cs typeface="Times New Roman" panose="02020603050405020304" pitchFamily="18" charset="0"/>
              </a:rPr>
              <a:t>W</a:t>
            </a:r>
            <a:r>
              <a:rPr lang="en-US" altLang="ja-JP" sz="3600" i="1" dirty="0" smtClean="0">
                <a:latin typeface="Times New Roman" panose="02020603050405020304" pitchFamily="18" charset="0"/>
                <a:cs typeface="Times New Roman" panose="02020603050405020304" pitchFamily="18" charset="0"/>
              </a:rPr>
              <a:t>hich pigment cells are essential ?</a:t>
            </a:r>
            <a:endParaRPr lang="ja-JP" altLang="en-US" sz="3600" i="1" dirty="0" smtClean="0">
              <a:latin typeface="Times New Roman" panose="02020603050405020304" pitchFamily="18" charset="0"/>
              <a:cs typeface="Times New Roman" panose="02020603050405020304" pitchFamily="18" charset="0"/>
            </a:endParaRPr>
          </a:p>
        </p:txBody>
      </p:sp>
      <p:grpSp>
        <p:nvGrpSpPr>
          <p:cNvPr id="31747" name="グループ化 8"/>
          <p:cNvGrpSpPr>
            <a:grpSpLocks/>
          </p:cNvGrpSpPr>
          <p:nvPr/>
        </p:nvGrpSpPr>
        <p:grpSpPr bwMode="auto">
          <a:xfrm>
            <a:off x="1342230" y="1556792"/>
            <a:ext cx="6335713" cy="3600450"/>
            <a:chOff x="2129670" y="1234098"/>
            <a:chExt cx="4676775" cy="2657475"/>
          </a:xfrm>
        </p:grpSpPr>
        <p:pic>
          <p:nvPicPr>
            <p:cNvPr id="31749" name="図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9670" y="1234098"/>
              <a:ext cx="46767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爆発 1 9"/>
            <p:cNvSpPr/>
            <p:nvPr/>
          </p:nvSpPr>
          <p:spPr>
            <a:xfrm>
              <a:off x="2195292" y="1351271"/>
              <a:ext cx="417172" cy="417135"/>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爆発 1 10"/>
            <p:cNvSpPr/>
            <p:nvPr/>
          </p:nvSpPr>
          <p:spPr>
            <a:xfrm>
              <a:off x="2699180" y="1351271"/>
              <a:ext cx="418344" cy="41713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爆発 1 11"/>
            <p:cNvSpPr/>
            <p:nvPr/>
          </p:nvSpPr>
          <p:spPr>
            <a:xfrm>
              <a:off x="3203067" y="1359473"/>
              <a:ext cx="419515" cy="417135"/>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爆発 1 33"/>
            <p:cNvSpPr/>
            <p:nvPr/>
          </p:nvSpPr>
          <p:spPr>
            <a:xfrm>
              <a:off x="4507314" y="1355958"/>
              <a:ext cx="417172" cy="418307"/>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 name="爆発 1 47"/>
            <p:cNvSpPr/>
            <p:nvPr/>
          </p:nvSpPr>
          <p:spPr>
            <a:xfrm>
              <a:off x="5010029" y="1355958"/>
              <a:ext cx="419515" cy="41830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 name="爆発 1 50"/>
            <p:cNvSpPr/>
            <p:nvPr/>
          </p:nvSpPr>
          <p:spPr>
            <a:xfrm>
              <a:off x="2226932" y="2695241"/>
              <a:ext cx="418343" cy="418306"/>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2" name="爆発 1 51"/>
            <p:cNvSpPr/>
            <p:nvPr/>
          </p:nvSpPr>
          <p:spPr>
            <a:xfrm>
              <a:off x="2731991" y="2702271"/>
              <a:ext cx="417172" cy="417135"/>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3" name="爆発 1 52"/>
            <p:cNvSpPr/>
            <p:nvPr/>
          </p:nvSpPr>
          <p:spPr>
            <a:xfrm>
              <a:off x="4492080" y="2717503"/>
              <a:ext cx="418344" cy="418307"/>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 name="爆発 1 54"/>
            <p:cNvSpPr/>
            <p:nvPr/>
          </p:nvSpPr>
          <p:spPr>
            <a:xfrm>
              <a:off x="5028778" y="2725706"/>
              <a:ext cx="418344" cy="417135"/>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3" name="テキスト ボックス 12"/>
          <p:cNvSpPr txBox="1"/>
          <p:nvPr/>
        </p:nvSpPr>
        <p:spPr>
          <a:xfrm>
            <a:off x="565354" y="5607484"/>
            <a:ext cx="7889467" cy="707886"/>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en-US" altLang="ja-JP" sz="2000" dirty="0"/>
              <a:t>Melanophores and Xanthophores &gt;&gt; major elements of </a:t>
            </a:r>
            <a:r>
              <a:rPr lang="en-US" altLang="ja-JP" sz="2000" dirty="0" smtClean="0"/>
              <a:t>pattern </a:t>
            </a:r>
            <a:r>
              <a:rPr lang="en-US" altLang="ja-JP" sz="2000" dirty="0"/>
              <a:t>formation</a:t>
            </a:r>
          </a:p>
          <a:p>
            <a:pPr>
              <a:defRPr/>
            </a:pPr>
            <a:r>
              <a:rPr lang="en-US" altLang="ja-JP" sz="2000" dirty="0"/>
              <a:t>Iridophores &gt;&gt; Not required in the </a:t>
            </a:r>
            <a:r>
              <a:rPr lang="en-US" altLang="ja-JP" sz="2000" dirty="0" smtClean="0"/>
              <a:t>fin.</a:t>
            </a:r>
            <a:r>
              <a:rPr lang="ja-JP" altLang="en-US" sz="2000" dirty="0" smtClean="0"/>
              <a:t> </a:t>
            </a:r>
            <a:r>
              <a:rPr lang="en-US" altLang="ja-JP" sz="2000" dirty="0" smtClean="0"/>
              <a:t>Supplementary element? </a:t>
            </a:r>
            <a:endParaRPr lang="ja-JP" altLang="en-US" sz="2000" dirty="0"/>
          </a:p>
        </p:txBody>
      </p:sp>
    </p:spTree>
    <p:custDataLst>
      <p:tags r:id="rId1"/>
    </p:custDataLst>
    <p:extLst>
      <p:ext uri="{BB962C8B-B14F-4D97-AF65-F5344CB8AC3E}">
        <p14:creationId xmlns:p14="http://schemas.microsoft.com/office/powerpoint/2010/main" val="2086375417"/>
      </p:ext>
    </p:extLst>
  </p:cSld>
  <p:clrMapOvr>
    <a:masterClrMapping/>
  </p:clrMapOvr>
  <mc:AlternateContent xmlns:mc="http://schemas.openxmlformats.org/markup-compatibility/2006" xmlns:p14="http://schemas.microsoft.com/office/powerpoint/2010/main">
    <mc:Choice Requires="p14">
      <p:transition spd="slow" p14:dur="2000" advTm="19724"/>
    </mc:Choice>
    <mc:Fallback xmlns="">
      <p:transition spd="slow" advTm="1972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28638" y="0"/>
            <a:ext cx="8229600" cy="804863"/>
          </a:xfrm>
        </p:spPr>
        <p:txBody>
          <a:bodyPr/>
          <a:lstStyle/>
          <a:p>
            <a:pPr eaLnBrk="1" hangingPunct="1"/>
            <a:r>
              <a:rPr lang="en-US" altLang="ja-JP" sz="3200" i="1" smtClean="0">
                <a:latin typeface="Times New Roman" panose="02020603050405020304" pitchFamily="18" charset="0"/>
                <a:ea typeface="HGP創英角ﾎﾟｯﾌﾟ体" panose="040B0A00000000000000" pitchFamily="50" charset="-128"/>
                <a:cs typeface="Times New Roman" panose="02020603050405020304" pitchFamily="18" charset="0"/>
              </a:rPr>
              <a:t>In vivo experiment to find the local interactions</a:t>
            </a:r>
          </a:p>
        </p:txBody>
      </p:sp>
      <p:grpSp>
        <p:nvGrpSpPr>
          <p:cNvPr id="33795" name="Group 3"/>
          <p:cNvGrpSpPr>
            <a:grpSpLocks/>
          </p:cNvGrpSpPr>
          <p:nvPr/>
        </p:nvGrpSpPr>
        <p:grpSpPr bwMode="auto">
          <a:xfrm>
            <a:off x="911225" y="2482850"/>
            <a:ext cx="1296988" cy="1158875"/>
            <a:chOff x="2780" y="1229"/>
            <a:chExt cx="632" cy="565"/>
          </a:xfrm>
        </p:grpSpPr>
        <p:sp>
          <p:nvSpPr>
            <p:cNvPr id="34190" name="Oval 4"/>
            <p:cNvSpPr>
              <a:spLocks noChangeArrowheads="1"/>
            </p:cNvSpPr>
            <p:nvPr/>
          </p:nvSpPr>
          <p:spPr bwMode="auto">
            <a:xfrm>
              <a:off x="2780" y="1466"/>
              <a:ext cx="88" cy="9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1" name="Oval 5"/>
            <p:cNvSpPr>
              <a:spLocks noChangeArrowheads="1"/>
            </p:cNvSpPr>
            <p:nvPr/>
          </p:nvSpPr>
          <p:spPr bwMode="auto">
            <a:xfrm>
              <a:off x="2916" y="1602"/>
              <a:ext cx="88" cy="9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2" name="Oval 6"/>
            <p:cNvSpPr>
              <a:spLocks noChangeArrowheads="1"/>
            </p:cNvSpPr>
            <p:nvPr/>
          </p:nvSpPr>
          <p:spPr bwMode="auto">
            <a:xfrm>
              <a:off x="3108" y="1570"/>
              <a:ext cx="88" cy="9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3" name="Oval 7"/>
            <p:cNvSpPr>
              <a:spLocks noChangeArrowheads="1"/>
            </p:cNvSpPr>
            <p:nvPr/>
          </p:nvSpPr>
          <p:spPr bwMode="auto">
            <a:xfrm>
              <a:off x="3324" y="1522"/>
              <a:ext cx="88" cy="9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4" name="Oval 8"/>
            <p:cNvSpPr>
              <a:spLocks noChangeArrowheads="1"/>
            </p:cNvSpPr>
            <p:nvPr/>
          </p:nvSpPr>
          <p:spPr bwMode="auto">
            <a:xfrm>
              <a:off x="3070" y="1444"/>
              <a:ext cx="88" cy="96"/>
            </a:xfrm>
            <a:prstGeom prst="ellipse">
              <a:avLst/>
            </a:prstGeom>
            <a:solidFill>
              <a:srgbClr val="00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5" name="Oval 9"/>
            <p:cNvSpPr>
              <a:spLocks noChangeArrowheads="1"/>
            </p:cNvSpPr>
            <p:nvPr/>
          </p:nvSpPr>
          <p:spPr bwMode="auto">
            <a:xfrm>
              <a:off x="3324" y="1698"/>
              <a:ext cx="88" cy="9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6" name="Oval 10"/>
            <p:cNvSpPr>
              <a:spLocks noChangeArrowheads="1"/>
            </p:cNvSpPr>
            <p:nvPr/>
          </p:nvSpPr>
          <p:spPr bwMode="auto">
            <a:xfrm>
              <a:off x="3276" y="1266"/>
              <a:ext cx="88" cy="9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7" name="Oval 11"/>
            <p:cNvSpPr>
              <a:spLocks noChangeArrowheads="1"/>
            </p:cNvSpPr>
            <p:nvPr/>
          </p:nvSpPr>
          <p:spPr bwMode="auto">
            <a:xfrm>
              <a:off x="2900" y="1282"/>
              <a:ext cx="88" cy="9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8" name="Oval 12"/>
            <p:cNvSpPr>
              <a:spLocks noChangeArrowheads="1"/>
            </p:cNvSpPr>
            <p:nvPr/>
          </p:nvSpPr>
          <p:spPr bwMode="auto">
            <a:xfrm>
              <a:off x="3116" y="1330"/>
              <a:ext cx="88" cy="9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9" name="Oval 13"/>
            <p:cNvSpPr>
              <a:spLocks noChangeArrowheads="1"/>
            </p:cNvSpPr>
            <p:nvPr/>
          </p:nvSpPr>
          <p:spPr bwMode="auto">
            <a:xfrm>
              <a:off x="3053" y="1229"/>
              <a:ext cx="88" cy="9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200" name="Oval 14"/>
            <p:cNvSpPr>
              <a:spLocks noChangeArrowheads="1"/>
            </p:cNvSpPr>
            <p:nvPr/>
          </p:nvSpPr>
          <p:spPr bwMode="auto">
            <a:xfrm>
              <a:off x="3190" y="1689"/>
              <a:ext cx="88" cy="9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201" name="Oval 15"/>
            <p:cNvSpPr>
              <a:spLocks noChangeArrowheads="1"/>
            </p:cNvSpPr>
            <p:nvPr/>
          </p:nvSpPr>
          <p:spPr bwMode="auto">
            <a:xfrm>
              <a:off x="3228" y="1430"/>
              <a:ext cx="88" cy="9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202" name="Oval 16"/>
            <p:cNvSpPr>
              <a:spLocks noChangeArrowheads="1"/>
            </p:cNvSpPr>
            <p:nvPr/>
          </p:nvSpPr>
          <p:spPr bwMode="auto">
            <a:xfrm>
              <a:off x="2944" y="1429"/>
              <a:ext cx="88" cy="9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grpSp>
        <p:nvGrpSpPr>
          <p:cNvPr id="33796" name="Group 17"/>
          <p:cNvGrpSpPr>
            <a:grpSpLocks/>
          </p:cNvGrpSpPr>
          <p:nvPr/>
        </p:nvGrpSpPr>
        <p:grpSpPr bwMode="auto">
          <a:xfrm>
            <a:off x="896938" y="4278313"/>
            <a:ext cx="1296987" cy="1158875"/>
            <a:chOff x="2743" y="2324"/>
            <a:chExt cx="1037" cy="927"/>
          </a:xfrm>
        </p:grpSpPr>
        <p:sp>
          <p:nvSpPr>
            <p:cNvPr id="34181" name="Oval 18"/>
            <p:cNvSpPr>
              <a:spLocks noChangeArrowheads="1"/>
            </p:cNvSpPr>
            <p:nvPr/>
          </p:nvSpPr>
          <p:spPr bwMode="auto">
            <a:xfrm>
              <a:off x="2743" y="2713"/>
              <a:ext cx="144" cy="157"/>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82" name="Oval 19"/>
            <p:cNvSpPr>
              <a:spLocks noChangeArrowheads="1"/>
            </p:cNvSpPr>
            <p:nvPr/>
          </p:nvSpPr>
          <p:spPr bwMode="auto">
            <a:xfrm>
              <a:off x="2966" y="2936"/>
              <a:ext cx="145" cy="157"/>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83" name="Oval 20"/>
            <p:cNvSpPr>
              <a:spLocks noChangeArrowheads="1"/>
            </p:cNvSpPr>
            <p:nvPr/>
          </p:nvSpPr>
          <p:spPr bwMode="auto">
            <a:xfrm>
              <a:off x="3636" y="2805"/>
              <a:ext cx="144" cy="157"/>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84" name="Oval 21"/>
            <p:cNvSpPr>
              <a:spLocks noChangeArrowheads="1"/>
            </p:cNvSpPr>
            <p:nvPr/>
          </p:nvSpPr>
          <p:spPr bwMode="auto">
            <a:xfrm>
              <a:off x="3219" y="2677"/>
              <a:ext cx="144" cy="157"/>
            </a:xfrm>
            <a:prstGeom prst="ellipse">
              <a:avLst/>
            </a:prstGeom>
            <a:solidFill>
              <a:srgbClr val="00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85" name="Oval 22"/>
            <p:cNvSpPr>
              <a:spLocks noChangeArrowheads="1"/>
            </p:cNvSpPr>
            <p:nvPr/>
          </p:nvSpPr>
          <p:spPr bwMode="auto">
            <a:xfrm>
              <a:off x="3636" y="3093"/>
              <a:ext cx="144" cy="158"/>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86" name="Oval 23"/>
            <p:cNvSpPr>
              <a:spLocks noChangeArrowheads="1"/>
            </p:cNvSpPr>
            <p:nvPr/>
          </p:nvSpPr>
          <p:spPr bwMode="auto">
            <a:xfrm>
              <a:off x="3557" y="2385"/>
              <a:ext cx="144" cy="157"/>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87" name="Oval 24"/>
            <p:cNvSpPr>
              <a:spLocks noChangeArrowheads="1"/>
            </p:cNvSpPr>
            <p:nvPr/>
          </p:nvSpPr>
          <p:spPr bwMode="auto">
            <a:xfrm>
              <a:off x="2940" y="2411"/>
              <a:ext cx="144" cy="157"/>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88" name="Oval 25"/>
            <p:cNvSpPr>
              <a:spLocks noChangeArrowheads="1"/>
            </p:cNvSpPr>
            <p:nvPr/>
          </p:nvSpPr>
          <p:spPr bwMode="auto">
            <a:xfrm>
              <a:off x="3191" y="2324"/>
              <a:ext cx="144" cy="158"/>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89" name="Oval 26"/>
            <p:cNvSpPr>
              <a:spLocks noChangeArrowheads="1"/>
            </p:cNvSpPr>
            <p:nvPr/>
          </p:nvSpPr>
          <p:spPr bwMode="auto">
            <a:xfrm>
              <a:off x="3416" y="3079"/>
              <a:ext cx="144" cy="157"/>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33797" name="Text Box 27"/>
          <p:cNvSpPr txBox="1">
            <a:spLocks noChangeArrowheads="1"/>
          </p:cNvSpPr>
          <p:nvPr/>
        </p:nvSpPr>
        <p:spPr bwMode="auto">
          <a:xfrm>
            <a:off x="180975" y="5521325"/>
            <a:ext cx="3005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1800" b="1" i="1">
                <a:latin typeface="Times New Roman" panose="02020603050405020304" pitchFamily="18" charset="0"/>
                <a:ea typeface="HG丸ｺﾞｼｯｸM-PRO" panose="020F0600000000000000" pitchFamily="50" charset="-128"/>
                <a:cs typeface="Times New Roman" panose="02020603050405020304" pitchFamily="18" charset="0"/>
              </a:rPr>
              <a:t>Nearest  Xs are killed by laser</a:t>
            </a:r>
          </a:p>
        </p:txBody>
      </p:sp>
      <p:sp>
        <p:nvSpPr>
          <p:cNvPr id="33798" name="Text Box 40"/>
          <p:cNvSpPr txBox="1">
            <a:spLocks noChangeArrowheads="1"/>
          </p:cNvSpPr>
          <p:nvPr/>
        </p:nvSpPr>
        <p:spPr bwMode="auto">
          <a:xfrm>
            <a:off x="0" y="1800225"/>
            <a:ext cx="3563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1800" b="1" i="1">
                <a:latin typeface="Times New Roman" panose="02020603050405020304" pitchFamily="18" charset="0"/>
                <a:ea typeface="HG丸ｺﾞｼｯｸM-PRO" panose="020F0600000000000000" pitchFamily="50" charset="-128"/>
                <a:cs typeface="Times New Roman" panose="02020603050405020304" pitchFamily="18" charset="0"/>
              </a:rPr>
              <a:t>M is surrounded by Xs</a:t>
            </a:r>
          </a:p>
        </p:txBody>
      </p:sp>
      <p:sp>
        <p:nvSpPr>
          <p:cNvPr id="33799" name="Oval 41"/>
          <p:cNvSpPr>
            <a:spLocks noChangeArrowheads="1"/>
          </p:cNvSpPr>
          <p:nvPr/>
        </p:nvSpPr>
        <p:spPr bwMode="auto">
          <a:xfrm>
            <a:off x="1574800" y="4551363"/>
            <a:ext cx="146050" cy="14605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3800" name="Oval 42"/>
          <p:cNvSpPr>
            <a:spLocks noChangeArrowheads="1"/>
          </p:cNvSpPr>
          <p:nvPr/>
        </p:nvSpPr>
        <p:spPr bwMode="auto">
          <a:xfrm>
            <a:off x="1760538" y="4779963"/>
            <a:ext cx="146050" cy="14605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3801" name="Oval 43"/>
          <p:cNvSpPr>
            <a:spLocks noChangeArrowheads="1"/>
          </p:cNvSpPr>
          <p:nvPr/>
        </p:nvSpPr>
        <p:spPr bwMode="auto">
          <a:xfrm>
            <a:off x="1265238" y="4735513"/>
            <a:ext cx="146050" cy="14605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3802" name="Oval 44"/>
          <p:cNvSpPr>
            <a:spLocks noChangeArrowheads="1"/>
          </p:cNvSpPr>
          <p:nvPr/>
        </p:nvSpPr>
        <p:spPr bwMode="auto">
          <a:xfrm>
            <a:off x="1511300" y="4967288"/>
            <a:ext cx="146050" cy="14605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4" name="Group 45"/>
          <p:cNvGrpSpPr>
            <a:grpSpLocks/>
          </p:cNvGrpSpPr>
          <p:nvPr/>
        </p:nvGrpSpPr>
        <p:grpSpPr bwMode="auto">
          <a:xfrm>
            <a:off x="3263900" y="2282825"/>
            <a:ext cx="5538788" cy="3578225"/>
            <a:chOff x="709" y="921"/>
            <a:chExt cx="4410" cy="2849"/>
          </a:xfrm>
        </p:grpSpPr>
        <p:pic>
          <p:nvPicPr>
            <p:cNvPr id="34177" name="Picture 46" descr="0412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 y="921"/>
              <a:ext cx="4410" cy="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178" name="Oval 47"/>
            <p:cNvSpPr>
              <a:spLocks noChangeArrowheads="1"/>
            </p:cNvSpPr>
            <p:nvPr/>
          </p:nvSpPr>
          <p:spPr bwMode="auto">
            <a:xfrm>
              <a:off x="2323" y="2048"/>
              <a:ext cx="795" cy="820"/>
            </a:xfrm>
            <a:prstGeom prst="ellipse">
              <a:avLst/>
            </a:prstGeom>
            <a:noFill/>
            <a:ln w="762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79" name="Oval 48"/>
            <p:cNvSpPr>
              <a:spLocks noChangeArrowheads="1"/>
            </p:cNvSpPr>
            <p:nvPr/>
          </p:nvSpPr>
          <p:spPr bwMode="auto">
            <a:xfrm>
              <a:off x="1093" y="2406"/>
              <a:ext cx="1125" cy="1045"/>
            </a:xfrm>
            <a:prstGeom prst="ellipse">
              <a:avLst/>
            </a:prstGeom>
            <a:noFill/>
            <a:ln w="762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80" name="Oval 49"/>
            <p:cNvSpPr>
              <a:spLocks noChangeArrowheads="1"/>
            </p:cNvSpPr>
            <p:nvPr/>
          </p:nvSpPr>
          <p:spPr bwMode="auto">
            <a:xfrm>
              <a:off x="3416" y="2009"/>
              <a:ext cx="1296" cy="1266"/>
            </a:xfrm>
            <a:prstGeom prst="ellipse">
              <a:avLst/>
            </a:prstGeom>
            <a:noFill/>
            <a:ln w="762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grpSp>
        <p:nvGrpSpPr>
          <p:cNvPr id="5" name="Group 50"/>
          <p:cNvGrpSpPr>
            <a:grpSpLocks/>
          </p:cNvGrpSpPr>
          <p:nvPr/>
        </p:nvGrpSpPr>
        <p:grpSpPr bwMode="auto">
          <a:xfrm>
            <a:off x="3203848" y="2299047"/>
            <a:ext cx="5507037" cy="3578225"/>
            <a:chOff x="1915" y="1000"/>
            <a:chExt cx="3469" cy="2254"/>
          </a:xfrm>
        </p:grpSpPr>
        <p:pic>
          <p:nvPicPr>
            <p:cNvPr id="34173" name="Picture 51" descr="050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5" y="1000"/>
              <a:ext cx="3469" cy="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174" name="Oval 52"/>
            <p:cNvSpPr>
              <a:spLocks noChangeArrowheads="1"/>
            </p:cNvSpPr>
            <p:nvPr/>
          </p:nvSpPr>
          <p:spPr bwMode="auto">
            <a:xfrm>
              <a:off x="2276" y="2213"/>
              <a:ext cx="713" cy="731"/>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75" name="Oval 53"/>
            <p:cNvSpPr>
              <a:spLocks noChangeArrowheads="1"/>
            </p:cNvSpPr>
            <p:nvPr/>
          </p:nvSpPr>
          <p:spPr bwMode="auto">
            <a:xfrm>
              <a:off x="3335" y="1746"/>
              <a:ext cx="713" cy="731"/>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76" name="Oval 54"/>
            <p:cNvSpPr>
              <a:spLocks noChangeArrowheads="1"/>
            </p:cNvSpPr>
            <p:nvPr/>
          </p:nvSpPr>
          <p:spPr bwMode="auto">
            <a:xfrm>
              <a:off x="4203" y="1845"/>
              <a:ext cx="841" cy="862"/>
            </a:xfrm>
            <a:prstGeom prst="ellipse">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875575" name="Line 55"/>
          <p:cNvSpPr>
            <a:spLocks noChangeShapeType="1"/>
          </p:cNvSpPr>
          <p:nvPr/>
        </p:nvSpPr>
        <p:spPr bwMode="auto">
          <a:xfrm>
            <a:off x="2967038" y="2924175"/>
            <a:ext cx="4094162" cy="85725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75576" name="Line 56"/>
          <p:cNvSpPr>
            <a:spLocks noChangeShapeType="1"/>
          </p:cNvSpPr>
          <p:nvPr/>
        </p:nvSpPr>
        <p:spPr bwMode="auto">
          <a:xfrm flipV="1">
            <a:off x="3054350" y="4781550"/>
            <a:ext cx="682625" cy="444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75577" name="Line 57"/>
          <p:cNvSpPr>
            <a:spLocks noChangeShapeType="1"/>
          </p:cNvSpPr>
          <p:nvPr/>
        </p:nvSpPr>
        <p:spPr bwMode="auto">
          <a:xfrm flipV="1">
            <a:off x="3068638" y="4143375"/>
            <a:ext cx="2438400" cy="406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3808" name="Group 59"/>
          <p:cNvGrpSpPr>
            <a:grpSpLocks/>
          </p:cNvGrpSpPr>
          <p:nvPr/>
        </p:nvGrpSpPr>
        <p:grpSpPr bwMode="auto">
          <a:xfrm>
            <a:off x="3906838" y="695325"/>
            <a:ext cx="3970337" cy="1411288"/>
            <a:chOff x="2835" y="694"/>
            <a:chExt cx="2070" cy="633"/>
          </a:xfrm>
        </p:grpSpPr>
        <p:sp>
          <p:nvSpPr>
            <p:cNvPr id="33832" name="Freeform 60"/>
            <p:cNvSpPr>
              <a:spLocks noChangeAspect="1"/>
            </p:cNvSpPr>
            <p:nvPr/>
          </p:nvSpPr>
          <p:spPr bwMode="auto">
            <a:xfrm>
              <a:off x="2835" y="694"/>
              <a:ext cx="2070" cy="582"/>
            </a:xfrm>
            <a:custGeom>
              <a:avLst/>
              <a:gdLst>
                <a:gd name="T0" fmla="*/ 0 w 5171"/>
                <a:gd name="T1" fmla="*/ 0 h 1452"/>
                <a:gd name="T2" fmla="*/ 0 w 5171"/>
                <a:gd name="T3" fmla="*/ 0 h 1452"/>
                <a:gd name="T4" fmla="*/ 0 w 5171"/>
                <a:gd name="T5" fmla="*/ 0 h 1452"/>
                <a:gd name="T6" fmla="*/ 0 w 5171"/>
                <a:gd name="T7" fmla="*/ 0 h 1452"/>
                <a:gd name="T8" fmla="*/ 0 w 5171"/>
                <a:gd name="T9" fmla="*/ 0 h 1452"/>
                <a:gd name="T10" fmla="*/ 0 w 5171"/>
                <a:gd name="T11" fmla="*/ 0 h 1452"/>
                <a:gd name="T12" fmla="*/ 0 w 5171"/>
                <a:gd name="T13" fmla="*/ 0 h 1452"/>
                <a:gd name="T14" fmla="*/ 0 w 5171"/>
                <a:gd name="T15" fmla="*/ 0 h 1452"/>
                <a:gd name="T16" fmla="*/ 0 w 5171"/>
                <a:gd name="T17" fmla="*/ 0 h 1452"/>
                <a:gd name="T18" fmla="*/ 0 w 5171"/>
                <a:gd name="T19" fmla="*/ 0 h 1452"/>
                <a:gd name="T20" fmla="*/ 0 w 5171"/>
                <a:gd name="T21" fmla="*/ 0 h 1452"/>
                <a:gd name="T22" fmla="*/ 0 w 5171"/>
                <a:gd name="T23" fmla="*/ 0 h 1452"/>
                <a:gd name="T24" fmla="*/ 0 w 5171"/>
                <a:gd name="T25" fmla="*/ 0 h 1452"/>
                <a:gd name="T26" fmla="*/ 0 w 5171"/>
                <a:gd name="T27" fmla="*/ 0 h 1452"/>
                <a:gd name="T28" fmla="*/ 0 w 5171"/>
                <a:gd name="T29" fmla="*/ 0 h 1452"/>
                <a:gd name="T30" fmla="*/ 0 w 5171"/>
                <a:gd name="T31" fmla="*/ 0 h 1452"/>
                <a:gd name="T32" fmla="*/ 0 w 5171"/>
                <a:gd name="T33" fmla="*/ 0 h 1452"/>
                <a:gd name="T34" fmla="*/ 0 w 5171"/>
                <a:gd name="T35" fmla="*/ 0 h 1452"/>
                <a:gd name="T36" fmla="*/ 0 w 5171"/>
                <a:gd name="T37" fmla="*/ 0 h 1452"/>
                <a:gd name="T38" fmla="*/ 0 w 5171"/>
                <a:gd name="T39" fmla="*/ 0 h 1452"/>
                <a:gd name="T40" fmla="*/ 0 w 5171"/>
                <a:gd name="T41" fmla="*/ 0 h 1452"/>
                <a:gd name="T42" fmla="*/ 0 w 5171"/>
                <a:gd name="T43" fmla="*/ 0 h 1452"/>
                <a:gd name="T44" fmla="*/ 0 w 5171"/>
                <a:gd name="T45" fmla="*/ 0 h 1452"/>
                <a:gd name="T46" fmla="*/ 0 w 5171"/>
                <a:gd name="T47" fmla="*/ 0 h 1452"/>
                <a:gd name="T48" fmla="*/ 0 w 5171"/>
                <a:gd name="T49" fmla="*/ 0 h 1452"/>
                <a:gd name="T50" fmla="*/ 0 w 5171"/>
                <a:gd name="T51" fmla="*/ 0 h 1452"/>
                <a:gd name="T52" fmla="*/ 0 w 5171"/>
                <a:gd name="T53" fmla="*/ 0 h 1452"/>
                <a:gd name="T54" fmla="*/ 0 w 5171"/>
                <a:gd name="T55" fmla="*/ 0 h 1452"/>
                <a:gd name="T56" fmla="*/ 0 w 5171"/>
                <a:gd name="T57" fmla="*/ 0 h 1452"/>
                <a:gd name="T58" fmla="*/ 0 w 5171"/>
                <a:gd name="T59" fmla="*/ 0 h 1452"/>
                <a:gd name="T60" fmla="*/ 0 w 5171"/>
                <a:gd name="T61" fmla="*/ 0 h 1452"/>
                <a:gd name="T62" fmla="*/ 0 w 5171"/>
                <a:gd name="T63" fmla="*/ 0 h 1452"/>
                <a:gd name="T64" fmla="*/ 0 w 5171"/>
                <a:gd name="T65" fmla="*/ 0 h 1452"/>
                <a:gd name="T66" fmla="*/ 0 w 5171"/>
                <a:gd name="T67" fmla="*/ 0 h 1452"/>
                <a:gd name="T68" fmla="*/ 0 w 5171"/>
                <a:gd name="T69" fmla="*/ 0 h 1452"/>
                <a:gd name="T70" fmla="*/ 0 w 5171"/>
                <a:gd name="T71" fmla="*/ 0 h 1452"/>
                <a:gd name="T72" fmla="*/ 0 w 5171"/>
                <a:gd name="T73" fmla="*/ 0 h 1452"/>
                <a:gd name="T74" fmla="*/ 0 w 5171"/>
                <a:gd name="T75" fmla="*/ 0 h 1452"/>
                <a:gd name="T76" fmla="*/ 0 w 5171"/>
                <a:gd name="T77" fmla="*/ 0 h 1452"/>
                <a:gd name="T78" fmla="*/ 0 w 5171"/>
                <a:gd name="T79" fmla="*/ 0 h 1452"/>
                <a:gd name="T80" fmla="*/ 0 w 5171"/>
                <a:gd name="T81" fmla="*/ 0 h 1452"/>
                <a:gd name="T82" fmla="*/ 0 w 5171"/>
                <a:gd name="T83" fmla="*/ 0 h 1452"/>
                <a:gd name="T84" fmla="*/ 0 w 5171"/>
                <a:gd name="T85" fmla="*/ 0 h 1452"/>
                <a:gd name="T86" fmla="*/ 0 w 5171"/>
                <a:gd name="T87" fmla="*/ 0 h 1452"/>
                <a:gd name="T88" fmla="*/ 0 w 5171"/>
                <a:gd name="T89" fmla="*/ 0 h 1452"/>
                <a:gd name="T90" fmla="*/ 0 w 5171"/>
                <a:gd name="T91" fmla="*/ 0 h 1452"/>
                <a:gd name="T92" fmla="*/ 0 w 5171"/>
                <a:gd name="T93" fmla="*/ 0 h 1452"/>
                <a:gd name="T94" fmla="*/ 0 w 5171"/>
                <a:gd name="T95" fmla="*/ 0 h 1452"/>
                <a:gd name="T96" fmla="*/ 0 w 5171"/>
                <a:gd name="T97" fmla="*/ 0 h 1452"/>
                <a:gd name="T98" fmla="*/ 0 w 5171"/>
                <a:gd name="T99" fmla="*/ 0 h 14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171"/>
                <a:gd name="T151" fmla="*/ 0 h 1452"/>
                <a:gd name="T152" fmla="*/ 5171 w 5171"/>
                <a:gd name="T153" fmla="*/ 1452 h 14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171" h="1452">
                  <a:moveTo>
                    <a:pt x="272" y="726"/>
                  </a:moveTo>
                  <a:lnTo>
                    <a:pt x="46" y="681"/>
                  </a:lnTo>
                  <a:lnTo>
                    <a:pt x="182" y="499"/>
                  </a:lnTo>
                  <a:lnTo>
                    <a:pt x="318" y="409"/>
                  </a:lnTo>
                  <a:lnTo>
                    <a:pt x="544" y="318"/>
                  </a:lnTo>
                  <a:lnTo>
                    <a:pt x="862" y="318"/>
                  </a:lnTo>
                  <a:lnTo>
                    <a:pt x="1043" y="273"/>
                  </a:lnTo>
                  <a:lnTo>
                    <a:pt x="1316" y="227"/>
                  </a:lnTo>
                  <a:lnTo>
                    <a:pt x="1633" y="182"/>
                  </a:lnTo>
                  <a:lnTo>
                    <a:pt x="1996" y="182"/>
                  </a:lnTo>
                  <a:lnTo>
                    <a:pt x="2268" y="227"/>
                  </a:lnTo>
                  <a:lnTo>
                    <a:pt x="2812" y="0"/>
                  </a:lnTo>
                  <a:lnTo>
                    <a:pt x="2767" y="318"/>
                  </a:lnTo>
                  <a:lnTo>
                    <a:pt x="3720" y="454"/>
                  </a:lnTo>
                  <a:lnTo>
                    <a:pt x="3901" y="499"/>
                  </a:lnTo>
                  <a:lnTo>
                    <a:pt x="5035" y="227"/>
                  </a:lnTo>
                  <a:lnTo>
                    <a:pt x="5126" y="273"/>
                  </a:lnTo>
                  <a:lnTo>
                    <a:pt x="5171" y="318"/>
                  </a:lnTo>
                  <a:lnTo>
                    <a:pt x="5171" y="363"/>
                  </a:lnTo>
                  <a:lnTo>
                    <a:pt x="5035" y="499"/>
                  </a:lnTo>
                  <a:lnTo>
                    <a:pt x="4944" y="590"/>
                  </a:lnTo>
                  <a:lnTo>
                    <a:pt x="4899" y="681"/>
                  </a:lnTo>
                  <a:lnTo>
                    <a:pt x="4944" y="772"/>
                  </a:lnTo>
                  <a:lnTo>
                    <a:pt x="5126" y="908"/>
                  </a:lnTo>
                  <a:lnTo>
                    <a:pt x="5171" y="998"/>
                  </a:lnTo>
                  <a:lnTo>
                    <a:pt x="5171" y="1044"/>
                  </a:lnTo>
                  <a:lnTo>
                    <a:pt x="5080" y="1089"/>
                  </a:lnTo>
                  <a:lnTo>
                    <a:pt x="4445" y="998"/>
                  </a:lnTo>
                  <a:lnTo>
                    <a:pt x="3901" y="908"/>
                  </a:lnTo>
                  <a:lnTo>
                    <a:pt x="3674" y="908"/>
                  </a:lnTo>
                  <a:lnTo>
                    <a:pt x="2949" y="998"/>
                  </a:lnTo>
                  <a:lnTo>
                    <a:pt x="2994" y="1044"/>
                  </a:lnTo>
                  <a:lnTo>
                    <a:pt x="3085" y="1044"/>
                  </a:lnTo>
                  <a:lnTo>
                    <a:pt x="2676" y="1407"/>
                  </a:lnTo>
                  <a:lnTo>
                    <a:pt x="2586" y="1452"/>
                  </a:lnTo>
                  <a:lnTo>
                    <a:pt x="2495" y="1407"/>
                  </a:lnTo>
                  <a:lnTo>
                    <a:pt x="2313" y="1225"/>
                  </a:lnTo>
                  <a:lnTo>
                    <a:pt x="2268" y="1134"/>
                  </a:lnTo>
                  <a:lnTo>
                    <a:pt x="2132" y="1225"/>
                  </a:lnTo>
                  <a:lnTo>
                    <a:pt x="1905" y="1271"/>
                  </a:lnTo>
                  <a:lnTo>
                    <a:pt x="1678" y="1316"/>
                  </a:lnTo>
                  <a:lnTo>
                    <a:pt x="1225" y="1225"/>
                  </a:lnTo>
                  <a:lnTo>
                    <a:pt x="998" y="1134"/>
                  </a:lnTo>
                  <a:lnTo>
                    <a:pt x="726" y="1180"/>
                  </a:lnTo>
                  <a:lnTo>
                    <a:pt x="408" y="1089"/>
                  </a:lnTo>
                  <a:lnTo>
                    <a:pt x="227" y="998"/>
                  </a:lnTo>
                  <a:lnTo>
                    <a:pt x="136" y="908"/>
                  </a:lnTo>
                  <a:lnTo>
                    <a:pt x="46" y="817"/>
                  </a:lnTo>
                  <a:lnTo>
                    <a:pt x="0" y="726"/>
                  </a:lnTo>
                  <a:lnTo>
                    <a:pt x="272" y="726"/>
                  </a:lnTo>
                  <a:close/>
                </a:path>
              </a:pathLst>
            </a:custGeom>
            <a:solidFill>
              <a:srgbClr val="B2B2B2">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33833" name="Group 61"/>
            <p:cNvGrpSpPr>
              <a:grpSpLocks noChangeAspect="1"/>
            </p:cNvGrpSpPr>
            <p:nvPr/>
          </p:nvGrpSpPr>
          <p:grpSpPr bwMode="auto">
            <a:xfrm>
              <a:off x="2835" y="777"/>
              <a:ext cx="2052" cy="550"/>
              <a:chOff x="295" y="2736"/>
              <a:chExt cx="5127" cy="1374"/>
            </a:xfrm>
          </p:grpSpPr>
          <p:sp>
            <p:nvSpPr>
              <p:cNvPr id="34154" name="AutoShape 62"/>
              <p:cNvSpPr>
                <a:spLocks noChangeAspect="1" noChangeArrowheads="1"/>
              </p:cNvSpPr>
              <p:nvPr/>
            </p:nvSpPr>
            <p:spPr bwMode="auto">
              <a:xfrm rot="-8516973">
                <a:off x="2109" y="3793"/>
                <a:ext cx="317"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447 h 21600"/>
                  <a:gd name="T14" fmla="*/ 1710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grpSp>
            <p:nvGrpSpPr>
              <p:cNvPr id="34155" name="Group 63"/>
              <p:cNvGrpSpPr>
                <a:grpSpLocks noChangeAspect="1"/>
              </p:cNvGrpSpPr>
              <p:nvPr/>
            </p:nvGrpSpPr>
            <p:grpSpPr bwMode="auto">
              <a:xfrm>
                <a:off x="3933" y="2927"/>
                <a:ext cx="1489" cy="594"/>
                <a:chOff x="3515" y="2696"/>
                <a:chExt cx="1045" cy="417"/>
              </a:xfrm>
            </p:grpSpPr>
            <p:sp>
              <p:nvSpPr>
                <p:cNvPr id="34171" name="AutoShape 64"/>
                <p:cNvSpPr>
                  <a:spLocks noChangeAspect="1" noChangeArrowheads="1"/>
                </p:cNvSpPr>
                <p:nvPr/>
              </p:nvSpPr>
              <p:spPr bwMode="auto">
                <a:xfrm rot="4719456" flipV="1">
                  <a:off x="3899" y="2312"/>
                  <a:ext cx="278" cy="1045"/>
                </a:xfrm>
                <a:prstGeom prst="flowChartDocumen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72" name="AutoShape 65"/>
                <p:cNvSpPr>
                  <a:spLocks noChangeAspect="1" noChangeArrowheads="1"/>
                </p:cNvSpPr>
                <p:nvPr/>
              </p:nvSpPr>
              <p:spPr bwMode="auto">
                <a:xfrm rot="-4791654">
                  <a:off x="3899" y="2451"/>
                  <a:ext cx="278" cy="1045"/>
                </a:xfrm>
                <a:prstGeom prst="flowChartDocumen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34156" name="AutoShape 66"/>
              <p:cNvSpPr>
                <a:spLocks noChangeAspect="1" noChangeArrowheads="1"/>
              </p:cNvSpPr>
              <p:nvPr/>
            </p:nvSpPr>
            <p:spPr bwMode="auto">
              <a:xfrm rot="-2500694">
                <a:off x="2566" y="3325"/>
                <a:ext cx="714" cy="612"/>
              </a:xfrm>
              <a:prstGeom prst="flowChartOnlineStorag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57" name="AutoShape 67"/>
              <p:cNvSpPr>
                <a:spLocks noChangeAspect="1" noChangeArrowheads="1"/>
              </p:cNvSpPr>
              <p:nvPr/>
            </p:nvSpPr>
            <p:spPr bwMode="auto">
              <a:xfrm rot="-1280388">
                <a:off x="2432" y="2736"/>
                <a:ext cx="753" cy="267"/>
              </a:xfrm>
              <a:prstGeom prst="parallelogram">
                <a:avLst>
                  <a:gd name="adj" fmla="val 56013"/>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34158" name="Group 68"/>
              <p:cNvGrpSpPr>
                <a:grpSpLocks noChangeAspect="1"/>
              </p:cNvGrpSpPr>
              <p:nvPr/>
            </p:nvGrpSpPr>
            <p:grpSpPr bwMode="auto">
              <a:xfrm>
                <a:off x="295" y="2757"/>
                <a:ext cx="3854" cy="1353"/>
                <a:chOff x="295" y="2757"/>
                <a:chExt cx="3854" cy="1353"/>
              </a:xfrm>
            </p:grpSpPr>
            <p:grpSp>
              <p:nvGrpSpPr>
                <p:cNvPr id="34164" name="Group 69"/>
                <p:cNvGrpSpPr>
                  <a:grpSpLocks noChangeAspect="1"/>
                </p:cNvGrpSpPr>
                <p:nvPr/>
              </p:nvGrpSpPr>
              <p:grpSpPr bwMode="auto">
                <a:xfrm rot="-147174">
                  <a:off x="295" y="2886"/>
                  <a:ext cx="1525" cy="1224"/>
                  <a:chOff x="295" y="1752"/>
                  <a:chExt cx="2035" cy="1451"/>
                </a:xfrm>
              </p:grpSpPr>
              <p:sp>
                <p:nvSpPr>
                  <p:cNvPr id="34169" name="PubPieSlice"/>
                  <p:cNvSpPr>
                    <a:spLocks noChangeAspect="1" noEditPoints="1" noChangeArrowheads="1"/>
                  </p:cNvSpPr>
                  <p:nvPr/>
                </p:nvSpPr>
                <p:spPr bwMode="auto">
                  <a:xfrm rot="11653059" flipV="1">
                    <a:off x="340" y="1797"/>
                    <a:ext cx="1814" cy="94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3167 w 21600"/>
                      <a:gd name="T10" fmla="*/ 3170 h 21600"/>
                      <a:gd name="T11" fmla="*/ 18433 w 21600"/>
                      <a:gd name="T12" fmla="*/ 18430 h 21600"/>
                    </a:gdLst>
                    <a:ahLst/>
                    <a:cxnLst>
                      <a:cxn ang="T6">
                        <a:pos x="T0" y="T1"/>
                      </a:cxn>
                      <a:cxn ang="T7">
                        <a:pos x="T2" y="T3"/>
                      </a:cxn>
                      <a:cxn ang="T8">
                        <a:pos x="T4" y="T5"/>
                      </a:cxn>
                    </a:cxnLst>
                    <a:rect l="T9" t="T10" r="T11" b="T12"/>
                    <a:pathLst>
                      <a:path w="21600" h="21600">
                        <a:moveTo>
                          <a:pt x="3140" y="18413"/>
                        </a:moveTo>
                        <a:cubicBezTo>
                          <a:pt x="5167" y="20453"/>
                          <a:pt x="7924" y="21600"/>
                          <a:pt x="10800" y="21600"/>
                        </a:cubicBezTo>
                        <a:cubicBezTo>
                          <a:pt x="15569" y="21599"/>
                          <a:pt x="19774" y="18471"/>
                          <a:pt x="21144" y="13903"/>
                        </a:cubicBezTo>
                        <a:lnTo>
                          <a:pt x="10800" y="10800"/>
                        </a:lnTo>
                        <a:lnTo>
                          <a:pt x="3140" y="18413"/>
                        </a:lnTo>
                        <a:close/>
                      </a:path>
                    </a:pathLst>
                  </a:cu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4170" name="PubPieSlice"/>
                  <p:cNvSpPr>
                    <a:spLocks noChangeAspect="1" noEditPoints="1" noChangeArrowheads="1"/>
                  </p:cNvSpPr>
                  <p:nvPr/>
                </p:nvSpPr>
                <p:spPr bwMode="auto">
                  <a:xfrm rot="10800000">
                    <a:off x="295" y="1752"/>
                    <a:ext cx="2035" cy="145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3163 w 21600"/>
                      <a:gd name="T10" fmla="*/ 3156 h 21600"/>
                      <a:gd name="T11" fmla="*/ 18437 w 21600"/>
                      <a:gd name="T12" fmla="*/ 18444 h 21600"/>
                    </a:gdLst>
                    <a:ahLst/>
                    <a:cxnLst>
                      <a:cxn ang="T6">
                        <a:pos x="T0" y="T1"/>
                      </a:cxn>
                      <a:cxn ang="T7">
                        <a:pos x="T2" y="T3"/>
                      </a:cxn>
                      <a:cxn ang="T8">
                        <a:pos x="T4" y="T5"/>
                      </a:cxn>
                    </a:cxnLst>
                    <a:rect l="T9" t="T10" r="T11" b="T12"/>
                    <a:pathLst>
                      <a:path w="21600" h="21600">
                        <a:moveTo>
                          <a:pt x="4289" y="19417"/>
                        </a:moveTo>
                        <a:cubicBezTo>
                          <a:pt x="6164" y="20833"/>
                          <a:pt x="8450" y="21600"/>
                          <a:pt x="10800" y="21600"/>
                        </a:cubicBezTo>
                        <a:cubicBezTo>
                          <a:pt x="14782" y="21599"/>
                          <a:pt x="18441" y="19408"/>
                          <a:pt x="20321" y="15897"/>
                        </a:cubicBezTo>
                        <a:lnTo>
                          <a:pt x="10800" y="10800"/>
                        </a:lnTo>
                        <a:lnTo>
                          <a:pt x="4289" y="19417"/>
                        </a:lnTo>
                        <a:close/>
                      </a:path>
                    </a:pathLst>
                  </a:cu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grpSp>
            <p:sp>
              <p:nvSpPr>
                <p:cNvPr id="34165" name="AutoShape 72"/>
                <p:cNvSpPr>
                  <a:spLocks noChangeAspect="1" noChangeArrowheads="1"/>
                </p:cNvSpPr>
                <p:nvPr/>
              </p:nvSpPr>
              <p:spPr bwMode="auto">
                <a:xfrm rot="-5400000">
                  <a:off x="2446" y="2890"/>
                  <a:ext cx="749" cy="81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9 w 21600"/>
                    <a:gd name="T13" fmla="*/ 4500 h 21600"/>
                    <a:gd name="T14" fmla="*/ 17101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0C0C0"/>
                </a:solidFill>
                <a:ln w="9525">
                  <a:round/>
                  <a:headEnd/>
                  <a:tailEnd/>
                </a:ln>
                <a:scene3d>
                  <a:camera prst="legacyObliqueBottomRight"/>
                  <a:lightRig rig="legacyFlat3" dir="b"/>
                </a:scene3d>
                <a:sp3d extrusionH="36500" prstMaterial="legacyMatte">
                  <a:bevelT w="13500" h="13500" prst="angle"/>
                  <a:bevelB w="13500" h="13500" prst="angle"/>
                  <a:extrusionClr>
                    <a:srgbClr val="C0C0C0"/>
                  </a:extrusionClr>
                  <a:contourClr>
                    <a:srgbClr val="C0C0C0"/>
                  </a:contourClr>
                </a:sp3d>
              </p:spPr>
              <p:txBody>
                <a:bodyPr wrap="none" anchor="ctr">
                  <a:flatTx/>
                </a:bodyPr>
                <a:lstStyle/>
                <a:p>
                  <a:endParaRPr lang="ja-JP" altLang="en-US"/>
                </a:p>
              </p:txBody>
            </p:sp>
            <p:sp>
              <p:nvSpPr>
                <p:cNvPr id="34166" name="AutoShape 73"/>
                <p:cNvSpPr>
                  <a:spLocks noChangeAspect="1" noChangeArrowheads="1"/>
                </p:cNvSpPr>
                <p:nvPr/>
              </p:nvSpPr>
              <p:spPr bwMode="auto">
                <a:xfrm rot="-5400000">
                  <a:off x="2854" y="2450"/>
                  <a:ext cx="782" cy="15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2 w 21600"/>
                    <a:gd name="T13" fmla="*/ 4504 h 21600"/>
                    <a:gd name="T14" fmla="*/ 17098 w 21600"/>
                    <a:gd name="T15" fmla="*/ 1709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0C0C0"/>
                </a:solidFill>
                <a:ln w="9525">
                  <a:round/>
                  <a:headEnd/>
                  <a:tailEnd/>
                </a:ln>
                <a:scene3d>
                  <a:camera prst="legacyObliqueBottomRight"/>
                  <a:lightRig rig="legacyFlat3" dir="b"/>
                </a:scene3d>
                <a:sp3d extrusionH="36500" prstMaterial="legacyMatte">
                  <a:bevelT w="13500" h="13500" prst="angle"/>
                  <a:bevelB w="13500" h="13500" prst="angle"/>
                  <a:extrusionClr>
                    <a:srgbClr val="C0C0C0"/>
                  </a:extrusionClr>
                  <a:contourClr>
                    <a:srgbClr val="C0C0C0"/>
                  </a:contourClr>
                </a:sp3d>
              </p:spPr>
              <p:txBody>
                <a:bodyPr wrap="none" anchor="ctr">
                  <a:flatTx/>
                </a:bodyPr>
                <a:lstStyle/>
                <a:p>
                  <a:endParaRPr lang="ja-JP" altLang="en-US"/>
                </a:p>
              </p:txBody>
            </p:sp>
            <p:sp>
              <p:nvSpPr>
                <p:cNvPr id="34167" name="Oval 74"/>
                <p:cNvSpPr>
                  <a:spLocks noChangeAspect="1" noChangeArrowheads="1"/>
                </p:cNvSpPr>
                <p:nvPr/>
              </p:nvSpPr>
              <p:spPr bwMode="auto">
                <a:xfrm>
                  <a:off x="3843" y="3022"/>
                  <a:ext cx="306" cy="44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68" name="Oval 75"/>
                <p:cNvSpPr>
                  <a:spLocks noChangeAspect="1" noChangeArrowheads="1"/>
                </p:cNvSpPr>
                <p:nvPr/>
              </p:nvSpPr>
              <p:spPr bwMode="auto">
                <a:xfrm>
                  <a:off x="747" y="2757"/>
                  <a:ext cx="2582" cy="918"/>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34159" name="Oval 76"/>
              <p:cNvSpPr>
                <a:spLocks noChangeAspect="1" noChangeArrowheads="1"/>
              </p:cNvSpPr>
              <p:nvPr/>
            </p:nvSpPr>
            <p:spPr bwMode="auto">
              <a:xfrm>
                <a:off x="1157" y="3165"/>
                <a:ext cx="1497" cy="680"/>
              </a:xfrm>
              <a:prstGeom prst="ellipse">
                <a:avLst/>
              </a:prstGeom>
              <a:solidFill>
                <a:srgbClr val="FFCC00"/>
              </a:solidFill>
              <a:ln w="9525">
                <a:round/>
                <a:headEnd/>
                <a:tailEnd/>
              </a:ln>
              <a:scene3d>
                <a:camera prst="legacyObliqueBottomRight"/>
                <a:lightRig rig="legacyFlat3" dir="b"/>
              </a:scene3d>
              <a:sp3d extrusionH="36500" prstMaterial="legacyMatte">
                <a:bevelT w="13500" h="13500" prst="angle"/>
                <a:bevelB w="13500" h="13500" prst="angle"/>
                <a:extrusionClr>
                  <a:srgbClr val="FFCC00"/>
                </a:extrusionClr>
                <a:contourClr>
                  <a:srgbClr val="FFCC00"/>
                </a:contourClr>
              </a:sp3d>
            </p:spPr>
            <p:txBody>
              <a:bodyPr wrap="none" anchor="ctr">
                <a:flatTx/>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34160" name="Group 77"/>
              <p:cNvGrpSpPr>
                <a:grpSpLocks noChangeAspect="1"/>
              </p:cNvGrpSpPr>
              <p:nvPr/>
            </p:nvGrpSpPr>
            <p:grpSpPr bwMode="auto">
              <a:xfrm>
                <a:off x="612" y="2903"/>
                <a:ext cx="771" cy="799"/>
                <a:chOff x="653" y="942"/>
                <a:chExt cx="771" cy="799"/>
              </a:xfrm>
            </p:grpSpPr>
            <p:sp>
              <p:nvSpPr>
                <p:cNvPr id="34161" name="Oval 78"/>
                <p:cNvSpPr>
                  <a:spLocks noChangeAspect="1" noChangeArrowheads="1"/>
                </p:cNvSpPr>
                <p:nvPr/>
              </p:nvSpPr>
              <p:spPr bwMode="auto">
                <a:xfrm>
                  <a:off x="653" y="942"/>
                  <a:ext cx="771" cy="771"/>
                </a:xfrm>
                <a:prstGeom prst="ellipse">
                  <a:avLst/>
                </a:pr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62" name="AutoShape 79"/>
                <p:cNvSpPr>
                  <a:spLocks noChangeAspect="1" noChangeArrowheads="1"/>
                </p:cNvSpPr>
                <p:nvPr/>
              </p:nvSpPr>
              <p:spPr bwMode="auto">
                <a:xfrm rot="1576583" flipH="1">
                  <a:off x="972" y="1209"/>
                  <a:ext cx="194" cy="532"/>
                </a:xfrm>
                <a:prstGeom prst="moon">
                  <a:avLst>
                    <a:gd name="adj" fmla="val 23958"/>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63" name="AutoShape 80"/>
                <p:cNvSpPr>
                  <a:spLocks noChangeAspect="1" noChangeArrowheads="1"/>
                </p:cNvSpPr>
                <p:nvPr/>
              </p:nvSpPr>
              <p:spPr bwMode="auto">
                <a:xfrm rot="6234000">
                  <a:off x="1128" y="1405"/>
                  <a:ext cx="273" cy="2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0 w 21600"/>
                    <a:gd name="T13" fmla="*/ 4519 h 21600"/>
                    <a:gd name="T14" fmla="*/ 17090 w 21600"/>
                    <a:gd name="T15" fmla="*/ 1708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grpSp>
        </p:grpSp>
        <p:sp>
          <p:nvSpPr>
            <p:cNvPr id="33834" name="Freeform 81"/>
            <p:cNvSpPr>
              <a:spLocks noChangeAspect="1"/>
            </p:cNvSpPr>
            <p:nvPr/>
          </p:nvSpPr>
          <p:spPr bwMode="auto">
            <a:xfrm>
              <a:off x="2835" y="709"/>
              <a:ext cx="2070" cy="582"/>
            </a:xfrm>
            <a:custGeom>
              <a:avLst/>
              <a:gdLst>
                <a:gd name="T0" fmla="*/ 0 w 5171"/>
                <a:gd name="T1" fmla="*/ 0 h 1452"/>
                <a:gd name="T2" fmla="*/ 0 w 5171"/>
                <a:gd name="T3" fmla="*/ 0 h 1452"/>
                <a:gd name="T4" fmla="*/ 0 w 5171"/>
                <a:gd name="T5" fmla="*/ 0 h 1452"/>
                <a:gd name="T6" fmla="*/ 0 w 5171"/>
                <a:gd name="T7" fmla="*/ 0 h 1452"/>
                <a:gd name="T8" fmla="*/ 0 w 5171"/>
                <a:gd name="T9" fmla="*/ 0 h 1452"/>
                <a:gd name="T10" fmla="*/ 0 w 5171"/>
                <a:gd name="T11" fmla="*/ 0 h 1452"/>
                <a:gd name="T12" fmla="*/ 0 w 5171"/>
                <a:gd name="T13" fmla="*/ 0 h 1452"/>
                <a:gd name="T14" fmla="*/ 0 w 5171"/>
                <a:gd name="T15" fmla="*/ 0 h 1452"/>
                <a:gd name="T16" fmla="*/ 0 w 5171"/>
                <a:gd name="T17" fmla="*/ 0 h 1452"/>
                <a:gd name="T18" fmla="*/ 0 w 5171"/>
                <a:gd name="T19" fmla="*/ 0 h 1452"/>
                <a:gd name="T20" fmla="*/ 0 w 5171"/>
                <a:gd name="T21" fmla="*/ 0 h 1452"/>
                <a:gd name="T22" fmla="*/ 0 w 5171"/>
                <a:gd name="T23" fmla="*/ 0 h 1452"/>
                <a:gd name="T24" fmla="*/ 0 w 5171"/>
                <a:gd name="T25" fmla="*/ 0 h 1452"/>
                <a:gd name="T26" fmla="*/ 0 w 5171"/>
                <a:gd name="T27" fmla="*/ 0 h 1452"/>
                <a:gd name="T28" fmla="*/ 0 w 5171"/>
                <a:gd name="T29" fmla="*/ 0 h 1452"/>
                <a:gd name="T30" fmla="*/ 0 w 5171"/>
                <a:gd name="T31" fmla="*/ 0 h 1452"/>
                <a:gd name="T32" fmla="*/ 0 w 5171"/>
                <a:gd name="T33" fmla="*/ 0 h 1452"/>
                <a:gd name="T34" fmla="*/ 0 w 5171"/>
                <a:gd name="T35" fmla="*/ 0 h 1452"/>
                <a:gd name="T36" fmla="*/ 0 w 5171"/>
                <a:gd name="T37" fmla="*/ 0 h 1452"/>
                <a:gd name="T38" fmla="*/ 0 w 5171"/>
                <a:gd name="T39" fmla="*/ 0 h 1452"/>
                <a:gd name="T40" fmla="*/ 0 w 5171"/>
                <a:gd name="T41" fmla="*/ 0 h 1452"/>
                <a:gd name="T42" fmla="*/ 0 w 5171"/>
                <a:gd name="T43" fmla="*/ 0 h 1452"/>
                <a:gd name="T44" fmla="*/ 0 w 5171"/>
                <a:gd name="T45" fmla="*/ 0 h 1452"/>
                <a:gd name="T46" fmla="*/ 0 w 5171"/>
                <a:gd name="T47" fmla="*/ 0 h 1452"/>
                <a:gd name="T48" fmla="*/ 0 w 5171"/>
                <a:gd name="T49" fmla="*/ 0 h 1452"/>
                <a:gd name="T50" fmla="*/ 0 w 5171"/>
                <a:gd name="T51" fmla="*/ 0 h 1452"/>
                <a:gd name="T52" fmla="*/ 0 w 5171"/>
                <a:gd name="T53" fmla="*/ 0 h 1452"/>
                <a:gd name="T54" fmla="*/ 0 w 5171"/>
                <a:gd name="T55" fmla="*/ 0 h 1452"/>
                <a:gd name="T56" fmla="*/ 0 w 5171"/>
                <a:gd name="T57" fmla="*/ 0 h 1452"/>
                <a:gd name="T58" fmla="*/ 0 w 5171"/>
                <a:gd name="T59" fmla="*/ 0 h 1452"/>
                <a:gd name="T60" fmla="*/ 0 w 5171"/>
                <a:gd name="T61" fmla="*/ 0 h 1452"/>
                <a:gd name="T62" fmla="*/ 0 w 5171"/>
                <a:gd name="T63" fmla="*/ 0 h 1452"/>
                <a:gd name="T64" fmla="*/ 0 w 5171"/>
                <a:gd name="T65" fmla="*/ 0 h 1452"/>
                <a:gd name="T66" fmla="*/ 0 w 5171"/>
                <a:gd name="T67" fmla="*/ 0 h 1452"/>
                <a:gd name="T68" fmla="*/ 0 w 5171"/>
                <a:gd name="T69" fmla="*/ 0 h 1452"/>
                <a:gd name="T70" fmla="*/ 0 w 5171"/>
                <a:gd name="T71" fmla="*/ 0 h 1452"/>
                <a:gd name="T72" fmla="*/ 0 w 5171"/>
                <a:gd name="T73" fmla="*/ 0 h 1452"/>
                <a:gd name="T74" fmla="*/ 0 w 5171"/>
                <a:gd name="T75" fmla="*/ 0 h 1452"/>
                <a:gd name="T76" fmla="*/ 0 w 5171"/>
                <a:gd name="T77" fmla="*/ 0 h 1452"/>
                <a:gd name="T78" fmla="*/ 0 w 5171"/>
                <a:gd name="T79" fmla="*/ 0 h 1452"/>
                <a:gd name="T80" fmla="*/ 0 w 5171"/>
                <a:gd name="T81" fmla="*/ 0 h 1452"/>
                <a:gd name="T82" fmla="*/ 0 w 5171"/>
                <a:gd name="T83" fmla="*/ 0 h 1452"/>
                <a:gd name="T84" fmla="*/ 0 w 5171"/>
                <a:gd name="T85" fmla="*/ 0 h 1452"/>
                <a:gd name="T86" fmla="*/ 0 w 5171"/>
                <a:gd name="T87" fmla="*/ 0 h 1452"/>
                <a:gd name="T88" fmla="*/ 0 w 5171"/>
                <a:gd name="T89" fmla="*/ 0 h 1452"/>
                <a:gd name="T90" fmla="*/ 0 w 5171"/>
                <a:gd name="T91" fmla="*/ 0 h 1452"/>
                <a:gd name="T92" fmla="*/ 0 w 5171"/>
                <a:gd name="T93" fmla="*/ 0 h 1452"/>
                <a:gd name="T94" fmla="*/ 0 w 5171"/>
                <a:gd name="T95" fmla="*/ 0 h 1452"/>
                <a:gd name="T96" fmla="*/ 0 w 5171"/>
                <a:gd name="T97" fmla="*/ 0 h 1452"/>
                <a:gd name="T98" fmla="*/ 0 w 5171"/>
                <a:gd name="T99" fmla="*/ 0 h 14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171"/>
                <a:gd name="T151" fmla="*/ 0 h 1452"/>
                <a:gd name="T152" fmla="*/ 5171 w 5171"/>
                <a:gd name="T153" fmla="*/ 1452 h 14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171" h="1452">
                  <a:moveTo>
                    <a:pt x="272" y="726"/>
                  </a:moveTo>
                  <a:lnTo>
                    <a:pt x="46" y="681"/>
                  </a:lnTo>
                  <a:lnTo>
                    <a:pt x="182" y="499"/>
                  </a:lnTo>
                  <a:lnTo>
                    <a:pt x="318" y="409"/>
                  </a:lnTo>
                  <a:lnTo>
                    <a:pt x="544" y="318"/>
                  </a:lnTo>
                  <a:lnTo>
                    <a:pt x="862" y="318"/>
                  </a:lnTo>
                  <a:lnTo>
                    <a:pt x="1043" y="273"/>
                  </a:lnTo>
                  <a:lnTo>
                    <a:pt x="1316" y="227"/>
                  </a:lnTo>
                  <a:lnTo>
                    <a:pt x="1633" y="182"/>
                  </a:lnTo>
                  <a:lnTo>
                    <a:pt x="1996" y="182"/>
                  </a:lnTo>
                  <a:lnTo>
                    <a:pt x="2268" y="227"/>
                  </a:lnTo>
                  <a:lnTo>
                    <a:pt x="2812" y="0"/>
                  </a:lnTo>
                  <a:lnTo>
                    <a:pt x="2767" y="318"/>
                  </a:lnTo>
                  <a:lnTo>
                    <a:pt x="3720" y="454"/>
                  </a:lnTo>
                  <a:lnTo>
                    <a:pt x="3901" y="499"/>
                  </a:lnTo>
                  <a:lnTo>
                    <a:pt x="5035" y="227"/>
                  </a:lnTo>
                  <a:lnTo>
                    <a:pt x="5126" y="273"/>
                  </a:lnTo>
                  <a:lnTo>
                    <a:pt x="5171" y="318"/>
                  </a:lnTo>
                  <a:lnTo>
                    <a:pt x="5171" y="363"/>
                  </a:lnTo>
                  <a:lnTo>
                    <a:pt x="5035" y="499"/>
                  </a:lnTo>
                  <a:lnTo>
                    <a:pt x="4944" y="590"/>
                  </a:lnTo>
                  <a:lnTo>
                    <a:pt x="4899" y="681"/>
                  </a:lnTo>
                  <a:lnTo>
                    <a:pt x="4944" y="772"/>
                  </a:lnTo>
                  <a:lnTo>
                    <a:pt x="5126" y="908"/>
                  </a:lnTo>
                  <a:lnTo>
                    <a:pt x="5171" y="998"/>
                  </a:lnTo>
                  <a:lnTo>
                    <a:pt x="5171" y="1044"/>
                  </a:lnTo>
                  <a:lnTo>
                    <a:pt x="5080" y="1089"/>
                  </a:lnTo>
                  <a:lnTo>
                    <a:pt x="4445" y="998"/>
                  </a:lnTo>
                  <a:lnTo>
                    <a:pt x="3901" y="908"/>
                  </a:lnTo>
                  <a:lnTo>
                    <a:pt x="3674" y="908"/>
                  </a:lnTo>
                  <a:lnTo>
                    <a:pt x="2949" y="998"/>
                  </a:lnTo>
                  <a:lnTo>
                    <a:pt x="2994" y="1044"/>
                  </a:lnTo>
                  <a:lnTo>
                    <a:pt x="3085" y="1044"/>
                  </a:lnTo>
                  <a:lnTo>
                    <a:pt x="2676" y="1407"/>
                  </a:lnTo>
                  <a:lnTo>
                    <a:pt x="2586" y="1452"/>
                  </a:lnTo>
                  <a:lnTo>
                    <a:pt x="2495" y="1407"/>
                  </a:lnTo>
                  <a:lnTo>
                    <a:pt x="2313" y="1225"/>
                  </a:lnTo>
                  <a:lnTo>
                    <a:pt x="2268" y="1134"/>
                  </a:lnTo>
                  <a:lnTo>
                    <a:pt x="2132" y="1225"/>
                  </a:lnTo>
                  <a:lnTo>
                    <a:pt x="1905" y="1271"/>
                  </a:lnTo>
                  <a:lnTo>
                    <a:pt x="1678" y="1316"/>
                  </a:lnTo>
                  <a:lnTo>
                    <a:pt x="1225" y="1225"/>
                  </a:lnTo>
                  <a:lnTo>
                    <a:pt x="998" y="1134"/>
                  </a:lnTo>
                  <a:lnTo>
                    <a:pt x="726" y="1180"/>
                  </a:lnTo>
                  <a:lnTo>
                    <a:pt x="408" y="1089"/>
                  </a:lnTo>
                  <a:lnTo>
                    <a:pt x="227" y="998"/>
                  </a:lnTo>
                  <a:lnTo>
                    <a:pt x="136" y="908"/>
                  </a:lnTo>
                  <a:lnTo>
                    <a:pt x="46" y="817"/>
                  </a:lnTo>
                  <a:lnTo>
                    <a:pt x="0" y="726"/>
                  </a:lnTo>
                  <a:lnTo>
                    <a:pt x="272" y="726"/>
                  </a:lnTo>
                  <a:close/>
                </a:path>
              </a:pathLst>
            </a:custGeom>
            <a:solidFill>
              <a:srgbClr val="00FFFF">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33835" name="Group 82"/>
            <p:cNvGrpSpPr>
              <a:grpSpLocks noChangeAspect="1"/>
            </p:cNvGrpSpPr>
            <p:nvPr/>
          </p:nvGrpSpPr>
          <p:grpSpPr bwMode="auto">
            <a:xfrm>
              <a:off x="2941" y="937"/>
              <a:ext cx="151" cy="150"/>
              <a:chOff x="1428" y="1140"/>
              <a:chExt cx="250" cy="249"/>
            </a:xfrm>
          </p:grpSpPr>
          <p:sp>
            <p:nvSpPr>
              <p:cNvPr id="34151" name="Oval 83"/>
              <p:cNvSpPr>
                <a:spLocks noChangeAspect="1" noChangeArrowheads="1"/>
              </p:cNvSpPr>
              <p:nvPr/>
            </p:nvSpPr>
            <p:spPr bwMode="auto">
              <a:xfrm>
                <a:off x="1428" y="1140"/>
                <a:ext cx="250" cy="249"/>
              </a:xfrm>
              <a:prstGeom prst="ellipse">
                <a:avLst/>
              </a:prstGeom>
              <a:solidFill>
                <a:srgbClr val="00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52" name="Oval 84"/>
              <p:cNvSpPr>
                <a:spLocks noChangeAspect="1" noChangeArrowheads="1"/>
              </p:cNvSpPr>
              <p:nvPr/>
            </p:nvSpPr>
            <p:spPr bwMode="auto">
              <a:xfrm>
                <a:off x="1428" y="1163"/>
                <a:ext cx="250" cy="204"/>
              </a:xfrm>
              <a:prstGeom prst="ellipse">
                <a:avLst/>
              </a:prstGeom>
              <a:solidFill>
                <a:srgbClr val="00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53" name="Oval 85"/>
              <p:cNvSpPr>
                <a:spLocks noChangeAspect="1" noChangeArrowheads="1"/>
              </p:cNvSpPr>
              <p:nvPr/>
            </p:nvSpPr>
            <p:spPr bwMode="auto">
              <a:xfrm>
                <a:off x="1462" y="1173"/>
                <a:ext cx="182" cy="182"/>
              </a:xfrm>
              <a:prstGeom prst="ellipse">
                <a:avLst/>
              </a:prstGeom>
              <a:solidFill>
                <a:srgbClr val="00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grpSp>
          <p:nvGrpSpPr>
            <p:cNvPr id="33836" name="Group 86"/>
            <p:cNvGrpSpPr>
              <a:grpSpLocks/>
            </p:cNvGrpSpPr>
            <p:nvPr/>
          </p:nvGrpSpPr>
          <p:grpSpPr bwMode="auto">
            <a:xfrm>
              <a:off x="3242" y="818"/>
              <a:ext cx="1174" cy="286"/>
              <a:chOff x="1501" y="481"/>
              <a:chExt cx="1174" cy="286"/>
            </a:xfrm>
          </p:grpSpPr>
          <p:sp>
            <p:nvSpPr>
              <p:cNvPr id="33837" name="Freeform 87"/>
              <p:cNvSpPr>
                <a:spLocks noChangeAspect="1"/>
              </p:cNvSpPr>
              <p:nvPr/>
            </p:nvSpPr>
            <p:spPr bwMode="auto">
              <a:xfrm flipH="1">
                <a:off x="1897"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38" name="Freeform 88"/>
              <p:cNvSpPr>
                <a:spLocks noChangeAspect="1"/>
              </p:cNvSpPr>
              <p:nvPr/>
            </p:nvSpPr>
            <p:spPr bwMode="auto">
              <a:xfrm flipH="1">
                <a:off x="1866" y="71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39" name="Freeform 89"/>
              <p:cNvSpPr>
                <a:spLocks noChangeAspect="1"/>
              </p:cNvSpPr>
              <p:nvPr/>
            </p:nvSpPr>
            <p:spPr bwMode="auto">
              <a:xfrm flipH="1">
                <a:off x="1836"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0" name="Freeform 90"/>
              <p:cNvSpPr>
                <a:spLocks noChangeAspect="1"/>
              </p:cNvSpPr>
              <p:nvPr/>
            </p:nvSpPr>
            <p:spPr bwMode="auto">
              <a:xfrm flipH="1">
                <a:off x="1806"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1" name="Freeform 91"/>
              <p:cNvSpPr>
                <a:spLocks noChangeAspect="1"/>
              </p:cNvSpPr>
              <p:nvPr/>
            </p:nvSpPr>
            <p:spPr bwMode="auto">
              <a:xfrm flipH="1">
                <a:off x="1775" y="71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2" name="Freeform 92"/>
              <p:cNvSpPr>
                <a:spLocks noChangeAspect="1"/>
              </p:cNvSpPr>
              <p:nvPr/>
            </p:nvSpPr>
            <p:spPr bwMode="auto">
              <a:xfrm flipH="1">
                <a:off x="1745"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3" name="Freeform 93"/>
              <p:cNvSpPr>
                <a:spLocks noChangeAspect="1"/>
              </p:cNvSpPr>
              <p:nvPr/>
            </p:nvSpPr>
            <p:spPr bwMode="auto">
              <a:xfrm flipH="1">
                <a:off x="1988" y="71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4" name="Freeform 94"/>
              <p:cNvSpPr>
                <a:spLocks noChangeAspect="1"/>
              </p:cNvSpPr>
              <p:nvPr/>
            </p:nvSpPr>
            <p:spPr bwMode="auto">
              <a:xfrm flipH="1">
                <a:off x="1958"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5" name="Freeform 95"/>
              <p:cNvSpPr>
                <a:spLocks noChangeAspect="1"/>
              </p:cNvSpPr>
              <p:nvPr/>
            </p:nvSpPr>
            <p:spPr bwMode="auto">
              <a:xfrm flipH="1">
                <a:off x="1927"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6" name="Freeform 96"/>
              <p:cNvSpPr>
                <a:spLocks noChangeAspect="1"/>
              </p:cNvSpPr>
              <p:nvPr/>
            </p:nvSpPr>
            <p:spPr bwMode="auto">
              <a:xfrm flipH="1">
                <a:off x="2080"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7" name="Freeform 97"/>
              <p:cNvSpPr>
                <a:spLocks noChangeAspect="1"/>
              </p:cNvSpPr>
              <p:nvPr/>
            </p:nvSpPr>
            <p:spPr bwMode="auto">
              <a:xfrm flipH="1">
                <a:off x="2049"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8" name="Freeform 98"/>
              <p:cNvSpPr>
                <a:spLocks noChangeAspect="1"/>
              </p:cNvSpPr>
              <p:nvPr/>
            </p:nvSpPr>
            <p:spPr bwMode="auto">
              <a:xfrm flipH="1">
                <a:off x="2019"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9" name="Freeform 99"/>
              <p:cNvSpPr>
                <a:spLocks noChangeAspect="1"/>
              </p:cNvSpPr>
              <p:nvPr/>
            </p:nvSpPr>
            <p:spPr bwMode="auto">
              <a:xfrm flipH="1">
                <a:off x="1714"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0" name="Freeform 100"/>
              <p:cNvSpPr>
                <a:spLocks noChangeAspect="1"/>
              </p:cNvSpPr>
              <p:nvPr/>
            </p:nvSpPr>
            <p:spPr bwMode="auto">
              <a:xfrm flipH="1">
                <a:off x="1684"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1" name="Freeform 101"/>
              <p:cNvSpPr>
                <a:spLocks noChangeAspect="1"/>
              </p:cNvSpPr>
              <p:nvPr/>
            </p:nvSpPr>
            <p:spPr bwMode="auto">
              <a:xfrm flipH="1">
                <a:off x="1653"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2" name="Freeform 102"/>
              <p:cNvSpPr>
                <a:spLocks noChangeAspect="1"/>
              </p:cNvSpPr>
              <p:nvPr/>
            </p:nvSpPr>
            <p:spPr bwMode="auto">
              <a:xfrm flipH="1">
                <a:off x="1623" y="713"/>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3" name="Freeform 103"/>
              <p:cNvSpPr>
                <a:spLocks noChangeAspect="1"/>
              </p:cNvSpPr>
              <p:nvPr/>
            </p:nvSpPr>
            <p:spPr bwMode="auto">
              <a:xfrm flipH="1">
                <a:off x="1592"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4" name="Freeform 104"/>
              <p:cNvSpPr>
                <a:spLocks noChangeAspect="1"/>
              </p:cNvSpPr>
              <p:nvPr/>
            </p:nvSpPr>
            <p:spPr bwMode="auto">
              <a:xfrm flipH="1">
                <a:off x="2141"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5" name="Freeform 105"/>
              <p:cNvSpPr>
                <a:spLocks noChangeAspect="1"/>
              </p:cNvSpPr>
              <p:nvPr/>
            </p:nvSpPr>
            <p:spPr bwMode="auto">
              <a:xfrm flipH="1">
                <a:off x="2110"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6" name="Freeform 106"/>
              <p:cNvSpPr>
                <a:spLocks noChangeAspect="1"/>
              </p:cNvSpPr>
              <p:nvPr/>
            </p:nvSpPr>
            <p:spPr bwMode="auto">
              <a:xfrm flipH="1">
                <a:off x="1897"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7" name="Freeform 107"/>
              <p:cNvSpPr>
                <a:spLocks noChangeAspect="1"/>
              </p:cNvSpPr>
              <p:nvPr/>
            </p:nvSpPr>
            <p:spPr bwMode="auto">
              <a:xfrm flipH="1">
                <a:off x="1866" y="662"/>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8" name="Freeform 108"/>
              <p:cNvSpPr>
                <a:spLocks noChangeAspect="1"/>
              </p:cNvSpPr>
              <p:nvPr/>
            </p:nvSpPr>
            <p:spPr bwMode="auto">
              <a:xfrm flipH="1">
                <a:off x="1836"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9" name="Freeform 109"/>
              <p:cNvSpPr>
                <a:spLocks noChangeAspect="1"/>
              </p:cNvSpPr>
              <p:nvPr/>
            </p:nvSpPr>
            <p:spPr bwMode="auto">
              <a:xfrm flipH="1">
                <a:off x="1806"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0" name="Freeform 110"/>
              <p:cNvSpPr>
                <a:spLocks noChangeAspect="1"/>
              </p:cNvSpPr>
              <p:nvPr/>
            </p:nvSpPr>
            <p:spPr bwMode="auto">
              <a:xfrm flipH="1">
                <a:off x="1775" y="662"/>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1" name="Freeform 111"/>
              <p:cNvSpPr>
                <a:spLocks noChangeAspect="1"/>
              </p:cNvSpPr>
              <p:nvPr/>
            </p:nvSpPr>
            <p:spPr bwMode="auto">
              <a:xfrm flipH="1">
                <a:off x="1745"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2" name="Freeform 112"/>
              <p:cNvSpPr>
                <a:spLocks noChangeAspect="1"/>
              </p:cNvSpPr>
              <p:nvPr/>
            </p:nvSpPr>
            <p:spPr bwMode="auto">
              <a:xfrm flipH="1">
                <a:off x="1988" y="662"/>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3" name="Freeform 113"/>
              <p:cNvSpPr>
                <a:spLocks noChangeAspect="1"/>
              </p:cNvSpPr>
              <p:nvPr/>
            </p:nvSpPr>
            <p:spPr bwMode="auto">
              <a:xfrm flipH="1">
                <a:off x="1958"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4" name="Freeform 114"/>
              <p:cNvSpPr>
                <a:spLocks noChangeAspect="1"/>
              </p:cNvSpPr>
              <p:nvPr/>
            </p:nvSpPr>
            <p:spPr bwMode="auto">
              <a:xfrm flipH="1">
                <a:off x="1927"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5" name="Freeform 115"/>
              <p:cNvSpPr>
                <a:spLocks noChangeAspect="1"/>
              </p:cNvSpPr>
              <p:nvPr/>
            </p:nvSpPr>
            <p:spPr bwMode="auto">
              <a:xfrm flipH="1">
                <a:off x="2080"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6" name="Freeform 116"/>
              <p:cNvSpPr>
                <a:spLocks noChangeAspect="1"/>
              </p:cNvSpPr>
              <p:nvPr/>
            </p:nvSpPr>
            <p:spPr bwMode="auto">
              <a:xfrm flipH="1">
                <a:off x="2049"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7" name="Freeform 117"/>
              <p:cNvSpPr>
                <a:spLocks noChangeAspect="1"/>
              </p:cNvSpPr>
              <p:nvPr/>
            </p:nvSpPr>
            <p:spPr bwMode="auto">
              <a:xfrm flipH="1">
                <a:off x="2019"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8" name="Freeform 118"/>
              <p:cNvSpPr>
                <a:spLocks noChangeAspect="1"/>
              </p:cNvSpPr>
              <p:nvPr/>
            </p:nvSpPr>
            <p:spPr bwMode="auto">
              <a:xfrm flipH="1">
                <a:off x="1714"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9" name="Freeform 119"/>
              <p:cNvSpPr>
                <a:spLocks noChangeAspect="1"/>
              </p:cNvSpPr>
              <p:nvPr/>
            </p:nvSpPr>
            <p:spPr bwMode="auto">
              <a:xfrm flipH="1">
                <a:off x="1684"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0" name="Freeform 120"/>
              <p:cNvSpPr>
                <a:spLocks noChangeAspect="1"/>
              </p:cNvSpPr>
              <p:nvPr/>
            </p:nvSpPr>
            <p:spPr bwMode="auto">
              <a:xfrm flipH="1">
                <a:off x="1653"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1" name="Freeform 121"/>
              <p:cNvSpPr>
                <a:spLocks noChangeAspect="1"/>
              </p:cNvSpPr>
              <p:nvPr/>
            </p:nvSpPr>
            <p:spPr bwMode="auto">
              <a:xfrm flipH="1">
                <a:off x="1623" y="662"/>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2" name="Freeform 122"/>
              <p:cNvSpPr>
                <a:spLocks noChangeAspect="1"/>
              </p:cNvSpPr>
              <p:nvPr/>
            </p:nvSpPr>
            <p:spPr bwMode="auto">
              <a:xfrm flipH="1">
                <a:off x="1592"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3" name="Freeform 123"/>
              <p:cNvSpPr>
                <a:spLocks noChangeAspect="1"/>
              </p:cNvSpPr>
              <p:nvPr/>
            </p:nvSpPr>
            <p:spPr bwMode="auto">
              <a:xfrm flipH="1">
                <a:off x="1562"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4" name="Freeform 124"/>
              <p:cNvSpPr>
                <a:spLocks noChangeAspect="1"/>
              </p:cNvSpPr>
              <p:nvPr/>
            </p:nvSpPr>
            <p:spPr bwMode="auto">
              <a:xfrm flipH="1">
                <a:off x="2141" y="66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5" name="Freeform 125"/>
              <p:cNvSpPr>
                <a:spLocks noChangeAspect="1"/>
              </p:cNvSpPr>
              <p:nvPr/>
            </p:nvSpPr>
            <p:spPr bwMode="auto">
              <a:xfrm flipH="1">
                <a:off x="2110" y="66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6" name="Freeform 126"/>
              <p:cNvSpPr>
                <a:spLocks noChangeAspect="1"/>
              </p:cNvSpPr>
              <p:nvPr/>
            </p:nvSpPr>
            <p:spPr bwMode="auto">
              <a:xfrm flipH="1">
                <a:off x="1897"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7" name="Freeform 127"/>
              <p:cNvSpPr>
                <a:spLocks noChangeAspect="1"/>
              </p:cNvSpPr>
              <p:nvPr/>
            </p:nvSpPr>
            <p:spPr bwMode="auto">
              <a:xfrm flipH="1">
                <a:off x="1866" y="610"/>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8" name="Freeform 128"/>
              <p:cNvSpPr>
                <a:spLocks noChangeAspect="1"/>
              </p:cNvSpPr>
              <p:nvPr/>
            </p:nvSpPr>
            <p:spPr bwMode="auto">
              <a:xfrm flipH="1">
                <a:off x="1836"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9" name="Freeform 129"/>
              <p:cNvSpPr>
                <a:spLocks noChangeAspect="1"/>
              </p:cNvSpPr>
              <p:nvPr/>
            </p:nvSpPr>
            <p:spPr bwMode="auto">
              <a:xfrm flipH="1">
                <a:off x="1806"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0" name="Freeform 130"/>
              <p:cNvSpPr>
                <a:spLocks noChangeAspect="1"/>
              </p:cNvSpPr>
              <p:nvPr/>
            </p:nvSpPr>
            <p:spPr bwMode="auto">
              <a:xfrm flipH="1">
                <a:off x="1775" y="610"/>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1" name="Freeform 131"/>
              <p:cNvSpPr>
                <a:spLocks noChangeAspect="1"/>
              </p:cNvSpPr>
              <p:nvPr/>
            </p:nvSpPr>
            <p:spPr bwMode="auto">
              <a:xfrm flipH="1">
                <a:off x="1745"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2" name="Freeform 132"/>
              <p:cNvSpPr>
                <a:spLocks noChangeAspect="1"/>
              </p:cNvSpPr>
              <p:nvPr/>
            </p:nvSpPr>
            <p:spPr bwMode="auto">
              <a:xfrm flipH="1">
                <a:off x="1988" y="610"/>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3" name="Freeform 133"/>
              <p:cNvSpPr>
                <a:spLocks noChangeAspect="1"/>
              </p:cNvSpPr>
              <p:nvPr/>
            </p:nvSpPr>
            <p:spPr bwMode="auto">
              <a:xfrm flipH="1">
                <a:off x="1958"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4" name="Freeform 134"/>
              <p:cNvSpPr>
                <a:spLocks noChangeAspect="1"/>
              </p:cNvSpPr>
              <p:nvPr/>
            </p:nvSpPr>
            <p:spPr bwMode="auto">
              <a:xfrm flipH="1">
                <a:off x="1927"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5" name="Freeform 135"/>
              <p:cNvSpPr>
                <a:spLocks noChangeAspect="1"/>
              </p:cNvSpPr>
              <p:nvPr/>
            </p:nvSpPr>
            <p:spPr bwMode="auto">
              <a:xfrm flipH="1">
                <a:off x="2080"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6" name="Freeform 136"/>
              <p:cNvSpPr>
                <a:spLocks noChangeAspect="1"/>
              </p:cNvSpPr>
              <p:nvPr/>
            </p:nvSpPr>
            <p:spPr bwMode="auto">
              <a:xfrm flipH="1">
                <a:off x="2049"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7" name="Freeform 137"/>
              <p:cNvSpPr>
                <a:spLocks noChangeAspect="1"/>
              </p:cNvSpPr>
              <p:nvPr/>
            </p:nvSpPr>
            <p:spPr bwMode="auto">
              <a:xfrm flipH="1">
                <a:off x="2019"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8" name="Freeform 138"/>
              <p:cNvSpPr>
                <a:spLocks noChangeAspect="1"/>
              </p:cNvSpPr>
              <p:nvPr/>
            </p:nvSpPr>
            <p:spPr bwMode="auto">
              <a:xfrm flipH="1">
                <a:off x="1714"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9" name="Freeform 139"/>
              <p:cNvSpPr>
                <a:spLocks noChangeAspect="1"/>
              </p:cNvSpPr>
              <p:nvPr/>
            </p:nvSpPr>
            <p:spPr bwMode="auto">
              <a:xfrm flipH="1">
                <a:off x="1684"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0" name="Freeform 140"/>
              <p:cNvSpPr>
                <a:spLocks noChangeAspect="1"/>
              </p:cNvSpPr>
              <p:nvPr/>
            </p:nvSpPr>
            <p:spPr bwMode="auto">
              <a:xfrm flipH="1">
                <a:off x="1653"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1" name="Freeform 141"/>
              <p:cNvSpPr>
                <a:spLocks noChangeAspect="1"/>
              </p:cNvSpPr>
              <p:nvPr/>
            </p:nvSpPr>
            <p:spPr bwMode="auto">
              <a:xfrm flipH="1">
                <a:off x="1623" y="610"/>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2" name="Freeform 142"/>
              <p:cNvSpPr>
                <a:spLocks noChangeAspect="1"/>
              </p:cNvSpPr>
              <p:nvPr/>
            </p:nvSpPr>
            <p:spPr bwMode="auto">
              <a:xfrm flipH="1">
                <a:off x="1592"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3" name="Freeform 143"/>
              <p:cNvSpPr>
                <a:spLocks noChangeAspect="1"/>
              </p:cNvSpPr>
              <p:nvPr/>
            </p:nvSpPr>
            <p:spPr bwMode="auto">
              <a:xfrm flipH="1">
                <a:off x="1562"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4" name="Freeform 144"/>
              <p:cNvSpPr>
                <a:spLocks noChangeAspect="1"/>
              </p:cNvSpPr>
              <p:nvPr/>
            </p:nvSpPr>
            <p:spPr bwMode="auto">
              <a:xfrm flipH="1">
                <a:off x="2141"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5" name="Freeform 145"/>
              <p:cNvSpPr>
                <a:spLocks noChangeAspect="1"/>
              </p:cNvSpPr>
              <p:nvPr/>
            </p:nvSpPr>
            <p:spPr bwMode="auto">
              <a:xfrm flipH="1">
                <a:off x="2110"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6" name="Freeform 146"/>
              <p:cNvSpPr>
                <a:spLocks noChangeAspect="1"/>
              </p:cNvSpPr>
              <p:nvPr/>
            </p:nvSpPr>
            <p:spPr bwMode="auto">
              <a:xfrm flipH="1">
                <a:off x="1532"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7" name="Freeform 147"/>
              <p:cNvSpPr>
                <a:spLocks noChangeAspect="1"/>
              </p:cNvSpPr>
              <p:nvPr/>
            </p:nvSpPr>
            <p:spPr bwMode="auto">
              <a:xfrm flipH="1">
                <a:off x="1897"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8" name="Freeform 148"/>
              <p:cNvSpPr>
                <a:spLocks noChangeAspect="1"/>
              </p:cNvSpPr>
              <p:nvPr/>
            </p:nvSpPr>
            <p:spPr bwMode="auto">
              <a:xfrm flipH="1">
                <a:off x="1866" y="507"/>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9" name="Freeform 149"/>
              <p:cNvSpPr>
                <a:spLocks noChangeAspect="1"/>
              </p:cNvSpPr>
              <p:nvPr/>
            </p:nvSpPr>
            <p:spPr bwMode="auto">
              <a:xfrm flipH="1">
                <a:off x="1836"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0" name="Freeform 150"/>
              <p:cNvSpPr>
                <a:spLocks noChangeAspect="1"/>
              </p:cNvSpPr>
              <p:nvPr/>
            </p:nvSpPr>
            <p:spPr bwMode="auto">
              <a:xfrm flipH="1">
                <a:off x="1806"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1" name="Freeform 151"/>
              <p:cNvSpPr>
                <a:spLocks noChangeAspect="1"/>
              </p:cNvSpPr>
              <p:nvPr/>
            </p:nvSpPr>
            <p:spPr bwMode="auto">
              <a:xfrm flipH="1">
                <a:off x="1775" y="507"/>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2" name="Freeform 152"/>
              <p:cNvSpPr>
                <a:spLocks noChangeAspect="1"/>
              </p:cNvSpPr>
              <p:nvPr/>
            </p:nvSpPr>
            <p:spPr bwMode="auto">
              <a:xfrm flipH="1">
                <a:off x="1745"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3" name="Freeform 153"/>
              <p:cNvSpPr>
                <a:spLocks noChangeAspect="1"/>
              </p:cNvSpPr>
              <p:nvPr/>
            </p:nvSpPr>
            <p:spPr bwMode="auto">
              <a:xfrm flipH="1">
                <a:off x="1988" y="507"/>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4" name="Freeform 154"/>
              <p:cNvSpPr>
                <a:spLocks noChangeAspect="1"/>
              </p:cNvSpPr>
              <p:nvPr/>
            </p:nvSpPr>
            <p:spPr bwMode="auto">
              <a:xfrm flipH="1">
                <a:off x="1958"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5" name="Freeform 155"/>
              <p:cNvSpPr>
                <a:spLocks noChangeAspect="1"/>
              </p:cNvSpPr>
              <p:nvPr/>
            </p:nvSpPr>
            <p:spPr bwMode="auto">
              <a:xfrm flipH="1">
                <a:off x="1927"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6" name="Freeform 156"/>
              <p:cNvSpPr>
                <a:spLocks noChangeAspect="1"/>
              </p:cNvSpPr>
              <p:nvPr/>
            </p:nvSpPr>
            <p:spPr bwMode="auto">
              <a:xfrm flipH="1">
                <a:off x="2080"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7" name="Freeform 157"/>
              <p:cNvSpPr>
                <a:spLocks noChangeAspect="1"/>
              </p:cNvSpPr>
              <p:nvPr/>
            </p:nvSpPr>
            <p:spPr bwMode="auto">
              <a:xfrm flipH="1">
                <a:off x="2049"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8" name="Freeform 158"/>
              <p:cNvSpPr>
                <a:spLocks noChangeAspect="1"/>
              </p:cNvSpPr>
              <p:nvPr/>
            </p:nvSpPr>
            <p:spPr bwMode="auto">
              <a:xfrm flipH="1">
                <a:off x="2019"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9" name="Freeform 159"/>
              <p:cNvSpPr>
                <a:spLocks noChangeAspect="1"/>
              </p:cNvSpPr>
              <p:nvPr/>
            </p:nvSpPr>
            <p:spPr bwMode="auto">
              <a:xfrm flipH="1">
                <a:off x="1714"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0" name="Freeform 160"/>
              <p:cNvSpPr>
                <a:spLocks noChangeAspect="1"/>
              </p:cNvSpPr>
              <p:nvPr/>
            </p:nvSpPr>
            <p:spPr bwMode="auto">
              <a:xfrm flipH="1">
                <a:off x="1684"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1" name="Freeform 161"/>
              <p:cNvSpPr>
                <a:spLocks noChangeAspect="1"/>
              </p:cNvSpPr>
              <p:nvPr/>
            </p:nvSpPr>
            <p:spPr bwMode="auto">
              <a:xfrm flipH="1">
                <a:off x="1653"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2" name="Freeform 162"/>
              <p:cNvSpPr>
                <a:spLocks noChangeAspect="1"/>
              </p:cNvSpPr>
              <p:nvPr/>
            </p:nvSpPr>
            <p:spPr bwMode="auto">
              <a:xfrm flipH="1">
                <a:off x="1623" y="507"/>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3" name="Freeform 163"/>
              <p:cNvSpPr>
                <a:spLocks noChangeAspect="1"/>
              </p:cNvSpPr>
              <p:nvPr/>
            </p:nvSpPr>
            <p:spPr bwMode="auto">
              <a:xfrm flipH="1">
                <a:off x="1592"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4" name="Freeform 164"/>
              <p:cNvSpPr>
                <a:spLocks noChangeAspect="1"/>
              </p:cNvSpPr>
              <p:nvPr/>
            </p:nvSpPr>
            <p:spPr bwMode="auto">
              <a:xfrm flipH="1">
                <a:off x="1562"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5" name="Freeform 165"/>
              <p:cNvSpPr>
                <a:spLocks noChangeAspect="1"/>
              </p:cNvSpPr>
              <p:nvPr/>
            </p:nvSpPr>
            <p:spPr bwMode="auto">
              <a:xfrm flipH="1">
                <a:off x="2110"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6" name="Freeform 166"/>
              <p:cNvSpPr>
                <a:spLocks noChangeAspect="1"/>
              </p:cNvSpPr>
              <p:nvPr/>
            </p:nvSpPr>
            <p:spPr bwMode="auto">
              <a:xfrm flipH="1">
                <a:off x="1532"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7" name="Freeform 167"/>
              <p:cNvSpPr>
                <a:spLocks noChangeAspect="1"/>
              </p:cNvSpPr>
              <p:nvPr/>
            </p:nvSpPr>
            <p:spPr bwMode="auto">
              <a:xfrm flipH="1">
                <a:off x="1501"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8" name="Freeform 168"/>
              <p:cNvSpPr>
                <a:spLocks noChangeAspect="1"/>
              </p:cNvSpPr>
              <p:nvPr/>
            </p:nvSpPr>
            <p:spPr bwMode="auto">
              <a:xfrm flipH="1">
                <a:off x="1897"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9" name="Freeform 169"/>
              <p:cNvSpPr>
                <a:spLocks noChangeAspect="1"/>
              </p:cNvSpPr>
              <p:nvPr/>
            </p:nvSpPr>
            <p:spPr bwMode="auto">
              <a:xfrm flipH="1">
                <a:off x="1866" y="558"/>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0" name="Freeform 170"/>
              <p:cNvSpPr>
                <a:spLocks noChangeAspect="1"/>
              </p:cNvSpPr>
              <p:nvPr/>
            </p:nvSpPr>
            <p:spPr bwMode="auto">
              <a:xfrm flipH="1">
                <a:off x="1836"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1" name="Freeform 171"/>
              <p:cNvSpPr>
                <a:spLocks noChangeAspect="1"/>
              </p:cNvSpPr>
              <p:nvPr/>
            </p:nvSpPr>
            <p:spPr bwMode="auto">
              <a:xfrm flipH="1">
                <a:off x="1806"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2" name="Freeform 172"/>
              <p:cNvSpPr>
                <a:spLocks noChangeAspect="1"/>
              </p:cNvSpPr>
              <p:nvPr/>
            </p:nvSpPr>
            <p:spPr bwMode="auto">
              <a:xfrm flipH="1">
                <a:off x="1775" y="559"/>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3" name="Freeform 173"/>
              <p:cNvSpPr>
                <a:spLocks noChangeAspect="1"/>
              </p:cNvSpPr>
              <p:nvPr/>
            </p:nvSpPr>
            <p:spPr bwMode="auto">
              <a:xfrm flipH="1">
                <a:off x="1745"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4" name="Freeform 174"/>
              <p:cNvSpPr>
                <a:spLocks noChangeAspect="1"/>
              </p:cNvSpPr>
              <p:nvPr/>
            </p:nvSpPr>
            <p:spPr bwMode="auto">
              <a:xfrm flipH="1">
                <a:off x="1988" y="558"/>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5" name="Freeform 175"/>
              <p:cNvSpPr>
                <a:spLocks noChangeAspect="1"/>
              </p:cNvSpPr>
              <p:nvPr/>
            </p:nvSpPr>
            <p:spPr bwMode="auto">
              <a:xfrm flipH="1">
                <a:off x="1958"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6" name="Freeform 176"/>
              <p:cNvSpPr>
                <a:spLocks noChangeAspect="1"/>
              </p:cNvSpPr>
              <p:nvPr/>
            </p:nvSpPr>
            <p:spPr bwMode="auto">
              <a:xfrm flipH="1">
                <a:off x="1927"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7" name="Freeform 177"/>
              <p:cNvSpPr>
                <a:spLocks noChangeAspect="1"/>
              </p:cNvSpPr>
              <p:nvPr/>
            </p:nvSpPr>
            <p:spPr bwMode="auto">
              <a:xfrm flipH="1">
                <a:off x="2080"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8" name="Freeform 178"/>
              <p:cNvSpPr>
                <a:spLocks noChangeAspect="1"/>
              </p:cNvSpPr>
              <p:nvPr/>
            </p:nvSpPr>
            <p:spPr bwMode="auto">
              <a:xfrm flipH="1">
                <a:off x="2049"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9" name="Freeform 179"/>
              <p:cNvSpPr>
                <a:spLocks noChangeAspect="1"/>
              </p:cNvSpPr>
              <p:nvPr/>
            </p:nvSpPr>
            <p:spPr bwMode="auto">
              <a:xfrm flipH="1">
                <a:off x="2019"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0" name="Freeform 180"/>
              <p:cNvSpPr>
                <a:spLocks noChangeAspect="1"/>
              </p:cNvSpPr>
              <p:nvPr/>
            </p:nvSpPr>
            <p:spPr bwMode="auto">
              <a:xfrm flipH="1">
                <a:off x="1714"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1" name="Freeform 181"/>
              <p:cNvSpPr>
                <a:spLocks noChangeAspect="1"/>
              </p:cNvSpPr>
              <p:nvPr/>
            </p:nvSpPr>
            <p:spPr bwMode="auto">
              <a:xfrm flipH="1">
                <a:off x="1684"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2" name="Freeform 182"/>
              <p:cNvSpPr>
                <a:spLocks noChangeAspect="1"/>
              </p:cNvSpPr>
              <p:nvPr/>
            </p:nvSpPr>
            <p:spPr bwMode="auto">
              <a:xfrm flipH="1">
                <a:off x="1653"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3" name="Freeform 183"/>
              <p:cNvSpPr>
                <a:spLocks noChangeAspect="1"/>
              </p:cNvSpPr>
              <p:nvPr/>
            </p:nvSpPr>
            <p:spPr bwMode="auto">
              <a:xfrm flipH="1">
                <a:off x="1623" y="559"/>
                <a:ext cx="31"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4" name="Freeform 184"/>
              <p:cNvSpPr>
                <a:spLocks noChangeAspect="1"/>
              </p:cNvSpPr>
              <p:nvPr/>
            </p:nvSpPr>
            <p:spPr bwMode="auto">
              <a:xfrm flipH="1">
                <a:off x="1592"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5" name="Freeform 185"/>
              <p:cNvSpPr>
                <a:spLocks noChangeAspect="1"/>
              </p:cNvSpPr>
              <p:nvPr/>
            </p:nvSpPr>
            <p:spPr bwMode="auto">
              <a:xfrm flipH="1">
                <a:off x="1562"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6" name="Freeform 186"/>
              <p:cNvSpPr>
                <a:spLocks noChangeAspect="1"/>
              </p:cNvSpPr>
              <p:nvPr/>
            </p:nvSpPr>
            <p:spPr bwMode="auto">
              <a:xfrm flipH="1">
                <a:off x="2141"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7" name="Freeform 187"/>
              <p:cNvSpPr>
                <a:spLocks noChangeAspect="1"/>
              </p:cNvSpPr>
              <p:nvPr/>
            </p:nvSpPr>
            <p:spPr bwMode="auto">
              <a:xfrm flipH="1">
                <a:off x="2110"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8" name="Freeform 188"/>
              <p:cNvSpPr>
                <a:spLocks noChangeAspect="1"/>
              </p:cNvSpPr>
              <p:nvPr/>
            </p:nvSpPr>
            <p:spPr bwMode="auto">
              <a:xfrm flipH="1">
                <a:off x="1532"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9" name="Freeform 189"/>
              <p:cNvSpPr>
                <a:spLocks noChangeAspect="1"/>
              </p:cNvSpPr>
              <p:nvPr/>
            </p:nvSpPr>
            <p:spPr bwMode="auto">
              <a:xfrm flipH="1">
                <a:off x="1882" y="481"/>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0" name="Freeform 190"/>
              <p:cNvSpPr>
                <a:spLocks noChangeAspect="1"/>
              </p:cNvSpPr>
              <p:nvPr/>
            </p:nvSpPr>
            <p:spPr bwMode="auto">
              <a:xfrm flipH="1">
                <a:off x="1852" y="481"/>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1" name="Freeform 191"/>
              <p:cNvSpPr>
                <a:spLocks noChangeAspect="1"/>
              </p:cNvSpPr>
              <p:nvPr/>
            </p:nvSpPr>
            <p:spPr bwMode="auto">
              <a:xfrm flipH="1">
                <a:off x="1822" y="481"/>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2" name="Freeform 192"/>
              <p:cNvSpPr>
                <a:spLocks noChangeAspect="1"/>
              </p:cNvSpPr>
              <p:nvPr/>
            </p:nvSpPr>
            <p:spPr bwMode="auto">
              <a:xfrm flipH="1">
                <a:off x="1791"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3" name="Freeform 193"/>
              <p:cNvSpPr>
                <a:spLocks noChangeAspect="1"/>
              </p:cNvSpPr>
              <p:nvPr/>
            </p:nvSpPr>
            <p:spPr bwMode="auto">
              <a:xfrm flipH="1">
                <a:off x="1760" y="482"/>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4" name="Freeform 194"/>
              <p:cNvSpPr>
                <a:spLocks noChangeAspect="1"/>
              </p:cNvSpPr>
              <p:nvPr/>
            </p:nvSpPr>
            <p:spPr bwMode="auto">
              <a:xfrm flipH="1">
                <a:off x="1730"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5" name="Freeform 195"/>
              <p:cNvSpPr>
                <a:spLocks noChangeAspect="1"/>
              </p:cNvSpPr>
              <p:nvPr/>
            </p:nvSpPr>
            <p:spPr bwMode="auto">
              <a:xfrm flipH="1">
                <a:off x="1973" y="481"/>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6" name="Freeform 196"/>
              <p:cNvSpPr>
                <a:spLocks noChangeAspect="1"/>
              </p:cNvSpPr>
              <p:nvPr/>
            </p:nvSpPr>
            <p:spPr bwMode="auto">
              <a:xfrm flipH="1">
                <a:off x="1943" y="481"/>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7" name="Freeform 197"/>
              <p:cNvSpPr>
                <a:spLocks noChangeAspect="1"/>
              </p:cNvSpPr>
              <p:nvPr/>
            </p:nvSpPr>
            <p:spPr bwMode="auto">
              <a:xfrm flipH="1">
                <a:off x="1912" y="481"/>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8" name="Freeform 198"/>
              <p:cNvSpPr>
                <a:spLocks noChangeAspect="1"/>
              </p:cNvSpPr>
              <p:nvPr/>
            </p:nvSpPr>
            <p:spPr bwMode="auto">
              <a:xfrm flipH="1">
                <a:off x="2034" y="482"/>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9" name="Freeform 199"/>
              <p:cNvSpPr>
                <a:spLocks noChangeAspect="1"/>
              </p:cNvSpPr>
              <p:nvPr/>
            </p:nvSpPr>
            <p:spPr bwMode="auto">
              <a:xfrm flipH="1">
                <a:off x="2004"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0" name="Freeform 200"/>
              <p:cNvSpPr>
                <a:spLocks noChangeAspect="1"/>
              </p:cNvSpPr>
              <p:nvPr/>
            </p:nvSpPr>
            <p:spPr bwMode="auto">
              <a:xfrm flipH="1">
                <a:off x="1700"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1" name="Freeform 201"/>
              <p:cNvSpPr>
                <a:spLocks noChangeAspect="1"/>
              </p:cNvSpPr>
              <p:nvPr/>
            </p:nvSpPr>
            <p:spPr bwMode="auto">
              <a:xfrm flipH="1">
                <a:off x="1669"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2" name="Freeform 202"/>
              <p:cNvSpPr>
                <a:spLocks noChangeAspect="1"/>
              </p:cNvSpPr>
              <p:nvPr/>
            </p:nvSpPr>
            <p:spPr bwMode="auto">
              <a:xfrm flipH="1">
                <a:off x="1638"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3" name="Freeform 203"/>
              <p:cNvSpPr>
                <a:spLocks noChangeAspect="1"/>
              </p:cNvSpPr>
              <p:nvPr/>
            </p:nvSpPr>
            <p:spPr bwMode="auto">
              <a:xfrm flipH="1">
                <a:off x="1607"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4" name="Freeform 204"/>
              <p:cNvSpPr>
                <a:spLocks noChangeAspect="1"/>
              </p:cNvSpPr>
              <p:nvPr/>
            </p:nvSpPr>
            <p:spPr bwMode="auto">
              <a:xfrm flipH="1">
                <a:off x="1577"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5" name="Freeform 205"/>
              <p:cNvSpPr>
                <a:spLocks noChangeAspect="1"/>
              </p:cNvSpPr>
              <p:nvPr/>
            </p:nvSpPr>
            <p:spPr bwMode="auto">
              <a:xfrm flipH="1">
                <a:off x="1547"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6" name="Freeform 206"/>
              <p:cNvSpPr>
                <a:spLocks noChangeAspect="1"/>
              </p:cNvSpPr>
              <p:nvPr/>
            </p:nvSpPr>
            <p:spPr bwMode="auto">
              <a:xfrm flipH="1">
                <a:off x="1882"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7" name="Freeform 207"/>
              <p:cNvSpPr>
                <a:spLocks noChangeAspect="1"/>
              </p:cNvSpPr>
              <p:nvPr/>
            </p:nvSpPr>
            <p:spPr bwMode="auto">
              <a:xfrm flipH="1">
                <a:off x="1852"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8" name="Freeform 208"/>
              <p:cNvSpPr>
                <a:spLocks noChangeAspect="1"/>
              </p:cNvSpPr>
              <p:nvPr/>
            </p:nvSpPr>
            <p:spPr bwMode="auto">
              <a:xfrm flipH="1">
                <a:off x="1822" y="739"/>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9" name="Freeform 209"/>
              <p:cNvSpPr>
                <a:spLocks noChangeAspect="1"/>
              </p:cNvSpPr>
              <p:nvPr/>
            </p:nvSpPr>
            <p:spPr bwMode="auto">
              <a:xfrm flipH="1">
                <a:off x="1791"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0" name="Freeform 210"/>
              <p:cNvSpPr>
                <a:spLocks noChangeAspect="1"/>
              </p:cNvSpPr>
              <p:nvPr/>
            </p:nvSpPr>
            <p:spPr bwMode="auto">
              <a:xfrm flipH="1">
                <a:off x="1760" y="739"/>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1" name="Freeform 211"/>
              <p:cNvSpPr>
                <a:spLocks noChangeAspect="1"/>
              </p:cNvSpPr>
              <p:nvPr/>
            </p:nvSpPr>
            <p:spPr bwMode="auto">
              <a:xfrm flipH="1">
                <a:off x="1730"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2" name="Freeform 212"/>
              <p:cNvSpPr>
                <a:spLocks noChangeAspect="1"/>
              </p:cNvSpPr>
              <p:nvPr/>
            </p:nvSpPr>
            <p:spPr bwMode="auto">
              <a:xfrm flipH="1">
                <a:off x="1973"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3" name="Freeform 213"/>
              <p:cNvSpPr>
                <a:spLocks noChangeAspect="1"/>
              </p:cNvSpPr>
              <p:nvPr/>
            </p:nvSpPr>
            <p:spPr bwMode="auto">
              <a:xfrm flipH="1">
                <a:off x="1943"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4" name="Freeform 214"/>
              <p:cNvSpPr>
                <a:spLocks noChangeAspect="1"/>
              </p:cNvSpPr>
              <p:nvPr/>
            </p:nvSpPr>
            <p:spPr bwMode="auto">
              <a:xfrm flipH="1">
                <a:off x="1912" y="739"/>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5" name="Freeform 215"/>
              <p:cNvSpPr>
                <a:spLocks noChangeAspect="1"/>
              </p:cNvSpPr>
              <p:nvPr/>
            </p:nvSpPr>
            <p:spPr bwMode="auto">
              <a:xfrm flipH="1">
                <a:off x="2034" y="739"/>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6" name="Freeform 216"/>
              <p:cNvSpPr>
                <a:spLocks noChangeAspect="1"/>
              </p:cNvSpPr>
              <p:nvPr/>
            </p:nvSpPr>
            <p:spPr bwMode="auto">
              <a:xfrm flipH="1">
                <a:off x="2004"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7" name="Freeform 217"/>
              <p:cNvSpPr>
                <a:spLocks noChangeAspect="1"/>
              </p:cNvSpPr>
              <p:nvPr/>
            </p:nvSpPr>
            <p:spPr bwMode="auto">
              <a:xfrm flipH="1">
                <a:off x="1700"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8" name="Freeform 218"/>
              <p:cNvSpPr>
                <a:spLocks noChangeAspect="1"/>
              </p:cNvSpPr>
              <p:nvPr/>
            </p:nvSpPr>
            <p:spPr bwMode="auto">
              <a:xfrm flipH="1">
                <a:off x="1669"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9" name="Freeform 219"/>
              <p:cNvSpPr>
                <a:spLocks noChangeAspect="1"/>
              </p:cNvSpPr>
              <p:nvPr/>
            </p:nvSpPr>
            <p:spPr bwMode="auto">
              <a:xfrm flipH="1">
                <a:off x="1638"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0" name="Freeform 220"/>
              <p:cNvSpPr>
                <a:spLocks noChangeAspect="1"/>
              </p:cNvSpPr>
              <p:nvPr/>
            </p:nvSpPr>
            <p:spPr bwMode="auto">
              <a:xfrm flipH="1">
                <a:off x="1607"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1" name="Freeform 221"/>
              <p:cNvSpPr>
                <a:spLocks noChangeAspect="1"/>
              </p:cNvSpPr>
              <p:nvPr/>
            </p:nvSpPr>
            <p:spPr bwMode="auto">
              <a:xfrm flipH="1">
                <a:off x="1882"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2" name="Freeform 222"/>
              <p:cNvSpPr>
                <a:spLocks noChangeAspect="1"/>
              </p:cNvSpPr>
              <p:nvPr/>
            </p:nvSpPr>
            <p:spPr bwMode="auto">
              <a:xfrm flipH="1">
                <a:off x="1852"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3" name="Freeform 223"/>
              <p:cNvSpPr>
                <a:spLocks noChangeAspect="1"/>
              </p:cNvSpPr>
              <p:nvPr/>
            </p:nvSpPr>
            <p:spPr bwMode="auto">
              <a:xfrm flipH="1">
                <a:off x="1822" y="687"/>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4" name="Freeform 224"/>
              <p:cNvSpPr>
                <a:spLocks noChangeAspect="1"/>
              </p:cNvSpPr>
              <p:nvPr/>
            </p:nvSpPr>
            <p:spPr bwMode="auto">
              <a:xfrm flipH="1">
                <a:off x="1791"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5" name="Freeform 225"/>
              <p:cNvSpPr>
                <a:spLocks noChangeAspect="1"/>
              </p:cNvSpPr>
              <p:nvPr/>
            </p:nvSpPr>
            <p:spPr bwMode="auto">
              <a:xfrm flipH="1">
                <a:off x="1760" y="688"/>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6" name="Freeform 226"/>
              <p:cNvSpPr>
                <a:spLocks noChangeAspect="1"/>
              </p:cNvSpPr>
              <p:nvPr/>
            </p:nvSpPr>
            <p:spPr bwMode="auto">
              <a:xfrm flipH="1">
                <a:off x="1730"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7" name="Freeform 227"/>
              <p:cNvSpPr>
                <a:spLocks noChangeAspect="1"/>
              </p:cNvSpPr>
              <p:nvPr/>
            </p:nvSpPr>
            <p:spPr bwMode="auto">
              <a:xfrm flipH="1">
                <a:off x="1973"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8" name="Freeform 228"/>
              <p:cNvSpPr>
                <a:spLocks noChangeAspect="1"/>
              </p:cNvSpPr>
              <p:nvPr/>
            </p:nvSpPr>
            <p:spPr bwMode="auto">
              <a:xfrm flipH="1">
                <a:off x="1943"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9" name="Freeform 229"/>
              <p:cNvSpPr>
                <a:spLocks noChangeAspect="1"/>
              </p:cNvSpPr>
              <p:nvPr/>
            </p:nvSpPr>
            <p:spPr bwMode="auto">
              <a:xfrm flipH="1">
                <a:off x="1912" y="687"/>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0" name="Freeform 230"/>
              <p:cNvSpPr>
                <a:spLocks noChangeAspect="1"/>
              </p:cNvSpPr>
              <p:nvPr/>
            </p:nvSpPr>
            <p:spPr bwMode="auto">
              <a:xfrm flipH="1">
                <a:off x="2065"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1" name="Freeform 231"/>
              <p:cNvSpPr>
                <a:spLocks noChangeAspect="1"/>
              </p:cNvSpPr>
              <p:nvPr/>
            </p:nvSpPr>
            <p:spPr bwMode="auto">
              <a:xfrm flipH="1">
                <a:off x="2034" y="688"/>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2" name="Freeform 232"/>
              <p:cNvSpPr>
                <a:spLocks noChangeAspect="1"/>
              </p:cNvSpPr>
              <p:nvPr/>
            </p:nvSpPr>
            <p:spPr bwMode="auto">
              <a:xfrm flipH="1">
                <a:off x="2004"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3" name="Freeform 233"/>
              <p:cNvSpPr>
                <a:spLocks noChangeAspect="1"/>
              </p:cNvSpPr>
              <p:nvPr/>
            </p:nvSpPr>
            <p:spPr bwMode="auto">
              <a:xfrm flipH="1">
                <a:off x="1700"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4" name="Freeform 234"/>
              <p:cNvSpPr>
                <a:spLocks noChangeAspect="1"/>
              </p:cNvSpPr>
              <p:nvPr/>
            </p:nvSpPr>
            <p:spPr bwMode="auto">
              <a:xfrm flipH="1">
                <a:off x="1669"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5" name="Freeform 235"/>
              <p:cNvSpPr>
                <a:spLocks noChangeAspect="1"/>
              </p:cNvSpPr>
              <p:nvPr/>
            </p:nvSpPr>
            <p:spPr bwMode="auto">
              <a:xfrm flipH="1">
                <a:off x="1638"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6" name="Freeform 236"/>
              <p:cNvSpPr>
                <a:spLocks noChangeAspect="1"/>
              </p:cNvSpPr>
              <p:nvPr/>
            </p:nvSpPr>
            <p:spPr bwMode="auto">
              <a:xfrm flipH="1">
                <a:off x="1607"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7" name="Freeform 237"/>
              <p:cNvSpPr>
                <a:spLocks noChangeAspect="1"/>
              </p:cNvSpPr>
              <p:nvPr/>
            </p:nvSpPr>
            <p:spPr bwMode="auto">
              <a:xfrm flipH="1">
                <a:off x="1577"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8" name="Freeform 238"/>
              <p:cNvSpPr>
                <a:spLocks noChangeAspect="1"/>
              </p:cNvSpPr>
              <p:nvPr/>
            </p:nvSpPr>
            <p:spPr bwMode="auto">
              <a:xfrm flipH="1">
                <a:off x="2125" y="687"/>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9" name="Freeform 239"/>
              <p:cNvSpPr>
                <a:spLocks noChangeAspect="1"/>
              </p:cNvSpPr>
              <p:nvPr/>
            </p:nvSpPr>
            <p:spPr bwMode="auto">
              <a:xfrm flipH="1">
                <a:off x="2095"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0" name="Freeform 240"/>
              <p:cNvSpPr>
                <a:spLocks noChangeAspect="1"/>
              </p:cNvSpPr>
              <p:nvPr/>
            </p:nvSpPr>
            <p:spPr bwMode="auto">
              <a:xfrm flipH="1">
                <a:off x="1882"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1" name="Freeform 241"/>
              <p:cNvSpPr>
                <a:spLocks noChangeAspect="1"/>
              </p:cNvSpPr>
              <p:nvPr/>
            </p:nvSpPr>
            <p:spPr bwMode="auto">
              <a:xfrm flipH="1">
                <a:off x="1852"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2" name="Freeform 242"/>
              <p:cNvSpPr>
                <a:spLocks noChangeAspect="1"/>
              </p:cNvSpPr>
              <p:nvPr/>
            </p:nvSpPr>
            <p:spPr bwMode="auto">
              <a:xfrm flipH="1">
                <a:off x="1822" y="533"/>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3" name="Freeform 243"/>
              <p:cNvSpPr>
                <a:spLocks noChangeAspect="1"/>
              </p:cNvSpPr>
              <p:nvPr/>
            </p:nvSpPr>
            <p:spPr bwMode="auto">
              <a:xfrm flipH="1">
                <a:off x="1791"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4" name="Freeform 244"/>
              <p:cNvSpPr>
                <a:spLocks noChangeAspect="1"/>
              </p:cNvSpPr>
              <p:nvPr/>
            </p:nvSpPr>
            <p:spPr bwMode="auto">
              <a:xfrm flipH="1">
                <a:off x="1760" y="53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5" name="Freeform 245"/>
              <p:cNvSpPr>
                <a:spLocks noChangeAspect="1"/>
              </p:cNvSpPr>
              <p:nvPr/>
            </p:nvSpPr>
            <p:spPr bwMode="auto">
              <a:xfrm flipH="1">
                <a:off x="1730"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6" name="Freeform 246"/>
              <p:cNvSpPr>
                <a:spLocks noChangeAspect="1"/>
              </p:cNvSpPr>
              <p:nvPr/>
            </p:nvSpPr>
            <p:spPr bwMode="auto">
              <a:xfrm flipH="1">
                <a:off x="1973"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7" name="Freeform 247"/>
              <p:cNvSpPr>
                <a:spLocks noChangeAspect="1"/>
              </p:cNvSpPr>
              <p:nvPr/>
            </p:nvSpPr>
            <p:spPr bwMode="auto">
              <a:xfrm flipH="1">
                <a:off x="1943"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8" name="Freeform 248"/>
              <p:cNvSpPr>
                <a:spLocks noChangeAspect="1"/>
              </p:cNvSpPr>
              <p:nvPr/>
            </p:nvSpPr>
            <p:spPr bwMode="auto">
              <a:xfrm flipH="1">
                <a:off x="1912" y="53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9" name="Freeform 249"/>
              <p:cNvSpPr>
                <a:spLocks noChangeAspect="1"/>
              </p:cNvSpPr>
              <p:nvPr/>
            </p:nvSpPr>
            <p:spPr bwMode="auto">
              <a:xfrm flipH="1">
                <a:off x="2065"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0" name="Freeform 250"/>
              <p:cNvSpPr>
                <a:spLocks noChangeAspect="1"/>
              </p:cNvSpPr>
              <p:nvPr/>
            </p:nvSpPr>
            <p:spPr bwMode="auto">
              <a:xfrm flipH="1">
                <a:off x="2034" y="53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1" name="Freeform 251"/>
              <p:cNvSpPr>
                <a:spLocks noChangeAspect="1"/>
              </p:cNvSpPr>
              <p:nvPr/>
            </p:nvSpPr>
            <p:spPr bwMode="auto">
              <a:xfrm flipH="1">
                <a:off x="2004"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2" name="Freeform 252"/>
              <p:cNvSpPr>
                <a:spLocks noChangeAspect="1"/>
              </p:cNvSpPr>
              <p:nvPr/>
            </p:nvSpPr>
            <p:spPr bwMode="auto">
              <a:xfrm flipH="1">
                <a:off x="1700"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3" name="Freeform 253"/>
              <p:cNvSpPr>
                <a:spLocks noChangeAspect="1"/>
              </p:cNvSpPr>
              <p:nvPr/>
            </p:nvSpPr>
            <p:spPr bwMode="auto">
              <a:xfrm flipH="1">
                <a:off x="1669"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4" name="Freeform 254"/>
              <p:cNvSpPr>
                <a:spLocks noChangeAspect="1"/>
              </p:cNvSpPr>
              <p:nvPr/>
            </p:nvSpPr>
            <p:spPr bwMode="auto">
              <a:xfrm flipH="1">
                <a:off x="1638"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5" name="Freeform 255"/>
              <p:cNvSpPr>
                <a:spLocks noChangeAspect="1"/>
              </p:cNvSpPr>
              <p:nvPr/>
            </p:nvSpPr>
            <p:spPr bwMode="auto">
              <a:xfrm flipH="1">
                <a:off x="1607"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6" name="Freeform 256"/>
              <p:cNvSpPr>
                <a:spLocks noChangeAspect="1"/>
              </p:cNvSpPr>
              <p:nvPr/>
            </p:nvSpPr>
            <p:spPr bwMode="auto">
              <a:xfrm flipH="1">
                <a:off x="1577"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7" name="Freeform 257"/>
              <p:cNvSpPr>
                <a:spLocks noChangeAspect="1"/>
              </p:cNvSpPr>
              <p:nvPr/>
            </p:nvSpPr>
            <p:spPr bwMode="auto">
              <a:xfrm flipH="1">
                <a:off x="1547"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8" name="Freeform 258"/>
              <p:cNvSpPr>
                <a:spLocks noChangeAspect="1"/>
              </p:cNvSpPr>
              <p:nvPr/>
            </p:nvSpPr>
            <p:spPr bwMode="auto">
              <a:xfrm flipH="1">
                <a:off x="2125" y="533"/>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9" name="Freeform 259"/>
              <p:cNvSpPr>
                <a:spLocks noChangeAspect="1"/>
              </p:cNvSpPr>
              <p:nvPr/>
            </p:nvSpPr>
            <p:spPr bwMode="auto">
              <a:xfrm flipH="1">
                <a:off x="2095" y="533"/>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0" name="Freeform 260"/>
              <p:cNvSpPr>
                <a:spLocks noChangeAspect="1"/>
              </p:cNvSpPr>
              <p:nvPr/>
            </p:nvSpPr>
            <p:spPr bwMode="auto">
              <a:xfrm flipH="1">
                <a:off x="1517" y="533"/>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1" name="Freeform 261"/>
              <p:cNvSpPr>
                <a:spLocks noChangeAspect="1"/>
              </p:cNvSpPr>
              <p:nvPr/>
            </p:nvSpPr>
            <p:spPr bwMode="auto">
              <a:xfrm flipH="1">
                <a:off x="1882"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2" name="Freeform 262"/>
              <p:cNvSpPr>
                <a:spLocks noChangeAspect="1"/>
              </p:cNvSpPr>
              <p:nvPr/>
            </p:nvSpPr>
            <p:spPr bwMode="auto">
              <a:xfrm flipH="1">
                <a:off x="1852"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3" name="Freeform 263"/>
              <p:cNvSpPr>
                <a:spLocks noChangeAspect="1"/>
              </p:cNvSpPr>
              <p:nvPr/>
            </p:nvSpPr>
            <p:spPr bwMode="auto">
              <a:xfrm flipH="1">
                <a:off x="1822" y="584"/>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4" name="Freeform 264"/>
              <p:cNvSpPr>
                <a:spLocks noChangeAspect="1"/>
              </p:cNvSpPr>
              <p:nvPr/>
            </p:nvSpPr>
            <p:spPr bwMode="auto">
              <a:xfrm flipH="1">
                <a:off x="1791"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5" name="Freeform 265"/>
              <p:cNvSpPr>
                <a:spLocks noChangeAspect="1"/>
              </p:cNvSpPr>
              <p:nvPr/>
            </p:nvSpPr>
            <p:spPr bwMode="auto">
              <a:xfrm flipH="1">
                <a:off x="1760" y="585"/>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6" name="Freeform 266"/>
              <p:cNvSpPr>
                <a:spLocks noChangeAspect="1"/>
              </p:cNvSpPr>
              <p:nvPr/>
            </p:nvSpPr>
            <p:spPr bwMode="auto">
              <a:xfrm flipH="1">
                <a:off x="1730"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7" name="Freeform 267"/>
              <p:cNvSpPr>
                <a:spLocks noChangeAspect="1"/>
              </p:cNvSpPr>
              <p:nvPr/>
            </p:nvSpPr>
            <p:spPr bwMode="auto">
              <a:xfrm flipH="1">
                <a:off x="1973"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8" name="Freeform 268"/>
              <p:cNvSpPr>
                <a:spLocks noChangeAspect="1"/>
              </p:cNvSpPr>
              <p:nvPr/>
            </p:nvSpPr>
            <p:spPr bwMode="auto">
              <a:xfrm flipH="1">
                <a:off x="1943"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9" name="Freeform 269"/>
              <p:cNvSpPr>
                <a:spLocks noChangeAspect="1"/>
              </p:cNvSpPr>
              <p:nvPr/>
            </p:nvSpPr>
            <p:spPr bwMode="auto">
              <a:xfrm flipH="1">
                <a:off x="1912" y="584"/>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0" name="Freeform 270"/>
              <p:cNvSpPr>
                <a:spLocks noChangeAspect="1"/>
              </p:cNvSpPr>
              <p:nvPr/>
            </p:nvSpPr>
            <p:spPr bwMode="auto">
              <a:xfrm flipH="1">
                <a:off x="2065"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1" name="Freeform 271"/>
              <p:cNvSpPr>
                <a:spLocks noChangeAspect="1"/>
              </p:cNvSpPr>
              <p:nvPr/>
            </p:nvSpPr>
            <p:spPr bwMode="auto">
              <a:xfrm flipH="1">
                <a:off x="2034" y="585"/>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2" name="Freeform 272"/>
              <p:cNvSpPr>
                <a:spLocks noChangeAspect="1"/>
              </p:cNvSpPr>
              <p:nvPr/>
            </p:nvSpPr>
            <p:spPr bwMode="auto">
              <a:xfrm flipH="1">
                <a:off x="2004"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3" name="Freeform 273"/>
              <p:cNvSpPr>
                <a:spLocks noChangeAspect="1"/>
              </p:cNvSpPr>
              <p:nvPr/>
            </p:nvSpPr>
            <p:spPr bwMode="auto">
              <a:xfrm flipH="1">
                <a:off x="1700"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4" name="Freeform 274"/>
              <p:cNvSpPr>
                <a:spLocks noChangeAspect="1"/>
              </p:cNvSpPr>
              <p:nvPr/>
            </p:nvSpPr>
            <p:spPr bwMode="auto">
              <a:xfrm flipH="1">
                <a:off x="1669"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5" name="Freeform 275"/>
              <p:cNvSpPr>
                <a:spLocks noChangeAspect="1"/>
              </p:cNvSpPr>
              <p:nvPr/>
            </p:nvSpPr>
            <p:spPr bwMode="auto">
              <a:xfrm flipH="1">
                <a:off x="1638"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6" name="Freeform 276"/>
              <p:cNvSpPr>
                <a:spLocks noChangeAspect="1"/>
              </p:cNvSpPr>
              <p:nvPr/>
            </p:nvSpPr>
            <p:spPr bwMode="auto">
              <a:xfrm flipH="1">
                <a:off x="1607"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7" name="Freeform 277"/>
              <p:cNvSpPr>
                <a:spLocks noChangeAspect="1"/>
              </p:cNvSpPr>
              <p:nvPr/>
            </p:nvSpPr>
            <p:spPr bwMode="auto">
              <a:xfrm flipH="1">
                <a:off x="1577"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8" name="Freeform 278"/>
              <p:cNvSpPr>
                <a:spLocks noChangeAspect="1"/>
              </p:cNvSpPr>
              <p:nvPr/>
            </p:nvSpPr>
            <p:spPr bwMode="auto">
              <a:xfrm flipH="1">
                <a:off x="1547"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9" name="Freeform 279"/>
              <p:cNvSpPr>
                <a:spLocks noChangeAspect="1"/>
              </p:cNvSpPr>
              <p:nvPr/>
            </p:nvSpPr>
            <p:spPr bwMode="auto">
              <a:xfrm flipH="1">
                <a:off x="2125" y="584"/>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0" name="Freeform 280"/>
              <p:cNvSpPr>
                <a:spLocks noChangeAspect="1"/>
              </p:cNvSpPr>
              <p:nvPr/>
            </p:nvSpPr>
            <p:spPr bwMode="auto">
              <a:xfrm flipH="1">
                <a:off x="2095"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1" name="Freeform 281"/>
              <p:cNvSpPr>
                <a:spLocks noChangeAspect="1"/>
              </p:cNvSpPr>
              <p:nvPr/>
            </p:nvSpPr>
            <p:spPr bwMode="auto">
              <a:xfrm flipH="1">
                <a:off x="1517"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2" name="Freeform 282"/>
              <p:cNvSpPr>
                <a:spLocks noChangeAspect="1"/>
              </p:cNvSpPr>
              <p:nvPr/>
            </p:nvSpPr>
            <p:spPr bwMode="auto">
              <a:xfrm flipH="1">
                <a:off x="1882"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3" name="Freeform 283"/>
              <p:cNvSpPr>
                <a:spLocks noChangeAspect="1"/>
              </p:cNvSpPr>
              <p:nvPr/>
            </p:nvSpPr>
            <p:spPr bwMode="auto">
              <a:xfrm flipH="1">
                <a:off x="1852"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4" name="Freeform 284"/>
              <p:cNvSpPr>
                <a:spLocks noChangeAspect="1"/>
              </p:cNvSpPr>
              <p:nvPr/>
            </p:nvSpPr>
            <p:spPr bwMode="auto">
              <a:xfrm flipH="1">
                <a:off x="1822" y="636"/>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5" name="Freeform 285"/>
              <p:cNvSpPr>
                <a:spLocks noChangeAspect="1"/>
              </p:cNvSpPr>
              <p:nvPr/>
            </p:nvSpPr>
            <p:spPr bwMode="auto">
              <a:xfrm flipH="1">
                <a:off x="1791"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6" name="Freeform 286"/>
              <p:cNvSpPr>
                <a:spLocks noChangeAspect="1"/>
              </p:cNvSpPr>
              <p:nvPr/>
            </p:nvSpPr>
            <p:spPr bwMode="auto">
              <a:xfrm flipH="1">
                <a:off x="1760" y="636"/>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7" name="Freeform 287"/>
              <p:cNvSpPr>
                <a:spLocks noChangeAspect="1"/>
              </p:cNvSpPr>
              <p:nvPr/>
            </p:nvSpPr>
            <p:spPr bwMode="auto">
              <a:xfrm flipH="1">
                <a:off x="1730"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8" name="Freeform 288"/>
              <p:cNvSpPr>
                <a:spLocks noChangeAspect="1"/>
              </p:cNvSpPr>
              <p:nvPr/>
            </p:nvSpPr>
            <p:spPr bwMode="auto">
              <a:xfrm flipH="1">
                <a:off x="1973"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9" name="Freeform 289"/>
              <p:cNvSpPr>
                <a:spLocks noChangeAspect="1"/>
              </p:cNvSpPr>
              <p:nvPr/>
            </p:nvSpPr>
            <p:spPr bwMode="auto">
              <a:xfrm flipH="1">
                <a:off x="1943"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0" name="Freeform 290"/>
              <p:cNvSpPr>
                <a:spLocks noChangeAspect="1"/>
              </p:cNvSpPr>
              <p:nvPr/>
            </p:nvSpPr>
            <p:spPr bwMode="auto">
              <a:xfrm flipH="1">
                <a:off x="1912" y="636"/>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1" name="Freeform 291"/>
              <p:cNvSpPr>
                <a:spLocks noChangeAspect="1"/>
              </p:cNvSpPr>
              <p:nvPr/>
            </p:nvSpPr>
            <p:spPr bwMode="auto">
              <a:xfrm flipH="1">
                <a:off x="2065"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2" name="Freeform 292"/>
              <p:cNvSpPr>
                <a:spLocks noChangeAspect="1"/>
              </p:cNvSpPr>
              <p:nvPr/>
            </p:nvSpPr>
            <p:spPr bwMode="auto">
              <a:xfrm flipH="1">
                <a:off x="2034" y="636"/>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3" name="Freeform 293"/>
              <p:cNvSpPr>
                <a:spLocks noChangeAspect="1"/>
              </p:cNvSpPr>
              <p:nvPr/>
            </p:nvSpPr>
            <p:spPr bwMode="auto">
              <a:xfrm flipH="1">
                <a:off x="2004"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4" name="Freeform 294"/>
              <p:cNvSpPr>
                <a:spLocks noChangeAspect="1"/>
              </p:cNvSpPr>
              <p:nvPr/>
            </p:nvSpPr>
            <p:spPr bwMode="auto">
              <a:xfrm flipH="1">
                <a:off x="1700"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5" name="Freeform 295"/>
              <p:cNvSpPr>
                <a:spLocks noChangeAspect="1"/>
              </p:cNvSpPr>
              <p:nvPr/>
            </p:nvSpPr>
            <p:spPr bwMode="auto">
              <a:xfrm flipH="1">
                <a:off x="1669"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6" name="Freeform 296"/>
              <p:cNvSpPr>
                <a:spLocks noChangeAspect="1"/>
              </p:cNvSpPr>
              <p:nvPr/>
            </p:nvSpPr>
            <p:spPr bwMode="auto">
              <a:xfrm flipH="1">
                <a:off x="1638"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7" name="Freeform 297"/>
              <p:cNvSpPr>
                <a:spLocks noChangeAspect="1"/>
              </p:cNvSpPr>
              <p:nvPr/>
            </p:nvSpPr>
            <p:spPr bwMode="auto">
              <a:xfrm flipH="1">
                <a:off x="1607"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8" name="Freeform 298"/>
              <p:cNvSpPr>
                <a:spLocks noChangeAspect="1"/>
              </p:cNvSpPr>
              <p:nvPr/>
            </p:nvSpPr>
            <p:spPr bwMode="auto">
              <a:xfrm flipH="1">
                <a:off x="1577"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9" name="Freeform 299"/>
              <p:cNvSpPr>
                <a:spLocks noChangeAspect="1"/>
              </p:cNvSpPr>
              <p:nvPr/>
            </p:nvSpPr>
            <p:spPr bwMode="auto">
              <a:xfrm flipH="1">
                <a:off x="1547"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0" name="Freeform 300"/>
              <p:cNvSpPr>
                <a:spLocks noChangeAspect="1"/>
              </p:cNvSpPr>
              <p:nvPr/>
            </p:nvSpPr>
            <p:spPr bwMode="auto">
              <a:xfrm flipH="1">
                <a:off x="2125" y="636"/>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1" name="Freeform 301"/>
              <p:cNvSpPr>
                <a:spLocks noChangeAspect="1"/>
              </p:cNvSpPr>
              <p:nvPr/>
            </p:nvSpPr>
            <p:spPr bwMode="auto">
              <a:xfrm flipH="1">
                <a:off x="2095" y="636"/>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2" name="Freeform 302"/>
              <p:cNvSpPr>
                <a:spLocks noChangeAspect="1"/>
              </p:cNvSpPr>
              <p:nvPr/>
            </p:nvSpPr>
            <p:spPr bwMode="auto">
              <a:xfrm flipH="1">
                <a:off x="2201"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3" name="Freeform 303"/>
              <p:cNvSpPr>
                <a:spLocks noChangeAspect="1"/>
              </p:cNvSpPr>
              <p:nvPr/>
            </p:nvSpPr>
            <p:spPr bwMode="auto">
              <a:xfrm flipH="1">
                <a:off x="2171"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4" name="Freeform 304"/>
              <p:cNvSpPr>
                <a:spLocks noChangeAspect="1"/>
              </p:cNvSpPr>
              <p:nvPr/>
            </p:nvSpPr>
            <p:spPr bwMode="auto">
              <a:xfrm flipH="1">
                <a:off x="2597"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5" name="Freeform 305"/>
              <p:cNvSpPr>
                <a:spLocks noChangeAspect="1"/>
              </p:cNvSpPr>
              <p:nvPr/>
            </p:nvSpPr>
            <p:spPr bwMode="auto">
              <a:xfrm flipH="1">
                <a:off x="2567"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6" name="Freeform 306"/>
              <p:cNvSpPr>
                <a:spLocks noChangeAspect="1"/>
              </p:cNvSpPr>
              <p:nvPr/>
            </p:nvSpPr>
            <p:spPr bwMode="auto">
              <a:xfrm flipH="1">
                <a:off x="2537"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7" name="Freeform 307"/>
              <p:cNvSpPr>
                <a:spLocks noChangeAspect="1"/>
              </p:cNvSpPr>
              <p:nvPr/>
            </p:nvSpPr>
            <p:spPr bwMode="auto">
              <a:xfrm flipH="1">
                <a:off x="2506" y="662"/>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8" name="Freeform 308"/>
              <p:cNvSpPr>
                <a:spLocks noChangeAspect="1"/>
              </p:cNvSpPr>
              <p:nvPr/>
            </p:nvSpPr>
            <p:spPr bwMode="auto">
              <a:xfrm flipH="1">
                <a:off x="2475" y="662"/>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9" name="Freeform 309"/>
              <p:cNvSpPr>
                <a:spLocks noChangeAspect="1"/>
              </p:cNvSpPr>
              <p:nvPr/>
            </p:nvSpPr>
            <p:spPr bwMode="auto">
              <a:xfrm flipH="1">
                <a:off x="2445"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0" name="Freeform 310"/>
              <p:cNvSpPr>
                <a:spLocks noChangeAspect="1"/>
              </p:cNvSpPr>
              <p:nvPr/>
            </p:nvSpPr>
            <p:spPr bwMode="auto">
              <a:xfrm flipH="1">
                <a:off x="2627"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1" name="Freeform 311"/>
              <p:cNvSpPr>
                <a:spLocks noChangeAspect="1"/>
              </p:cNvSpPr>
              <p:nvPr/>
            </p:nvSpPr>
            <p:spPr bwMode="auto">
              <a:xfrm flipH="1">
                <a:off x="2414"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2" name="Freeform 312"/>
              <p:cNvSpPr>
                <a:spLocks noChangeAspect="1"/>
              </p:cNvSpPr>
              <p:nvPr/>
            </p:nvSpPr>
            <p:spPr bwMode="auto">
              <a:xfrm flipH="1">
                <a:off x="2384"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3" name="Freeform 313"/>
              <p:cNvSpPr>
                <a:spLocks noChangeAspect="1"/>
              </p:cNvSpPr>
              <p:nvPr/>
            </p:nvSpPr>
            <p:spPr bwMode="auto">
              <a:xfrm flipH="1">
                <a:off x="2352" y="662"/>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4" name="Freeform 314"/>
              <p:cNvSpPr>
                <a:spLocks noChangeAspect="1"/>
              </p:cNvSpPr>
              <p:nvPr/>
            </p:nvSpPr>
            <p:spPr bwMode="auto">
              <a:xfrm flipH="1">
                <a:off x="2323"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5" name="Freeform 315"/>
              <p:cNvSpPr>
                <a:spLocks noChangeAspect="1"/>
              </p:cNvSpPr>
              <p:nvPr/>
            </p:nvSpPr>
            <p:spPr bwMode="auto">
              <a:xfrm flipH="1">
                <a:off x="2292"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6" name="Freeform 316"/>
              <p:cNvSpPr>
                <a:spLocks noChangeAspect="1"/>
              </p:cNvSpPr>
              <p:nvPr/>
            </p:nvSpPr>
            <p:spPr bwMode="auto">
              <a:xfrm flipH="1">
                <a:off x="2262"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7" name="Freeform 317"/>
              <p:cNvSpPr>
                <a:spLocks noChangeAspect="1"/>
              </p:cNvSpPr>
              <p:nvPr/>
            </p:nvSpPr>
            <p:spPr bwMode="auto">
              <a:xfrm flipH="1">
                <a:off x="2232" y="66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8" name="Freeform 318"/>
              <p:cNvSpPr>
                <a:spLocks noChangeAspect="1"/>
              </p:cNvSpPr>
              <p:nvPr/>
            </p:nvSpPr>
            <p:spPr bwMode="auto">
              <a:xfrm flipH="1">
                <a:off x="2201" y="66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9" name="Freeform 319"/>
              <p:cNvSpPr>
                <a:spLocks noChangeAspect="1"/>
              </p:cNvSpPr>
              <p:nvPr/>
            </p:nvSpPr>
            <p:spPr bwMode="auto">
              <a:xfrm flipH="1">
                <a:off x="2171" y="66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0" name="Freeform 320"/>
              <p:cNvSpPr>
                <a:spLocks noChangeAspect="1"/>
              </p:cNvSpPr>
              <p:nvPr/>
            </p:nvSpPr>
            <p:spPr bwMode="auto">
              <a:xfrm flipH="1">
                <a:off x="2597"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1" name="Freeform 321"/>
              <p:cNvSpPr>
                <a:spLocks noChangeAspect="1"/>
              </p:cNvSpPr>
              <p:nvPr/>
            </p:nvSpPr>
            <p:spPr bwMode="auto">
              <a:xfrm flipH="1">
                <a:off x="2567"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2" name="Freeform 322"/>
              <p:cNvSpPr>
                <a:spLocks noChangeAspect="1"/>
              </p:cNvSpPr>
              <p:nvPr/>
            </p:nvSpPr>
            <p:spPr bwMode="auto">
              <a:xfrm flipH="1">
                <a:off x="2537"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3" name="Freeform 323"/>
              <p:cNvSpPr>
                <a:spLocks noChangeAspect="1"/>
              </p:cNvSpPr>
              <p:nvPr/>
            </p:nvSpPr>
            <p:spPr bwMode="auto">
              <a:xfrm flipH="1">
                <a:off x="2506" y="610"/>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4" name="Freeform 324"/>
              <p:cNvSpPr>
                <a:spLocks noChangeAspect="1"/>
              </p:cNvSpPr>
              <p:nvPr/>
            </p:nvSpPr>
            <p:spPr bwMode="auto">
              <a:xfrm flipH="1">
                <a:off x="2475" y="610"/>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5" name="Freeform 325"/>
              <p:cNvSpPr>
                <a:spLocks noChangeAspect="1"/>
              </p:cNvSpPr>
              <p:nvPr/>
            </p:nvSpPr>
            <p:spPr bwMode="auto">
              <a:xfrm flipH="1">
                <a:off x="2445"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6" name="Freeform 326"/>
              <p:cNvSpPr>
                <a:spLocks noChangeAspect="1"/>
              </p:cNvSpPr>
              <p:nvPr/>
            </p:nvSpPr>
            <p:spPr bwMode="auto">
              <a:xfrm flipH="1">
                <a:off x="2627"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7" name="Freeform 327"/>
              <p:cNvSpPr>
                <a:spLocks noChangeAspect="1"/>
              </p:cNvSpPr>
              <p:nvPr/>
            </p:nvSpPr>
            <p:spPr bwMode="auto">
              <a:xfrm flipH="1">
                <a:off x="2414"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8" name="Freeform 328"/>
              <p:cNvSpPr>
                <a:spLocks noChangeAspect="1"/>
              </p:cNvSpPr>
              <p:nvPr/>
            </p:nvSpPr>
            <p:spPr bwMode="auto">
              <a:xfrm flipH="1">
                <a:off x="2384"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9" name="Freeform 329"/>
              <p:cNvSpPr>
                <a:spLocks noChangeAspect="1"/>
              </p:cNvSpPr>
              <p:nvPr/>
            </p:nvSpPr>
            <p:spPr bwMode="auto">
              <a:xfrm flipH="1">
                <a:off x="2352" y="610"/>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0" name="Freeform 330"/>
              <p:cNvSpPr>
                <a:spLocks noChangeAspect="1"/>
              </p:cNvSpPr>
              <p:nvPr/>
            </p:nvSpPr>
            <p:spPr bwMode="auto">
              <a:xfrm flipH="1">
                <a:off x="2323"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1" name="Freeform 331"/>
              <p:cNvSpPr>
                <a:spLocks noChangeAspect="1"/>
              </p:cNvSpPr>
              <p:nvPr/>
            </p:nvSpPr>
            <p:spPr bwMode="auto">
              <a:xfrm flipH="1">
                <a:off x="2292"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2" name="Freeform 332"/>
              <p:cNvSpPr>
                <a:spLocks noChangeAspect="1"/>
              </p:cNvSpPr>
              <p:nvPr/>
            </p:nvSpPr>
            <p:spPr bwMode="auto">
              <a:xfrm flipH="1">
                <a:off x="2262"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3" name="Freeform 333"/>
              <p:cNvSpPr>
                <a:spLocks noChangeAspect="1"/>
              </p:cNvSpPr>
              <p:nvPr/>
            </p:nvSpPr>
            <p:spPr bwMode="auto">
              <a:xfrm flipH="1">
                <a:off x="2232"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4" name="Freeform 334"/>
              <p:cNvSpPr>
                <a:spLocks noChangeAspect="1"/>
              </p:cNvSpPr>
              <p:nvPr/>
            </p:nvSpPr>
            <p:spPr bwMode="auto">
              <a:xfrm flipH="1">
                <a:off x="2201"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5" name="Freeform 335"/>
              <p:cNvSpPr>
                <a:spLocks noChangeAspect="1"/>
              </p:cNvSpPr>
              <p:nvPr/>
            </p:nvSpPr>
            <p:spPr bwMode="auto">
              <a:xfrm flipH="1">
                <a:off x="2171"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6" name="Freeform 336"/>
              <p:cNvSpPr>
                <a:spLocks noChangeAspect="1"/>
              </p:cNvSpPr>
              <p:nvPr/>
            </p:nvSpPr>
            <p:spPr bwMode="auto">
              <a:xfrm flipH="1">
                <a:off x="2567"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7" name="Freeform 337"/>
              <p:cNvSpPr>
                <a:spLocks noChangeAspect="1"/>
              </p:cNvSpPr>
              <p:nvPr/>
            </p:nvSpPr>
            <p:spPr bwMode="auto">
              <a:xfrm flipH="1">
                <a:off x="2537"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8" name="Freeform 338"/>
              <p:cNvSpPr>
                <a:spLocks noChangeAspect="1"/>
              </p:cNvSpPr>
              <p:nvPr/>
            </p:nvSpPr>
            <p:spPr bwMode="auto">
              <a:xfrm flipH="1">
                <a:off x="2506" y="559"/>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9" name="Freeform 339"/>
              <p:cNvSpPr>
                <a:spLocks noChangeAspect="1"/>
              </p:cNvSpPr>
              <p:nvPr/>
            </p:nvSpPr>
            <p:spPr bwMode="auto">
              <a:xfrm flipH="1">
                <a:off x="2475" y="559"/>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0" name="Freeform 340"/>
              <p:cNvSpPr>
                <a:spLocks noChangeAspect="1"/>
              </p:cNvSpPr>
              <p:nvPr/>
            </p:nvSpPr>
            <p:spPr bwMode="auto">
              <a:xfrm flipH="1">
                <a:off x="2445"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1" name="Freeform 341"/>
              <p:cNvSpPr>
                <a:spLocks noChangeAspect="1"/>
              </p:cNvSpPr>
              <p:nvPr/>
            </p:nvSpPr>
            <p:spPr bwMode="auto">
              <a:xfrm flipH="1">
                <a:off x="2414"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2" name="Freeform 342"/>
              <p:cNvSpPr>
                <a:spLocks noChangeAspect="1"/>
              </p:cNvSpPr>
              <p:nvPr/>
            </p:nvSpPr>
            <p:spPr bwMode="auto">
              <a:xfrm flipH="1">
                <a:off x="2384"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3" name="Freeform 343"/>
              <p:cNvSpPr>
                <a:spLocks noChangeAspect="1"/>
              </p:cNvSpPr>
              <p:nvPr/>
            </p:nvSpPr>
            <p:spPr bwMode="auto">
              <a:xfrm flipH="1">
                <a:off x="2352" y="559"/>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4" name="Freeform 344"/>
              <p:cNvSpPr>
                <a:spLocks noChangeAspect="1"/>
              </p:cNvSpPr>
              <p:nvPr/>
            </p:nvSpPr>
            <p:spPr bwMode="auto">
              <a:xfrm flipH="1">
                <a:off x="2323"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5" name="Freeform 345"/>
              <p:cNvSpPr>
                <a:spLocks noChangeAspect="1"/>
              </p:cNvSpPr>
              <p:nvPr/>
            </p:nvSpPr>
            <p:spPr bwMode="auto">
              <a:xfrm flipH="1">
                <a:off x="2292"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6" name="Freeform 346"/>
              <p:cNvSpPr>
                <a:spLocks noChangeAspect="1"/>
              </p:cNvSpPr>
              <p:nvPr/>
            </p:nvSpPr>
            <p:spPr bwMode="auto">
              <a:xfrm flipH="1">
                <a:off x="2262"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7" name="Freeform 347"/>
              <p:cNvSpPr>
                <a:spLocks noChangeAspect="1"/>
              </p:cNvSpPr>
              <p:nvPr/>
            </p:nvSpPr>
            <p:spPr bwMode="auto">
              <a:xfrm flipH="1">
                <a:off x="2232"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8" name="Freeform 348"/>
              <p:cNvSpPr>
                <a:spLocks noChangeAspect="1"/>
              </p:cNvSpPr>
              <p:nvPr/>
            </p:nvSpPr>
            <p:spPr bwMode="auto">
              <a:xfrm flipH="1">
                <a:off x="2201"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9" name="Freeform 349"/>
              <p:cNvSpPr>
                <a:spLocks noChangeAspect="1"/>
              </p:cNvSpPr>
              <p:nvPr/>
            </p:nvSpPr>
            <p:spPr bwMode="auto">
              <a:xfrm flipH="1">
                <a:off x="2171"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0" name="Freeform 350"/>
              <p:cNvSpPr>
                <a:spLocks noChangeAspect="1"/>
              </p:cNvSpPr>
              <p:nvPr/>
            </p:nvSpPr>
            <p:spPr bwMode="auto">
              <a:xfrm flipH="1">
                <a:off x="2460" y="688"/>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1" name="Freeform 351"/>
              <p:cNvSpPr>
                <a:spLocks noChangeAspect="1"/>
              </p:cNvSpPr>
              <p:nvPr/>
            </p:nvSpPr>
            <p:spPr bwMode="auto">
              <a:xfrm flipH="1">
                <a:off x="2430"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2" name="Freeform 352"/>
              <p:cNvSpPr>
                <a:spLocks noChangeAspect="1"/>
              </p:cNvSpPr>
              <p:nvPr/>
            </p:nvSpPr>
            <p:spPr bwMode="auto">
              <a:xfrm flipH="1">
                <a:off x="2399"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3" name="Freeform 353"/>
              <p:cNvSpPr>
                <a:spLocks noChangeAspect="1"/>
              </p:cNvSpPr>
              <p:nvPr/>
            </p:nvSpPr>
            <p:spPr bwMode="auto">
              <a:xfrm flipH="1">
                <a:off x="2369"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4" name="Freeform 354"/>
              <p:cNvSpPr>
                <a:spLocks noChangeAspect="1"/>
              </p:cNvSpPr>
              <p:nvPr/>
            </p:nvSpPr>
            <p:spPr bwMode="auto">
              <a:xfrm flipH="1">
                <a:off x="2338"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5" name="Freeform 355"/>
              <p:cNvSpPr>
                <a:spLocks noChangeAspect="1"/>
              </p:cNvSpPr>
              <p:nvPr/>
            </p:nvSpPr>
            <p:spPr bwMode="auto">
              <a:xfrm flipH="1">
                <a:off x="2308"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6" name="Freeform 356"/>
              <p:cNvSpPr>
                <a:spLocks noChangeAspect="1"/>
              </p:cNvSpPr>
              <p:nvPr/>
            </p:nvSpPr>
            <p:spPr bwMode="auto">
              <a:xfrm flipH="1">
                <a:off x="2278" y="688"/>
                <a:ext cx="31"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7" name="Freeform 357"/>
              <p:cNvSpPr>
                <a:spLocks noChangeAspect="1"/>
              </p:cNvSpPr>
              <p:nvPr/>
            </p:nvSpPr>
            <p:spPr bwMode="auto">
              <a:xfrm flipH="1">
                <a:off x="2247" y="688"/>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8" name="Freeform 358"/>
              <p:cNvSpPr>
                <a:spLocks noChangeAspect="1"/>
              </p:cNvSpPr>
              <p:nvPr/>
            </p:nvSpPr>
            <p:spPr bwMode="auto">
              <a:xfrm flipH="1">
                <a:off x="2217"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9" name="Freeform 359"/>
              <p:cNvSpPr>
                <a:spLocks noChangeAspect="1"/>
              </p:cNvSpPr>
              <p:nvPr/>
            </p:nvSpPr>
            <p:spPr bwMode="auto">
              <a:xfrm flipH="1">
                <a:off x="2186"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0" name="Freeform 360"/>
              <p:cNvSpPr>
                <a:spLocks noChangeAspect="1"/>
              </p:cNvSpPr>
              <p:nvPr/>
            </p:nvSpPr>
            <p:spPr bwMode="auto">
              <a:xfrm flipH="1">
                <a:off x="2156"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1" name="Freeform 361"/>
              <p:cNvSpPr>
                <a:spLocks noChangeAspect="1"/>
              </p:cNvSpPr>
              <p:nvPr/>
            </p:nvSpPr>
            <p:spPr bwMode="auto">
              <a:xfrm flipH="1">
                <a:off x="2338"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2" name="Freeform 362"/>
              <p:cNvSpPr>
                <a:spLocks noChangeAspect="1"/>
              </p:cNvSpPr>
              <p:nvPr/>
            </p:nvSpPr>
            <p:spPr bwMode="auto">
              <a:xfrm flipH="1">
                <a:off x="2308"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3" name="Freeform 363"/>
              <p:cNvSpPr>
                <a:spLocks noChangeAspect="1"/>
              </p:cNvSpPr>
              <p:nvPr/>
            </p:nvSpPr>
            <p:spPr bwMode="auto">
              <a:xfrm flipH="1">
                <a:off x="2278" y="533"/>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4" name="Freeform 364"/>
              <p:cNvSpPr>
                <a:spLocks noChangeAspect="1"/>
              </p:cNvSpPr>
              <p:nvPr/>
            </p:nvSpPr>
            <p:spPr bwMode="auto">
              <a:xfrm flipH="1">
                <a:off x="2247" y="53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5" name="Freeform 365"/>
              <p:cNvSpPr>
                <a:spLocks noChangeAspect="1"/>
              </p:cNvSpPr>
              <p:nvPr/>
            </p:nvSpPr>
            <p:spPr bwMode="auto">
              <a:xfrm flipH="1">
                <a:off x="2217" y="533"/>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6" name="Freeform 366"/>
              <p:cNvSpPr>
                <a:spLocks noChangeAspect="1"/>
              </p:cNvSpPr>
              <p:nvPr/>
            </p:nvSpPr>
            <p:spPr bwMode="auto">
              <a:xfrm flipH="1">
                <a:off x="2186" y="533"/>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7" name="Freeform 367"/>
              <p:cNvSpPr>
                <a:spLocks noChangeAspect="1"/>
              </p:cNvSpPr>
              <p:nvPr/>
            </p:nvSpPr>
            <p:spPr bwMode="auto">
              <a:xfrm flipH="1">
                <a:off x="2156" y="533"/>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8" name="Freeform 368"/>
              <p:cNvSpPr>
                <a:spLocks noChangeAspect="1"/>
              </p:cNvSpPr>
              <p:nvPr/>
            </p:nvSpPr>
            <p:spPr bwMode="auto">
              <a:xfrm flipH="1">
                <a:off x="2582"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9" name="Freeform 369"/>
              <p:cNvSpPr>
                <a:spLocks noChangeAspect="1"/>
              </p:cNvSpPr>
              <p:nvPr/>
            </p:nvSpPr>
            <p:spPr bwMode="auto">
              <a:xfrm flipH="1">
                <a:off x="2552"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0" name="Freeform 370"/>
              <p:cNvSpPr>
                <a:spLocks noChangeAspect="1"/>
              </p:cNvSpPr>
              <p:nvPr/>
            </p:nvSpPr>
            <p:spPr bwMode="auto">
              <a:xfrm flipH="1">
                <a:off x="2522"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1" name="Freeform 371"/>
              <p:cNvSpPr>
                <a:spLocks noChangeAspect="1"/>
              </p:cNvSpPr>
              <p:nvPr/>
            </p:nvSpPr>
            <p:spPr bwMode="auto">
              <a:xfrm flipH="1">
                <a:off x="2491"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2" name="Freeform 372"/>
              <p:cNvSpPr>
                <a:spLocks noChangeAspect="1"/>
              </p:cNvSpPr>
              <p:nvPr/>
            </p:nvSpPr>
            <p:spPr bwMode="auto">
              <a:xfrm flipH="1">
                <a:off x="2460" y="585"/>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3" name="Freeform 373"/>
              <p:cNvSpPr>
                <a:spLocks noChangeAspect="1"/>
              </p:cNvSpPr>
              <p:nvPr/>
            </p:nvSpPr>
            <p:spPr bwMode="auto">
              <a:xfrm flipH="1">
                <a:off x="2430"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4" name="Freeform 374"/>
              <p:cNvSpPr>
                <a:spLocks noChangeAspect="1"/>
              </p:cNvSpPr>
              <p:nvPr/>
            </p:nvSpPr>
            <p:spPr bwMode="auto">
              <a:xfrm flipH="1">
                <a:off x="2612" y="584"/>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5" name="Freeform 375"/>
              <p:cNvSpPr>
                <a:spLocks noChangeAspect="1"/>
              </p:cNvSpPr>
              <p:nvPr/>
            </p:nvSpPr>
            <p:spPr bwMode="auto">
              <a:xfrm flipH="1">
                <a:off x="2399"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6" name="Freeform 376"/>
              <p:cNvSpPr>
                <a:spLocks noChangeAspect="1"/>
              </p:cNvSpPr>
              <p:nvPr/>
            </p:nvSpPr>
            <p:spPr bwMode="auto">
              <a:xfrm flipH="1">
                <a:off x="2369"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7" name="Freeform 377"/>
              <p:cNvSpPr>
                <a:spLocks noChangeAspect="1"/>
              </p:cNvSpPr>
              <p:nvPr/>
            </p:nvSpPr>
            <p:spPr bwMode="auto">
              <a:xfrm flipH="1">
                <a:off x="2338"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8" name="Freeform 378"/>
              <p:cNvSpPr>
                <a:spLocks noChangeAspect="1"/>
              </p:cNvSpPr>
              <p:nvPr/>
            </p:nvSpPr>
            <p:spPr bwMode="auto">
              <a:xfrm flipH="1">
                <a:off x="2308"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9" name="Freeform 379"/>
              <p:cNvSpPr>
                <a:spLocks noChangeAspect="1"/>
              </p:cNvSpPr>
              <p:nvPr/>
            </p:nvSpPr>
            <p:spPr bwMode="auto">
              <a:xfrm flipH="1">
                <a:off x="2278" y="585"/>
                <a:ext cx="31"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0" name="Freeform 380"/>
              <p:cNvSpPr>
                <a:spLocks noChangeAspect="1"/>
              </p:cNvSpPr>
              <p:nvPr/>
            </p:nvSpPr>
            <p:spPr bwMode="auto">
              <a:xfrm flipH="1">
                <a:off x="2247" y="585"/>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1" name="Freeform 381"/>
              <p:cNvSpPr>
                <a:spLocks noChangeAspect="1"/>
              </p:cNvSpPr>
              <p:nvPr/>
            </p:nvSpPr>
            <p:spPr bwMode="auto">
              <a:xfrm flipH="1">
                <a:off x="2217"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2" name="Freeform 382"/>
              <p:cNvSpPr>
                <a:spLocks noChangeAspect="1"/>
              </p:cNvSpPr>
              <p:nvPr/>
            </p:nvSpPr>
            <p:spPr bwMode="auto">
              <a:xfrm flipH="1">
                <a:off x="2186"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3" name="Freeform 383"/>
              <p:cNvSpPr>
                <a:spLocks noChangeAspect="1"/>
              </p:cNvSpPr>
              <p:nvPr/>
            </p:nvSpPr>
            <p:spPr bwMode="auto">
              <a:xfrm flipH="1">
                <a:off x="2156"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4" name="Freeform 384"/>
              <p:cNvSpPr>
                <a:spLocks noChangeAspect="1"/>
              </p:cNvSpPr>
              <p:nvPr/>
            </p:nvSpPr>
            <p:spPr bwMode="auto">
              <a:xfrm flipH="1">
                <a:off x="2582"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5" name="Freeform 385"/>
              <p:cNvSpPr>
                <a:spLocks noChangeAspect="1"/>
              </p:cNvSpPr>
              <p:nvPr/>
            </p:nvSpPr>
            <p:spPr bwMode="auto">
              <a:xfrm flipH="1">
                <a:off x="2552"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6" name="Freeform 386"/>
              <p:cNvSpPr>
                <a:spLocks noChangeAspect="1"/>
              </p:cNvSpPr>
              <p:nvPr/>
            </p:nvSpPr>
            <p:spPr bwMode="auto">
              <a:xfrm flipH="1">
                <a:off x="2522"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7" name="Freeform 387"/>
              <p:cNvSpPr>
                <a:spLocks noChangeAspect="1"/>
              </p:cNvSpPr>
              <p:nvPr/>
            </p:nvSpPr>
            <p:spPr bwMode="auto">
              <a:xfrm flipH="1">
                <a:off x="2491"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8" name="Freeform 388"/>
              <p:cNvSpPr>
                <a:spLocks noChangeAspect="1"/>
              </p:cNvSpPr>
              <p:nvPr/>
            </p:nvSpPr>
            <p:spPr bwMode="auto">
              <a:xfrm flipH="1">
                <a:off x="2460" y="636"/>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9" name="Freeform 389"/>
              <p:cNvSpPr>
                <a:spLocks noChangeAspect="1"/>
              </p:cNvSpPr>
              <p:nvPr/>
            </p:nvSpPr>
            <p:spPr bwMode="auto">
              <a:xfrm flipH="1">
                <a:off x="2430"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0" name="Freeform 390"/>
              <p:cNvSpPr>
                <a:spLocks noChangeAspect="1"/>
              </p:cNvSpPr>
              <p:nvPr/>
            </p:nvSpPr>
            <p:spPr bwMode="auto">
              <a:xfrm flipH="1">
                <a:off x="2643"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1" name="Freeform 391"/>
              <p:cNvSpPr>
                <a:spLocks noChangeAspect="1"/>
              </p:cNvSpPr>
              <p:nvPr/>
            </p:nvSpPr>
            <p:spPr bwMode="auto">
              <a:xfrm flipH="1">
                <a:off x="2612" y="636"/>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2" name="Freeform 392"/>
              <p:cNvSpPr>
                <a:spLocks noChangeAspect="1"/>
              </p:cNvSpPr>
              <p:nvPr/>
            </p:nvSpPr>
            <p:spPr bwMode="auto">
              <a:xfrm flipH="1">
                <a:off x="2399"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3" name="Freeform 393"/>
              <p:cNvSpPr>
                <a:spLocks noChangeAspect="1"/>
              </p:cNvSpPr>
              <p:nvPr/>
            </p:nvSpPr>
            <p:spPr bwMode="auto">
              <a:xfrm flipH="1">
                <a:off x="2369"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4" name="Freeform 394"/>
              <p:cNvSpPr>
                <a:spLocks noChangeAspect="1"/>
              </p:cNvSpPr>
              <p:nvPr/>
            </p:nvSpPr>
            <p:spPr bwMode="auto">
              <a:xfrm flipH="1">
                <a:off x="2338"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5" name="Freeform 395"/>
              <p:cNvSpPr>
                <a:spLocks noChangeAspect="1"/>
              </p:cNvSpPr>
              <p:nvPr/>
            </p:nvSpPr>
            <p:spPr bwMode="auto">
              <a:xfrm flipH="1">
                <a:off x="2308"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6" name="Freeform 396"/>
              <p:cNvSpPr>
                <a:spLocks noChangeAspect="1"/>
              </p:cNvSpPr>
              <p:nvPr/>
            </p:nvSpPr>
            <p:spPr bwMode="auto">
              <a:xfrm flipH="1">
                <a:off x="2278" y="636"/>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7" name="Freeform 397"/>
              <p:cNvSpPr>
                <a:spLocks noChangeAspect="1"/>
              </p:cNvSpPr>
              <p:nvPr/>
            </p:nvSpPr>
            <p:spPr bwMode="auto">
              <a:xfrm flipH="1">
                <a:off x="2247" y="636"/>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8" name="Freeform 398"/>
              <p:cNvSpPr>
                <a:spLocks noChangeAspect="1"/>
              </p:cNvSpPr>
              <p:nvPr/>
            </p:nvSpPr>
            <p:spPr bwMode="auto">
              <a:xfrm flipH="1">
                <a:off x="2217" y="636"/>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9" name="Freeform 399"/>
              <p:cNvSpPr>
                <a:spLocks noChangeAspect="1"/>
              </p:cNvSpPr>
              <p:nvPr/>
            </p:nvSpPr>
            <p:spPr bwMode="auto">
              <a:xfrm flipH="1">
                <a:off x="2186" y="636"/>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50" name="Freeform 400"/>
              <p:cNvSpPr>
                <a:spLocks noChangeAspect="1"/>
              </p:cNvSpPr>
              <p:nvPr/>
            </p:nvSpPr>
            <p:spPr bwMode="auto">
              <a:xfrm flipH="1">
                <a:off x="2156" y="636"/>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grpSp>
      </p:grpSp>
      <p:sp>
        <p:nvSpPr>
          <p:cNvPr id="33809" name="Rectangle 401"/>
          <p:cNvSpPr>
            <a:spLocks noChangeArrowheads="1"/>
          </p:cNvSpPr>
          <p:nvPr/>
        </p:nvSpPr>
        <p:spPr bwMode="auto">
          <a:xfrm>
            <a:off x="5326063" y="1117600"/>
            <a:ext cx="320675" cy="319088"/>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14" name="Group 402"/>
          <p:cNvGrpSpPr>
            <a:grpSpLocks/>
          </p:cNvGrpSpPr>
          <p:nvPr/>
        </p:nvGrpSpPr>
        <p:grpSpPr bwMode="auto">
          <a:xfrm>
            <a:off x="3222625" y="1422400"/>
            <a:ext cx="5543550" cy="827088"/>
            <a:chOff x="2030" y="896"/>
            <a:chExt cx="3492" cy="521"/>
          </a:xfrm>
        </p:grpSpPr>
        <p:sp>
          <p:nvSpPr>
            <p:cNvPr id="33830" name="Line 403"/>
            <p:cNvSpPr>
              <a:spLocks noChangeShapeType="1"/>
            </p:cNvSpPr>
            <p:nvPr/>
          </p:nvSpPr>
          <p:spPr bwMode="auto">
            <a:xfrm flipH="1">
              <a:off x="2030" y="896"/>
              <a:ext cx="1335" cy="5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31" name="Line 404"/>
            <p:cNvSpPr>
              <a:spLocks noChangeShapeType="1"/>
            </p:cNvSpPr>
            <p:nvPr/>
          </p:nvSpPr>
          <p:spPr bwMode="auto">
            <a:xfrm>
              <a:off x="3547" y="905"/>
              <a:ext cx="1975" cy="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3812" name="テキスト ボックス 406"/>
          <p:cNvSpPr txBox="1">
            <a:spLocks noChangeArrowheads="1"/>
          </p:cNvSpPr>
          <p:nvPr/>
        </p:nvSpPr>
        <p:spPr bwMode="auto">
          <a:xfrm>
            <a:off x="4244975" y="6488113"/>
            <a:ext cx="4899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PNAS 2007 Nakamasu, Takahashi and Kondo</a:t>
            </a:r>
            <a:endParaRPr lang="ja-JP" altLang="en-US" sz="1800">
              <a:latin typeface="Arial" panose="020B0604020202020204" pitchFamily="34" charset="0"/>
            </a:endParaRPr>
          </a:p>
        </p:txBody>
      </p:sp>
    </p:spTree>
    <p:custDataLst>
      <p:tags r:id="rId1"/>
    </p:custDataLst>
    <p:extLst>
      <p:ext uri="{BB962C8B-B14F-4D97-AF65-F5344CB8AC3E}">
        <p14:creationId xmlns:p14="http://schemas.microsoft.com/office/powerpoint/2010/main" val="2166562384"/>
      </p:ext>
    </p:extLst>
  </p:cSld>
  <p:clrMapOvr>
    <a:masterClrMapping/>
  </p:clrMapOvr>
  <p:transition advTm="52121">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55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55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5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75" grpId="0" animBg="1"/>
      <p:bldP spid="875576" grpId="0" animBg="1"/>
      <p:bldP spid="87557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28638" y="0"/>
            <a:ext cx="8229600" cy="804863"/>
          </a:xfrm>
        </p:spPr>
        <p:txBody>
          <a:bodyPr/>
          <a:lstStyle/>
          <a:p>
            <a:pPr eaLnBrk="1" hangingPunct="1"/>
            <a:r>
              <a:rPr lang="en-US" altLang="ja-JP" sz="3200" i="1" smtClean="0">
                <a:latin typeface="Times New Roman" panose="02020603050405020304" pitchFamily="18" charset="0"/>
                <a:ea typeface="HGP創英角ﾎﾟｯﾌﾟ体" panose="040B0A00000000000000" pitchFamily="50" charset="-128"/>
                <a:cs typeface="Times New Roman" panose="02020603050405020304" pitchFamily="18" charset="0"/>
              </a:rPr>
              <a:t>In vivo experiment to find the local interactions</a:t>
            </a:r>
          </a:p>
        </p:txBody>
      </p:sp>
      <p:sp>
        <p:nvSpPr>
          <p:cNvPr id="34190" name="Oval 4"/>
          <p:cNvSpPr>
            <a:spLocks noChangeArrowheads="1"/>
          </p:cNvSpPr>
          <p:nvPr/>
        </p:nvSpPr>
        <p:spPr bwMode="auto">
          <a:xfrm>
            <a:off x="2151751" y="2231171"/>
            <a:ext cx="180593" cy="196906"/>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1" name="Oval 5"/>
          <p:cNvSpPr>
            <a:spLocks noChangeArrowheads="1"/>
          </p:cNvSpPr>
          <p:nvPr/>
        </p:nvSpPr>
        <p:spPr bwMode="auto">
          <a:xfrm>
            <a:off x="2430850" y="2510122"/>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2" name="Oval 6"/>
          <p:cNvSpPr>
            <a:spLocks noChangeArrowheads="1"/>
          </p:cNvSpPr>
          <p:nvPr/>
        </p:nvSpPr>
        <p:spPr bwMode="auto">
          <a:xfrm>
            <a:off x="2824871" y="2444486"/>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3" name="Oval 7"/>
          <p:cNvSpPr>
            <a:spLocks noChangeArrowheads="1"/>
          </p:cNvSpPr>
          <p:nvPr/>
        </p:nvSpPr>
        <p:spPr bwMode="auto">
          <a:xfrm>
            <a:off x="3268146" y="2346033"/>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4" name="Oval 8"/>
          <p:cNvSpPr>
            <a:spLocks noChangeArrowheads="1"/>
          </p:cNvSpPr>
          <p:nvPr/>
        </p:nvSpPr>
        <p:spPr bwMode="auto">
          <a:xfrm>
            <a:off x="2746888" y="2186047"/>
            <a:ext cx="180593" cy="196906"/>
          </a:xfrm>
          <a:prstGeom prst="ellipse">
            <a:avLst/>
          </a:prstGeom>
          <a:solidFill>
            <a:srgbClr val="00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5" name="Oval 9"/>
          <p:cNvSpPr>
            <a:spLocks noChangeArrowheads="1"/>
          </p:cNvSpPr>
          <p:nvPr/>
        </p:nvSpPr>
        <p:spPr bwMode="auto">
          <a:xfrm>
            <a:off x="3268146" y="2707028"/>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6" name="Oval 10"/>
          <p:cNvSpPr>
            <a:spLocks noChangeArrowheads="1"/>
          </p:cNvSpPr>
          <p:nvPr/>
        </p:nvSpPr>
        <p:spPr bwMode="auto">
          <a:xfrm>
            <a:off x="3169640" y="1820950"/>
            <a:ext cx="180593" cy="196906"/>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7" name="Oval 11"/>
          <p:cNvSpPr>
            <a:spLocks noChangeArrowheads="1"/>
          </p:cNvSpPr>
          <p:nvPr/>
        </p:nvSpPr>
        <p:spPr bwMode="auto">
          <a:xfrm>
            <a:off x="2398015" y="1853768"/>
            <a:ext cx="180593" cy="196906"/>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8" name="Oval 12"/>
          <p:cNvSpPr>
            <a:spLocks noChangeArrowheads="1"/>
          </p:cNvSpPr>
          <p:nvPr/>
        </p:nvSpPr>
        <p:spPr bwMode="auto">
          <a:xfrm>
            <a:off x="2841289" y="1952221"/>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99" name="Oval 13"/>
          <p:cNvSpPr>
            <a:spLocks noChangeArrowheads="1"/>
          </p:cNvSpPr>
          <p:nvPr/>
        </p:nvSpPr>
        <p:spPr bwMode="auto">
          <a:xfrm>
            <a:off x="2712001" y="1745059"/>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200" name="Oval 14"/>
          <p:cNvSpPr>
            <a:spLocks noChangeArrowheads="1"/>
          </p:cNvSpPr>
          <p:nvPr/>
        </p:nvSpPr>
        <p:spPr bwMode="auto">
          <a:xfrm>
            <a:off x="2993151" y="2688568"/>
            <a:ext cx="180593" cy="196906"/>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201" name="Oval 15"/>
          <p:cNvSpPr>
            <a:spLocks noChangeArrowheads="1"/>
          </p:cNvSpPr>
          <p:nvPr/>
        </p:nvSpPr>
        <p:spPr bwMode="auto">
          <a:xfrm>
            <a:off x="3071135" y="2157331"/>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202" name="Oval 16"/>
          <p:cNvSpPr>
            <a:spLocks noChangeArrowheads="1"/>
          </p:cNvSpPr>
          <p:nvPr/>
        </p:nvSpPr>
        <p:spPr bwMode="auto">
          <a:xfrm>
            <a:off x="2488311" y="2155280"/>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33808" name="Group 59"/>
          <p:cNvGrpSpPr>
            <a:grpSpLocks/>
          </p:cNvGrpSpPr>
          <p:nvPr/>
        </p:nvGrpSpPr>
        <p:grpSpPr bwMode="auto">
          <a:xfrm>
            <a:off x="4137053" y="1044801"/>
            <a:ext cx="3970337" cy="1411288"/>
            <a:chOff x="2835" y="694"/>
            <a:chExt cx="2070" cy="633"/>
          </a:xfrm>
        </p:grpSpPr>
        <p:sp>
          <p:nvSpPr>
            <p:cNvPr id="33832" name="Freeform 60"/>
            <p:cNvSpPr>
              <a:spLocks noChangeAspect="1"/>
            </p:cNvSpPr>
            <p:nvPr/>
          </p:nvSpPr>
          <p:spPr bwMode="auto">
            <a:xfrm>
              <a:off x="2835" y="694"/>
              <a:ext cx="2070" cy="582"/>
            </a:xfrm>
            <a:custGeom>
              <a:avLst/>
              <a:gdLst>
                <a:gd name="T0" fmla="*/ 0 w 5171"/>
                <a:gd name="T1" fmla="*/ 0 h 1452"/>
                <a:gd name="T2" fmla="*/ 0 w 5171"/>
                <a:gd name="T3" fmla="*/ 0 h 1452"/>
                <a:gd name="T4" fmla="*/ 0 w 5171"/>
                <a:gd name="T5" fmla="*/ 0 h 1452"/>
                <a:gd name="T6" fmla="*/ 0 w 5171"/>
                <a:gd name="T7" fmla="*/ 0 h 1452"/>
                <a:gd name="T8" fmla="*/ 0 w 5171"/>
                <a:gd name="T9" fmla="*/ 0 h 1452"/>
                <a:gd name="T10" fmla="*/ 0 w 5171"/>
                <a:gd name="T11" fmla="*/ 0 h 1452"/>
                <a:gd name="T12" fmla="*/ 0 w 5171"/>
                <a:gd name="T13" fmla="*/ 0 h 1452"/>
                <a:gd name="T14" fmla="*/ 0 w 5171"/>
                <a:gd name="T15" fmla="*/ 0 h 1452"/>
                <a:gd name="T16" fmla="*/ 0 w 5171"/>
                <a:gd name="T17" fmla="*/ 0 h 1452"/>
                <a:gd name="T18" fmla="*/ 0 w 5171"/>
                <a:gd name="T19" fmla="*/ 0 h 1452"/>
                <a:gd name="T20" fmla="*/ 0 w 5171"/>
                <a:gd name="T21" fmla="*/ 0 h 1452"/>
                <a:gd name="T22" fmla="*/ 0 w 5171"/>
                <a:gd name="T23" fmla="*/ 0 h 1452"/>
                <a:gd name="T24" fmla="*/ 0 w 5171"/>
                <a:gd name="T25" fmla="*/ 0 h 1452"/>
                <a:gd name="T26" fmla="*/ 0 w 5171"/>
                <a:gd name="T27" fmla="*/ 0 h 1452"/>
                <a:gd name="T28" fmla="*/ 0 w 5171"/>
                <a:gd name="T29" fmla="*/ 0 h 1452"/>
                <a:gd name="T30" fmla="*/ 0 w 5171"/>
                <a:gd name="T31" fmla="*/ 0 h 1452"/>
                <a:gd name="T32" fmla="*/ 0 w 5171"/>
                <a:gd name="T33" fmla="*/ 0 h 1452"/>
                <a:gd name="T34" fmla="*/ 0 w 5171"/>
                <a:gd name="T35" fmla="*/ 0 h 1452"/>
                <a:gd name="T36" fmla="*/ 0 w 5171"/>
                <a:gd name="T37" fmla="*/ 0 h 1452"/>
                <a:gd name="T38" fmla="*/ 0 w 5171"/>
                <a:gd name="T39" fmla="*/ 0 h 1452"/>
                <a:gd name="T40" fmla="*/ 0 w 5171"/>
                <a:gd name="T41" fmla="*/ 0 h 1452"/>
                <a:gd name="T42" fmla="*/ 0 w 5171"/>
                <a:gd name="T43" fmla="*/ 0 h 1452"/>
                <a:gd name="T44" fmla="*/ 0 w 5171"/>
                <a:gd name="T45" fmla="*/ 0 h 1452"/>
                <a:gd name="T46" fmla="*/ 0 w 5171"/>
                <a:gd name="T47" fmla="*/ 0 h 1452"/>
                <a:gd name="T48" fmla="*/ 0 w 5171"/>
                <a:gd name="T49" fmla="*/ 0 h 1452"/>
                <a:gd name="T50" fmla="*/ 0 w 5171"/>
                <a:gd name="T51" fmla="*/ 0 h 1452"/>
                <a:gd name="T52" fmla="*/ 0 w 5171"/>
                <a:gd name="T53" fmla="*/ 0 h 1452"/>
                <a:gd name="T54" fmla="*/ 0 w 5171"/>
                <a:gd name="T55" fmla="*/ 0 h 1452"/>
                <a:gd name="T56" fmla="*/ 0 w 5171"/>
                <a:gd name="T57" fmla="*/ 0 h 1452"/>
                <a:gd name="T58" fmla="*/ 0 w 5171"/>
                <a:gd name="T59" fmla="*/ 0 h 1452"/>
                <a:gd name="T60" fmla="*/ 0 w 5171"/>
                <a:gd name="T61" fmla="*/ 0 h 1452"/>
                <a:gd name="T62" fmla="*/ 0 w 5171"/>
                <a:gd name="T63" fmla="*/ 0 h 1452"/>
                <a:gd name="T64" fmla="*/ 0 w 5171"/>
                <a:gd name="T65" fmla="*/ 0 h 1452"/>
                <a:gd name="T66" fmla="*/ 0 w 5171"/>
                <a:gd name="T67" fmla="*/ 0 h 1452"/>
                <a:gd name="T68" fmla="*/ 0 w 5171"/>
                <a:gd name="T69" fmla="*/ 0 h 1452"/>
                <a:gd name="T70" fmla="*/ 0 w 5171"/>
                <a:gd name="T71" fmla="*/ 0 h 1452"/>
                <a:gd name="T72" fmla="*/ 0 w 5171"/>
                <a:gd name="T73" fmla="*/ 0 h 1452"/>
                <a:gd name="T74" fmla="*/ 0 w 5171"/>
                <a:gd name="T75" fmla="*/ 0 h 1452"/>
                <a:gd name="T76" fmla="*/ 0 w 5171"/>
                <a:gd name="T77" fmla="*/ 0 h 1452"/>
                <a:gd name="T78" fmla="*/ 0 w 5171"/>
                <a:gd name="T79" fmla="*/ 0 h 1452"/>
                <a:gd name="T80" fmla="*/ 0 w 5171"/>
                <a:gd name="T81" fmla="*/ 0 h 1452"/>
                <a:gd name="T82" fmla="*/ 0 w 5171"/>
                <a:gd name="T83" fmla="*/ 0 h 1452"/>
                <a:gd name="T84" fmla="*/ 0 w 5171"/>
                <a:gd name="T85" fmla="*/ 0 h 1452"/>
                <a:gd name="T86" fmla="*/ 0 w 5171"/>
                <a:gd name="T87" fmla="*/ 0 h 1452"/>
                <a:gd name="T88" fmla="*/ 0 w 5171"/>
                <a:gd name="T89" fmla="*/ 0 h 1452"/>
                <a:gd name="T90" fmla="*/ 0 w 5171"/>
                <a:gd name="T91" fmla="*/ 0 h 1452"/>
                <a:gd name="T92" fmla="*/ 0 w 5171"/>
                <a:gd name="T93" fmla="*/ 0 h 1452"/>
                <a:gd name="T94" fmla="*/ 0 w 5171"/>
                <a:gd name="T95" fmla="*/ 0 h 1452"/>
                <a:gd name="T96" fmla="*/ 0 w 5171"/>
                <a:gd name="T97" fmla="*/ 0 h 1452"/>
                <a:gd name="T98" fmla="*/ 0 w 5171"/>
                <a:gd name="T99" fmla="*/ 0 h 14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171"/>
                <a:gd name="T151" fmla="*/ 0 h 1452"/>
                <a:gd name="T152" fmla="*/ 5171 w 5171"/>
                <a:gd name="T153" fmla="*/ 1452 h 14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171" h="1452">
                  <a:moveTo>
                    <a:pt x="272" y="726"/>
                  </a:moveTo>
                  <a:lnTo>
                    <a:pt x="46" y="681"/>
                  </a:lnTo>
                  <a:lnTo>
                    <a:pt x="182" y="499"/>
                  </a:lnTo>
                  <a:lnTo>
                    <a:pt x="318" y="409"/>
                  </a:lnTo>
                  <a:lnTo>
                    <a:pt x="544" y="318"/>
                  </a:lnTo>
                  <a:lnTo>
                    <a:pt x="862" y="318"/>
                  </a:lnTo>
                  <a:lnTo>
                    <a:pt x="1043" y="273"/>
                  </a:lnTo>
                  <a:lnTo>
                    <a:pt x="1316" y="227"/>
                  </a:lnTo>
                  <a:lnTo>
                    <a:pt x="1633" y="182"/>
                  </a:lnTo>
                  <a:lnTo>
                    <a:pt x="1996" y="182"/>
                  </a:lnTo>
                  <a:lnTo>
                    <a:pt x="2268" y="227"/>
                  </a:lnTo>
                  <a:lnTo>
                    <a:pt x="2812" y="0"/>
                  </a:lnTo>
                  <a:lnTo>
                    <a:pt x="2767" y="318"/>
                  </a:lnTo>
                  <a:lnTo>
                    <a:pt x="3720" y="454"/>
                  </a:lnTo>
                  <a:lnTo>
                    <a:pt x="3901" y="499"/>
                  </a:lnTo>
                  <a:lnTo>
                    <a:pt x="5035" y="227"/>
                  </a:lnTo>
                  <a:lnTo>
                    <a:pt x="5126" y="273"/>
                  </a:lnTo>
                  <a:lnTo>
                    <a:pt x="5171" y="318"/>
                  </a:lnTo>
                  <a:lnTo>
                    <a:pt x="5171" y="363"/>
                  </a:lnTo>
                  <a:lnTo>
                    <a:pt x="5035" y="499"/>
                  </a:lnTo>
                  <a:lnTo>
                    <a:pt x="4944" y="590"/>
                  </a:lnTo>
                  <a:lnTo>
                    <a:pt x="4899" y="681"/>
                  </a:lnTo>
                  <a:lnTo>
                    <a:pt x="4944" y="772"/>
                  </a:lnTo>
                  <a:lnTo>
                    <a:pt x="5126" y="908"/>
                  </a:lnTo>
                  <a:lnTo>
                    <a:pt x="5171" y="998"/>
                  </a:lnTo>
                  <a:lnTo>
                    <a:pt x="5171" y="1044"/>
                  </a:lnTo>
                  <a:lnTo>
                    <a:pt x="5080" y="1089"/>
                  </a:lnTo>
                  <a:lnTo>
                    <a:pt x="4445" y="998"/>
                  </a:lnTo>
                  <a:lnTo>
                    <a:pt x="3901" y="908"/>
                  </a:lnTo>
                  <a:lnTo>
                    <a:pt x="3674" y="908"/>
                  </a:lnTo>
                  <a:lnTo>
                    <a:pt x="2949" y="998"/>
                  </a:lnTo>
                  <a:lnTo>
                    <a:pt x="2994" y="1044"/>
                  </a:lnTo>
                  <a:lnTo>
                    <a:pt x="3085" y="1044"/>
                  </a:lnTo>
                  <a:lnTo>
                    <a:pt x="2676" y="1407"/>
                  </a:lnTo>
                  <a:lnTo>
                    <a:pt x="2586" y="1452"/>
                  </a:lnTo>
                  <a:lnTo>
                    <a:pt x="2495" y="1407"/>
                  </a:lnTo>
                  <a:lnTo>
                    <a:pt x="2313" y="1225"/>
                  </a:lnTo>
                  <a:lnTo>
                    <a:pt x="2268" y="1134"/>
                  </a:lnTo>
                  <a:lnTo>
                    <a:pt x="2132" y="1225"/>
                  </a:lnTo>
                  <a:lnTo>
                    <a:pt x="1905" y="1271"/>
                  </a:lnTo>
                  <a:lnTo>
                    <a:pt x="1678" y="1316"/>
                  </a:lnTo>
                  <a:lnTo>
                    <a:pt x="1225" y="1225"/>
                  </a:lnTo>
                  <a:lnTo>
                    <a:pt x="998" y="1134"/>
                  </a:lnTo>
                  <a:lnTo>
                    <a:pt x="726" y="1180"/>
                  </a:lnTo>
                  <a:lnTo>
                    <a:pt x="408" y="1089"/>
                  </a:lnTo>
                  <a:lnTo>
                    <a:pt x="227" y="998"/>
                  </a:lnTo>
                  <a:lnTo>
                    <a:pt x="136" y="908"/>
                  </a:lnTo>
                  <a:lnTo>
                    <a:pt x="46" y="817"/>
                  </a:lnTo>
                  <a:lnTo>
                    <a:pt x="0" y="726"/>
                  </a:lnTo>
                  <a:lnTo>
                    <a:pt x="272" y="726"/>
                  </a:lnTo>
                  <a:close/>
                </a:path>
              </a:pathLst>
            </a:custGeom>
            <a:solidFill>
              <a:srgbClr val="B2B2B2">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33833" name="Group 61"/>
            <p:cNvGrpSpPr>
              <a:grpSpLocks noChangeAspect="1"/>
            </p:cNvGrpSpPr>
            <p:nvPr/>
          </p:nvGrpSpPr>
          <p:grpSpPr bwMode="auto">
            <a:xfrm>
              <a:off x="2835" y="777"/>
              <a:ext cx="2052" cy="550"/>
              <a:chOff x="295" y="2736"/>
              <a:chExt cx="5127" cy="1374"/>
            </a:xfrm>
          </p:grpSpPr>
          <p:sp>
            <p:nvSpPr>
              <p:cNvPr id="34154" name="AutoShape 62"/>
              <p:cNvSpPr>
                <a:spLocks noChangeAspect="1" noChangeArrowheads="1"/>
              </p:cNvSpPr>
              <p:nvPr/>
            </p:nvSpPr>
            <p:spPr bwMode="auto">
              <a:xfrm rot="-8516973">
                <a:off x="2109" y="3793"/>
                <a:ext cx="317"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447 h 21600"/>
                  <a:gd name="T14" fmla="*/ 1710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grpSp>
            <p:nvGrpSpPr>
              <p:cNvPr id="34155" name="Group 63"/>
              <p:cNvGrpSpPr>
                <a:grpSpLocks noChangeAspect="1"/>
              </p:cNvGrpSpPr>
              <p:nvPr/>
            </p:nvGrpSpPr>
            <p:grpSpPr bwMode="auto">
              <a:xfrm>
                <a:off x="3933" y="2927"/>
                <a:ext cx="1489" cy="594"/>
                <a:chOff x="3515" y="2696"/>
                <a:chExt cx="1045" cy="417"/>
              </a:xfrm>
            </p:grpSpPr>
            <p:sp>
              <p:nvSpPr>
                <p:cNvPr id="34171" name="AutoShape 64"/>
                <p:cNvSpPr>
                  <a:spLocks noChangeAspect="1" noChangeArrowheads="1"/>
                </p:cNvSpPr>
                <p:nvPr/>
              </p:nvSpPr>
              <p:spPr bwMode="auto">
                <a:xfrm rot="4719456" flipV="1">
                  <a:off x="3899" y="2312"/>
                  <a:ext cx="278" cy="1045"/>
                </a:xfrm>
                <a:prstGeom prst="flowChartDocumen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72" name="AutoShape 65"/>
                <p:cNvSpPr>
                  <a:spLocks noChangeAspect="1" noChangeArrowheads="1"/>
                </p:cNvSpPr>
                <p:nvPr/>
              </p:nvSpPr>
              <p:spPr bwMode="auto">
                <a:xfrm rot="-4791654">
                  <a:off x="3899" y="2451"/>
                  <a:ext cx="278" cy="1045"/>
                </a:xfrm>
                <a:prstGeom prst="flowChartDocumen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34156" name="AutoShape 66"/>
              <p:cNvSpPr>
                <a:spLocks noChangeAspect="1" noChangeArrowheads="1"/>
              </p:cNvSpPr>
              <p:nvPr/>
            </p:nvSpPr>
            <p:spPr bwMode="auto">
              <a:xfrm rot="-2500694">
                <a:off x="2566" y="3325"/>
                <a:ext cx="714" cy="612"/>
              </a:xfrm>
              <a:prstGeom prst="flowChartOnlineStorag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57" name="AutoShape 67"/>
              <p:cNvSpPr>
                <a:spLocks noChangeAspect="1" noChangeArrowheads="1"/>
              </p:cNvSpPr>
              <p:nvPr/>
            </p:nvSpPr>
            <p:spPr bwMode="auto">
              <a:xfrm rot="-1280388">
                <a:off x="2432" y="2736"/>
                <a:ext cx="753" cy="267"/>
              </a:xfrm>
              <a:prstGeom prst="parallelogram">
                <a:avLst>
                  <a:gd name="adj" fmla="val 56013"/>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34158" name="Group 68"/>
              <p:cNvGrpSpPr>
                <a:grpSpLocks noChangeAspect="1"/>
              </p:cNvGrpSpPr>
              <p:nvPr/>
            </p:nvGrpSpPr>
            <p:grpSpPr bwMode="auto">
              <a:xfrm>
                <a:off x="295" y="2757"/>
                <a:ext cx="3854" cy="1353"/>
                <a:chOff x="295" y="2757"/>
                <a:chExt cx="3854" cy="1353"/>
              </a:xfrm>
            </p:grpSpPr>
            <p:grpSp>
              <p:nvGrpSpPr>
                <p:cNvPr id="34164" name="Group 69"/>
                <p:cNvGrpSpPr>
                  <a:grpSpLocks noChangeAspect="1"/>
                </p:cNvGrpSpPr>
                <p:nvPr/>
              </p:nvGrpSpPr>
              <p:grpSpPr bwMode="auto">
                <a:xfrm rot="-147174">
                  <a:off x="295" y="2886"/>
                  <a:ext cx="1525" cy="1224"/>
                  <a:chOff x="295" y="1752"/>
                  <a:chExt cx="2035" cy="1451"/>
                </a:xfrm>
              </p:grpSpPr>
              <p:sp>
                <p:nvSpPr>
                  <p:cNvPr id="34169" name="PubPieSlice"/>
                  <p:cNvSpPr>
                    <a:spLocks noChangeAspect="1" noEditPoints="1" noChangeArrowheads="1"/>
                  </p:cNvSpPr>
                  <p:nvPr/>
                </p:nvSpPr>
                <p:spPr bwMode="auto">
                  <a:xfrm rot="11653059" flipV="1">
                    <a:off x="340" y="1797"/>
                    <a:ext cx="1814" cy="94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3167 w 21600"/>
                      <a:gd name="T10" fmla="*/ 3170 h 21600"/>
                      <a:gd name="T11" fmla="*/ 18433 w 21600"/>
                      <a:gd name="T12" fmla="*/ 18430 h 21600"/>
                    </a:gdLst>
                    <a:ahLst/>
                    <a:cxnLst>
                      <a:cxn ang="T6">
                        <a:pos x="T0" y="T1"/>
                      </a:cxn>
                      <a:cxn ang="T7">
                        <a:pos x="T2" y="T3"/>
                      </a:cxn>
                      <a:cxn ang="T8">
                        <a:pos x="T4" y="T5"/>
                      </a:cxn>
                    </a:cxnLst>
                    <a:rect l="T9" t="T10" r="T11" b="T12"/>
                    <a:pathLst>
                      <a:path w="21600" h="21600">
                        <a:moveTo>
                          <a:pt x="3140" y="18413"/>
                        </a:moveTo>
                        <a:cubicBezTo>
                          <a:pt x="5167" y="20453"/>
                          <a:pt x="7924" y="21600"/>
                          <a:pt x="10800" y="21600"/>
                        </a:cubicBezTo>
                        <a:cubicBezTo>
                          <a:pt x="15569" y="21599"/>
                          <a:pt x="19774" y="18471"/>
                          <a:pt x="21144" y="13903"/>
                        </a:cubicBezTo>
                        <a:lnTo>
                          <a:pt x="10800" y="10800"/>
                        </a:lnTo>
                        <a:lnTo>
                          <a:pt x="3140" y="18413"/>
                        </a:lnTo>
                        <a:close/>
                      </a:path>
                    </a:pathLst>
                  </a:cu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4170" name="PubPieSlice"/>
                  <p:cNvSpPr>
                    <a:spLocks noChangeAspect="1" noEditPoints="1" noChangeArrowheads="1"/>
                  </p:cNvSpPr>
                  <p:nvPr/>
                </p:nvSpPr>
                <p:spPr bwMode="auto">
                  <a:xfrm rot="10800000">
                    <a:off x="295" y="1752"/>
                    <a:ext cx="2035" cy="145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3163 w 21600"/>
                      <a:gd name="T10" fmla="*/ 3156 h 21600"/>
                      <a:gd name="T11" fmla="*/ 18437 w 21600"/>
                      <a:gd name="T12" fmla="*/ 18444 h 21600"/>
                    </a:gdLst>
                    <a:ahLst/>
                    <a:cxnLst>
                      <a:cxn ang="T6">
                        <a:pos x="T0" y="T1"/>
                      </a:cxn>
                      <a:cxn ang="T7">
                        <a:pos x="T2" y="T3"/>
                      </a:cxn>
                      <a:cxn ang="T8">
                        <a:pos x="T4" y="T5"/>
                      </a:cxn>
                    </a:cxnLst>
                    <a:rect l="T9" t="T10" r="T11" b="T12"/>
                    <a:pathLst>
                      <a:path w="21600" h="21600">
                        <a:moveTo>
                          <a:pt x="4289" y="19417"/>
                        </a:moveTo>
                        <a:cubicBezTo>
                          <a:pt x="6164" y="20833"/>
                          <a:pt x="8450" y="21600"/>
                          <a:pt x="10800" y="21600"/>
                        </a:cubicBezTo>
                        <a:cubicBezTo>
                          <a:pt x="14782" y="21599"/>
                          <a:pt x="18441" y="19408"/>
                          <a:pt x="20321" y="15897"/>
                        </a:cubicBezTo>
                        <a:lnTo>
                          <a:pt x="10800" y="10800"/>
                        </a:lnTo>
                        <a:lnTo>
                          <a:pt x="4289" y="19417"/>
                        </a:lnTo>
                        <a:close/>
                      </a:path>
                    </a:pathLst>
                  </a:cu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grpSp>
            <p:sp>
              <p:nvSpPr>
                <p:cNvPr id="34165" name="AutoShape 72"/>
                <p:cNvSpPr>
                  <a:spLocks noChangeAspect="1" noChangeArrowheads="1"/>
                </p:cNvSpPr>
                <p:nvPr/>
              </p:nvSpPr>
              <p:spPr bwMode="auto">
                <a:xfrm rot="-5400000">
                  <a:off x="2446" y="2890"/>
                  <a:ext cx="749" cy="81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9 w 21600"/>
                    <a:gd name="T13" fmla="*/ 4500 h 21600"/>
                    <a:gd name="T14" fmla="*/ 17101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0C0C0"/>
                </a:solidFill>
                <a:ln w="9525">
                  <a:round/>
                  <a:headEnd/>
                  <a:tailEnd/>
                </a:ln>
                <a:scene3d>
                  <a:camera prst="legacyObliqueBottomRight"/>
                  <a:lightRig rig="legacyFlat3" dir="b"/>
                </a:scene3d>
                <a:sp3d extrusionH="36500" prstMaterial="legacyMatte">
                  <a:bevelT w="13500" h="13500" prst="angle"/>
                  <a:bevelB w="13500" h="13500" prst="angle"/>
                  <a:extrusionClr>
                    <a:srgbClr val="C0C0C0"/>
                  </a:extrusionClr>
                  <a:contourClr>
                    <a:srgbClr val="C0C0C0"/>
                  </a:contourClr>
                </a:sp3d>
              </p:spPr>
              <p:txBody>
                <a:bodyPr wrap="none" anchor="ctr">
                  <a:flatTx/>
                </a:bodyPr>
                <a:lstStyle/>
                <a:p>
                  <a:endParaRPr lang="ja-JP" altLang="en-US"/>
                </a:p>
              </p:txBody>
            </p:sp>
            <p:sp>
              <p:nvSpPr>
                <p:cNvPr id="34166" name="AutoShape 73"/>
                <p:cNvSpPr>
                  <a:spLocks noChangeAspect="1" noChangeArrowheads="1"/>
                </p:cNvSpPr>
                <p:nvPr/>
              </p:nvSpPr>
              <p:spPr bwMode="auto">
                <a:xfrm rot="-5400000">
                  <a:off x="2854" y="2450"/>
                  <a:ext cx="782" cy="15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2 w 21600"/>
                    <a:gd name="T13" fmla="*/ 4504 h 21600"/>
                    <a:gd name="T14" fmla="*/ 17098 w 21600"/>
                    <a:gd name="T15" fmla="*/ 1709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0C0C0"/>
                </a:solidFill>
                <a:ln w="9525">
                  <a:round/>
                  <a:headEnd/>
                  <a:tailEnd/>
                </a:ln>
                <a:scene3d>
                  <a:camera prst="legacyObliqueBottomRight"/>
                  <a:lightRig rig="legacyFlat3" dir="b"/>
                </a:scene3d>
                <a:sp3d extrusionH="36500" prstMaterial="legacyMatte">
                  <a:bevelT w="13500" h="13500" prst="angle"/>
                  <a:bevelB w="13500" h="13500" prst="angle"/>
                  <a:extrusionClr>
                    <a:srgbClr val="C0C0C0"/>
                  </a:extrusionClr>
                  <a:contourClr>
                    <a:srgbClr val="C0C0C0"/>
                  </a:contourClr>
                </a:sp3d>
              </p:spPr>
              <p:txBody>
                <a:bodyPr wrap="none" anchor="ctr">
                  <a:flatTx/>
                </a:bodyPr>
                <a:lstStyle/>
                <a:p>
                  <a:endParaRPr lang="ja-JP" altLang="en-US"/>
                </a:p>
              </p:txBody>
            </p:sp>
            <p:sp>
              <p:nvSpPr>
                <p:cNvPr id="34167" name="Oval 74"/>
                <p:cNvSpPr>
                  <a:spLocks noChangeAspect="1" noChangeArrowheads="1"/>
                </p:cNvSpPr>
                <p:nvPr/>
              </p:nvSpPr>
              <p:spPr bwMode="auto">
                <a:xfrm>
                  <a:off x="3843" y="3022"/>
                  <a:ext cx="306" cy="44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68" name="Oval 75"/>
                <p:cNvSpPr>
                  <a:spLocks noChangeAspect="1" noChangeArrowheads="1"/>
                </p:cNvSpPr>
                <p:nvPr/>
              </p:nvSpPr>
              <p:spPr bwMode="auto">
                <a:xfrm>
                  <a:off x="747" y="2757"/>
                  <a:ext cx="2582" cy="918"/>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34159" name="Oval 76"/>
              <p:cNvSpPr>
                <a:spLocks noChangeAspect="1" noChangeArrowheads="1"/>
              </p:cNvSpPr>
              <p:nvPr/>
            </p:nvSpPr>
            <p:spPr bwMode="auto">
              <a:xfrm>
                <a:off x="1157" y="3165"/>
                <a:ext cx="1497" cy="680"/>
              </a:xfrm>
              <a:prstGeom prst="ellipse">
                <a:avLst/>
              </a:prstGeom>
              <a:solidFill>
                <a:srgbClr val="FFCC00"/>
              </a:solidFill>
              <a:ln w="9525">
                <a:round/>
                <a:headEnd/>
                <a:tailEnd/>
              </a:ln>
              <a:scene3d>
                <a:camera prst="legacyObliqueBottomRight"/>
                <a:lightRig rig="legacyFlat3" dir="b"/>
              </a:scene3d>
              <a:sp3d extrusionH="36500" prstMaterial="legacyMatte">
                <a:bevelT w="13500" h="13500" prst="angle"/>
                <a:bevelB w="13500" h="13500" prst="angle"/>
                <a:extrusionClr>
                  <a:srgbClr val="FFCC00"/>
                </a:extrusionClr>
                <a:contourClr>
                  <a:srgbClr val="FFCC00"/>
                </a:contourClr>
              </a:sp3d>
            </p:spPr>
            <p:txBody>
              <a:bodyPr wrap="none" anchor="ctr">
                <a:flatTx/>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34160" name="Group 77"/>
              <p:cNvGrpSpPr>
                <a:grpSpLocks noChangeAspect="1"/>
              </p:cNvGrpSpPr>
              <p:nvPr/>
            </p:nvGrpSpPr>
            <p:grpSpPr bwMode="auto">
              <a:xfrm>
                <a:off x="612" y="2903"/>
                <a:ext cx="771" cy="799"/>
                <a:chOff x="653" y="942"/>
                <a:chExt cx="771" cy="799"/>
              </a:xfrm>
            </p:grpSpPr>
            <p:sp>
              <p:nvSpPr>
                <p:cNvPr id="34161" name="Oval 78"/>
                <p:cNvSpPr>
                  <a:spLocks noChangeAspect="1" noChangeArrowheads="1"/>
                </p:cNvSpPr>
                <p:nvPr/>
              </p:nvSpPr>
              <p:spPr bwMode="auto">
                <a:xfrm>
                  <a:off x="653" y="942"/>
                  <a:ext cx="771" cy="771"/>
                </a:xfrm>
                <a:prstGeom prst="ellipse">
                  <a:avLst/>
                </a:pr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62" name="AutoShape 79"/>
                <p:cNvSpPr>
                  <a:spLocks noChangeAspect="1" noChangeArrowheads="1"/>
                </p:cNvSpPr>
                <p:nvPr/>
              </p:nvSpPr>
              <p:spPr bwMode="auto">
                <a:xfrm rot="1576583" flipH="1">
                  <a:off x="972" y="1209"/>
                  <a:ext cx="194" cy="532"/>
                </a:xfrm>
                <a:prstGeom prst="moon">
                  <a:avLst>
                    <a:gd name="adj" fmla="val 23958"/>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63" name="AutoShape 80"/>
                <p:cNvSpPr>
                  <a:spLocks noChangeAspect="1" noChangeArrowheads="1"/>
                </p:cNvSpPr>
                <p:nvPr/>
              </p:nvSpPr>
              <p:spPr bwMode="auto">
                <a:xfrm rot="6234000">
                  <a:off x="1128" y="1405"/>
                  <a:ext cx="273" cy="2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0 w 21600"/>
                    <a:gd name="T13" fmla="*/ 4519 h 21600"/>
                    <a:gd name="T14" fmla="*/ 17090 w 21600"/>
                    <a:gd name="T15" fmla="*/ 1708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grpSp>
        </p:grpSp>
        <p:sp>
          <p:nvSpPr>
            <p:cNvPr id="33834" name="Freeform 81"/>
            <p:cNvSpPr>
              <a:spLocks noChangeAspect="1"/>
            </p:cNvSpPr>
            <p:nvPr/>
          </p:nvSpPr>
          <p:spPr bwMode="auto">
            <a:xfrm>
              <a:off x="2835" y="709"/>
              <a:ext cx="2070" cy="582"/>
            </a:xfrm>
            <a:custGeom>
              <a:avLst/>
              <a:gdLst>
                <a:gd name="T0" fmla="*/ 0 w 5171"/>
                <a:gd name="T1" fmla="*/ 0 h 1452"/>
                <a:gd name="T2" fmla="*/ 0 w 5171"/>
                <a:gd name="T3" fmla="*/ 0 h 1452"/>
                <a:gd name="T4" fmla="*/ 0 w 5171"/>
                <a:gd name="T5" fmla="*/ 0 h 1452"/>
                <a:gd name="T6" fmla="*/ 0 w 5171"/>
                <a:gd name="T7" fmla="*/ 0 h 1452"/>
                <a:gd name="T8" fmla="*/ 0 w 5171"/>
                <a:gd name="T9" fmla="*/ 0 h 1452"/>
                <a:gd name="T10" fmla="*/ 0 w 5171"/>
                <a:gd name="T11" fmla="*/ 0 h 1452"/>
                <a:gd name="T12" fmla="*/ 0 w 5171"/>
                <a:gd name="T13" fmla="*/ 0 h 1452"/>
                <a:gd name="T14" fmla="*/ 0 w 5171"/>
                <a:gd name="T15" fmla="*/ 0 h 1452"/>
                <a:gd name="T16" fmla="*/ 0 w 5171"/>
                <a:gd name="T17" fmla="*/ 0 h 1452"/>
                <a:gd name="T18" fmla="*/ 0 w 5171"/>
                <a:gd name="T19" fmla="*/ 0 h 1452"/>
                <a:gd name="T20" fmla="*/ 0 w 5171"/>
                <a:gd name="T21" fmla="*/ 0 h 1452"/>
                <a:gd name="T22" fmla="*/ 0 w 5171"/>
                <a:gd name="T23" fmla="*/ 0 h 1452"/>
                <a:gd name="T24" fmla="*/ 0 w 5171"/>
                <a:gd name="T25" fmla="*/ 0 h 1452"/>
                <a:gd name="T26" fmla="*/ 0 w 5171"/>
                <a:gd name="T27" fmla="*/ 0 h 1452"/>
                <a:gd name="T28" fmla="*/ 0 w 5171"/>
                <a:gd name="T29" fmla="*/ 0 h 1452"/>
                <a:gd name="T30" fmla="*/ 0 w 5171"/>
                <a:gd name="T31" fmla="*/ 0 h 1452"/>
                <a:gd name="T32" fmla="*/ 0 w 5171"/>
                <a:gd name="T33" fmla="*/ 0 h 1452"/>
                <a:gd name="T34" fmla="*/ 0 w 5171"/>
                <a:gd name="T35" fmla="*/ 0 h 1452"/>
                <a:gd name="T36" fmla="*/ 0 w 5171"/>
                <a:gd name="T37" fmla="*/ 0 h 1452"/>
                <a:gd name="T38" fmla="*/ 0 w 5171"/>
                <a:gd name="T39" fmla="*/ 0 h 1452"/>
                <a:gd name="T40" fmla="*/ 0 w 5171"/>
                <a:gd name="T41" fmla="*/ 0 h 1452"/>
                <a:gd name="T42" fmla="*/ 0 w 5171"/>
                <a:gd name="T43" fmla="*/ 0 h 1452"/>
                <a:gd name="T44" fmla="*/ 0 w 5171"/>
                <a:gd name="T45" fmla="*/ 0 h 1452"/>
                <a:gd name="T46" fmla="*/ 0 w 5171"/>
                <a:gd name="T47" fmla="*/ 0 h 1452"/>
                <a:gd name="T48" fmla="*/ 0 w 5171"/>
                <a:gd name="T49" fmla="*/ 0 h 1452"/>
                <a:gd name="T50" fmla="*/ 0 w 5171"/>
                <a:gd name="T51" fmla="*/ 0 h 1452"/>
                <a:gd name="T52" fmla="*/ 0 w 5171"/>
                <a:gd name="T53" fmla="*/ 0 h 1452"/>
                <a:gd name="T54" fmla="*/ 0 w 5171"/>
                <a:gd name="T55" fmla="*/ 0 h 1452"/>
                <a:gd name="T56" fmla="*/ 0 w 5171"/>
                <a:gd name="T57" fmla="*/ 0 h 1452"/>
                <a:gd name="T58" fmla="*/ 0 w 5171"/>
                <a:gd name="T59" fmla="*/ 0 h 1452"/>
                <a:gd name="T60" fmla="*/ 0 w 5171"/>
                <a:gd name="T61" fmla="*/ 0 h 1452"/>
                <a:gd name="T62" fmla="*/ 0 w 5171"/>
                <a:gd name="T63" fmla="*/ 0 h 1452"/>
                <a:gd name="T64" fmla="*/ 0 w 5171"/>
                <a:gd name="T65" fmla="*/ 0 h 1452"/>
                <a:gd name="T66" fmla="*/ 0 w 5171"/>
                <a:gd name="T67" fmla="*/ 0 h 1452"/>
                <a:gd name="T68" fmla="*/ 0 w 5171"/>
                <a:gd name="T69" fmla="*/ 0 h 1452"/>
                <a:gd name="T70" fmla="*/ 0 w 5171"/>
                <a:gd name="T71" fmla="*/ 0 h 1452"/>
                <a:gd name="T72" fmla="*/ 0 w 5171"/>
                <a:gd name="T73" fmla="*/ 0 h 1452"/>
                <a:gd name="T74" fmla="*/ 0 w 5171"/>
                <a:gd name="T75" fmla="*/ 0 h 1452"/>
                <a:gd name="T76" fmla="*/ 0 w 5171"/>
                <a:gd name="T77" fmla="*/ 0 h 1452"/>
                <a:gd name="T78" fmla="*/ 0 w 5171"/>
                <a:gd name="T79" fmla="*/ 0 h 1452"/>
                <a:gd name="T80" fmla="*/ 0 w 5171"/>
                <a:gd name="T81" fmla="*/ 0 h 1452"/>
                <a:gd name="T82" fmla="*/ 0 w 5171"/>
                <a:gd name="T83" fmla="*/ 0 h 1452"/>
                <a:gd name="T84" fmla="*/ 0 w 5171"/>
                <a:gd name="T85" fmla="*/ 0 h 1452"/>
                <a:gd name="T86" fmla="*/ 0 w 5171"/>
                <a:gd name="T87" fmla="*/ 0 h 1452"/>
                <a:gd name="T88" fmla="*/ 0 w 5171"/>
                <a:gd name="T89" fmla="*/ 0 h 1452"/>
                <a:gd name="T90" fmla="*/ 0 w 5171"/>
                <a:gd name="T91" fmla="*/ 0 h 1452"/>
                <a:gd name="T92" fmla="*/ 0 w 5171"/>
                <a:gd name="T93" fmla="*/ 0 h 1452"/>
                <a:gd name="T94" fmla="*/ 0 w 5171"/>
                <a:gd name="T95" fmla="*/ 0 h 1452"/>
                <a:gd name="T96" fmla="*/ 0 w 5171"/>
                <a:gd name="T97" fmla="*/ 0 h 1452"/>
                <a:gd name="T98" fmla="*/ 0 w 5171"/>
                <a:gd name="T99" fmla="*/ 0 h 14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171"/>
                <a:gd name="T151" fmla="*/ 0 h 1452"/>
                <a:gd name="T152" fmla="*/ 5171 w 5171"/>
                <a:gd name="T153" fmla="*/ 1452 h 14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171" h="1452">
                  <a:moveTo>
                    <a:pt x="272" y="726"/>
                  </a:moveTo>
                  <a:lnTo>
                    <a:pt x="46" y="681"/>
                  </a:lnTo>
                  <a:lnTo>
                    <a:pt x="182" y="499"/>
                  </a:lnTo>
                  <a:lnTo>
                    <a:pt x="318" y="409"/>
                  </a:lnTo>
                  <a:lnTo>
                    <a:pt x="544" y="318"/>
                  </a:lnTo>
                  <a:lnTo>
                    <a:pt x="862" y="318"/>
                  </a:lnTo>
                  <a:lnTo>
                    <a:pt x="1043" y="273"/>
                  </a:lnTo>
                  <a:lnTo>
                    <a:pt x="1316" y="227"/>
                  </a:lnTo>
                  <a:lnTo>
                    <a:pt x="1633" y="182"/>
                  </a:lnTo>
                  <a:lnTo>
                    <a:pt x="1996" y="182"/>
                  </a:lnTo>
                  <a:lnTo>
                    <a:pt x="2268" y="227"/>
                  </a:lnTo>
                  <a:lnTo>
                    <a:pt x="2812" y="0"/>
                  </a:lnTo>
                  <a:lnTo>
                    <a:pt x="2767" y="318"/>
                  </a:lnTo>
                  <a:lnTo>
                    <a:pt x="3720" y="454"/>
                  </a:lnTo>
                  <a:lnTo>
                    <a:pt x="3901" y="499"/>
                  </a:lnTo>
                  <a:lnTo>
                    <a:pt x="5035" y="227"/>
                  </a:lnTo>
                  <a:lnTo>
                    <a:pt x="5126" y="273"/>
                  </a:lnTo>
                  <a:lnTo>
                    <a:pt x="5171" y="318"/>
                  </a:lnTo>
                  <a:lnTo>
                    <a:pt x="5171" y="363"/>
                  </a:lnTo>
                  <a:lnTo>
                    <a:pt x="5035" y="499"/>
                  </a:lnTo>
                  <a:lnTo>
                    <a:pt x="4944" y="590"/>
                  </a:lnTo>
                  <a:lnTo>
                    <a:pt x="4899" y="681"/>
                  </a:lnTo>
                  <a:lnTo>
                    <a:pt x="4944" y="772"/>
                  </a:lnTo>
                  <a:lnTo>
                    <a:pt x="5126" y="908"/>
                  </a:lnTo>
                  <a:lnTo>
                    <a:pt x="5171" y="998"/>
                  </a:lnTo>
                  <a:lnTo>
                    <a:pt x="5171" y="1044"/>
                  </a:lnTo>
                  <a:lnTo>
                    <a:pt x="5080" y="1089"/>
                  </a:lnTo>
                  <a:lnTo>
                    <a:pt x="4445" y="998"/>
                  </a:lnTo>
                  <a:lnTo>
                    <a:pt x="3901" y="908"/>
                  </a:lnTo>
                  <a:lnTo>
                    <a:pt x="3674" y="908"/>
                  </a:lnTo>
                  <a:lnTo>
                    <a:pt x="2949" y="998"/>
                  </a:lnTo>
                  <a:lnTo>
                    <a:pt x="2994" y="1044"/>
                  </a:lnTo>
                  <a:lnTo>
                    <a:pt x="3085" y="1044"/>
                  </a:lnTo>
                  <a:lnTo>
                    <a:pt x="2676" y="1407"/>
                  </a:lnTo>
                  <a:lnTo>
                    <a:pt x="2586" y="1452"/>
                  </a:lnTo>
                  <a:lnTo>
                    <a:pt x="2495" y="1407"/>
                  </a:lnTo>
                  <a:lnTo>
                    <a:pt x="2313" y="1225"/>
                  </a:lnTo>
                  <a:lnTo>
                    <a:pt x="2268" y="1134"/>
                  </a:lnTo>
                  <a:lnTo>
                    <a:pt x="2132" y="1225"/>
                  </a:lnTo>
                  <a:lnTo>
                    <a:pt x="1905" y="1271"/>
                  </a:lnTo>
                  <a:lnTo>
                    <a:pt x="1678" y="1316"/>
                  </a:lnTo>
                  <a:lnTo>
                    <a:pt x="1225" y="1225"/>
                  </a:lnTo>
                  <a:lnTo>
                    <a:pt x="998" y="1134"/>
                  </a:lnTo>
                  <a:lnTo>
                    <a:pt x="726" y="1180"/>
                  </a:lnTo>
                  <a:lnTo>
                    <a:pt x="408" y="1089"/>
                  </a:lnTo>
                  <a:lnTo>
                    <a:pt x="227" y="998"/>
                  </a:lnTo>
                  <a:lnTo>
                    <a:pt x="136" y="908"/>
                  </a:lnTo>
                  <a:lnTo>
                    <a:pt x="46" y="817"/>
                  </a:lnTo>
                  <a:lnTo>
                    <a:pt x="0" y="726"/>
                  </a:lnTo>
                  <a:lnTo>
                    <a:pt x="272" y="726"/>
                  </a:lnTo>
                  <a:close/>
                </a:path>
              </a:pathLst>
            </a:custGeom>
            <a:solidFill>
              <a:srgbClr val="00FFFF">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33835" name="Group 82"/>
            <p:cNvGrpSpPr>
              <a:grpSpLocks noChangeAspect="1"/>
            </p:cNvGrpSpPr>
            <p:nvPr/>
          </p:nvGrpSpPr>
          <p:grpSpPr bwMode="auto">
            <a:xfrm>
              <a:off x="2941" y="937"/>
              <a:ext cx="151" cy="150"/>
              <a:chOff x="1428" y="1140"/>
              <a:chExt cx="250" cy="249"/>
            </a:xfrm>
          </p:grpSpPr>
          <p:sp>
            <p:nvSpPr>
              <p:cNvPr id="34151" name="Oval 83"/>
              <p:cNvSpPr>
                <a:spLocks noChangeAspect="1" noChangeArrowheads="1"/>
              </p:cNvSpPr>
              <p:nvPr/>
            </p:nvSpPr>
            <p:spPr bwMode="auto">
              <a:xfrm>
                <a:off x="1428" y="1140"/>
                <a:ext cx="250" cy="249"/>
              </a:xfrm>
              <a:prstGeom prst="ellipse">
                <a:avLst/>
              </a:prstGeom>
              <a:solidFill>
                <a:srgbClr val="00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52" name="Oval 84"/>
              <p:cNvSpPr>
                <a:spLocks noChangeAspect="1" noChangeArrowheads="1"/>
              </p:cNvSpPr>
              <p:nvPr/>
            </p:nvSpPr>
            <p:spPr bwMode="auto">
              <a:xfrm>
                <a:off x="1428" y="1163"/>
                <a:ext cx="250" cy="204"/>
              </a:xfrm>
              <a:prstGeom prst="ellipse">
                <a:avLst/>
              </a:prstGeom>
              <a:solidFill>
                <a:srgbClr val="00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153" name="Oval 85"/>
              <p:cNvSpPr>
                <a:spLocks noChangeAspect="1" noChangeArrowheads="1"/>
              </p:cNvSpPr>
              <p:nvPr/>
            </p:nvSpPr>
            <p:spPr bwMode="auto">
              <a:xfrm>
                <a:off x="1462" y="1173"/>
                <a:ext cx="182" cy="182"/>
              </a:xfrm>
              <a:prstGeom prst="ellipse">
                <a:avLst/>
              </a:prstGeom>
              <a:solidFill>
                <a:srgbClr val="00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grpSp>
          <p:nvGrpSpPr>
            <p:cNvPr id="33836" name="Group 86"/>
            <p:cNvGrpSpPr>
              <a:grpSpLocks/>
            </p:cNvGrpSpPr>
            <p:nvPr/>
          </p:nvGrpSpPr>
          <p:grpSpPr bwMode="auto">
            <a:xfrm>
              <a:off x="3242" y="818"/>
              <a:ext cx="1174" cy="286"/>
              <a:chOff x="1501" y="481"/>
              <a:chExt cx="1174" cy="286"/>
            </a:xfrm>
          </p:grpSpPr>
          <p:sp>
            <p:nvSpPr>
              <p:cNvPr id="33837" name="Freeform 87"/>
              <p:cNvSpPr>
                <a:spLocks noChangeAspect="1"/>
              </p:cNvSpPr>
              <p:nvPr/>
            </p:nvSpPr>
            <p:spPr bwMode="auto">
              <a:xfrm flipH="1">
                <a:off x="1897"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38" name="Freeform 88"/>
              <p:cNvSpPr>
                <a:spLocks noChangeAspect="1"/>
              </p:cNvSpPr>
              <p:nvPr/>
            </p:nvSpPr>
            <p:spPr bwMode="auto">
              <a:xfrm flipH="1">
                <a:off x="1866" y="71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39" name="Freeform 89"/>
              <p:cNvSpPr>
                <a:spLocks noChangeAspect="1"/>
              </p:cNvSpPr>
              <p:nvPr/>
            </p:nvSpPr>
            <p:spPr bwMode="auto">
              <a:xfrm flipH="1">
                <a:off x="1836"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0" name="Freeform 90"/>
              <p:cNvSpPr>
                <a:spLocks noChangeAspect="1"/>
              </p:cNvSpPr>
              <p:nvPr/>
            </p:nvSpPr>
            <p:spPr bwMode="auto">
              <a:xfrm flipH="1">
                <a:off x="1806"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1" name="Freeform 91"/>
              <p:cNvSpPr>
                <a:spLocks noChangeAspect="1"/>
              </p:cNvSpPr>
              <p:nvPr/>
            </p:nvSpPr>
            <p:spPr bwMode="auto">
              <a:xfrm flipH="1">
                <a:off x="1775" y="71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2" name="Freeform 92"/>
              <p:cNvSpPr>
                <a:spLocks noChangeAspect="1"/>
              </p:cNvSpPr>
              <p:nvPr/>
            </p:nvSpPr>
            <p:spPr bwMode="auto">
              <a:xfrm flipH="1">
                <a:off x="1745"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3" name="Freeform 93"/>
              <p:cNvSpPr>
                <a:spLocks noChangeAspect="1"/>
              </p:cNvSpPr>
              <p:nvPr/>
            </p:nvSpPr>
            <p:spPr bwMode="auto">
              <a:xfrm flipH="1">
                <a:off x="1988" y="71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4" name="Freeform 94"/>
              <p:cNvSpPr>
                <a:spLocks noChangeAspect="1"/>
              </p:cNvSpPr>
              <p:nvPr/>
            </p:nvSpPr>
            <p:spPr bwMode="auto">
              <a:xfrm flipH="1">
                <a:off x="1958"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5" name="Freeform 95"/>
              <p:cNvSpPr>
                <a:spLocks noChangeAspect="1"/>
              </p:cNvSpPr>
              <p:nvPr/>
            </p:nvSpPr>
            <p:spPr bwMode="auto">
              <a:xfrm flipH="1">
                <a:off x="1927"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6" name="Freeform 96"/>
              <p:cNvSpPr>
                <a:spLocks noChangeAspect="1"/>
              </p:cNvSpPr>
              <p:nvPr/>
            </p:nvSpPr>
            <p:spPr bwMode="auto">
              <a:xfrm flipH="1">
                <a:off x="2080"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7" name="Freeform 97"/>
              <p:cNvSpPr>
                <a:spLocks noChangeAspect="1"/>
              </p:cNvSpPr>
              <p:nvPr/>
            </p:nvSpPr>
            <p:spPr bwMode="auto">
              <a:xfrm flipH="1">
                <a:off x="2049"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8" name="Freeform 98"/>
              <p:cNvSpPr>
                <a:spLocks noChangeAspect="1"/>
              </p:cNvSpPr>
              <p:nvPr/>
            </p:nvSpPr>
            <p:spPr bwMode="auto">
              <a:xfrm flipH="1">
                <a:off x="2019"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49" name="Freeform 99"/>
              <p:cNvSpPr>
                <a:spLocks noChangeAspect="1"/>
              </p:cNvSpPr>
              <p:nvPr/>
            </p:nvSpPr>
            <p:spPr bwMode="auto">
              <a:xfrm flipH="1">
                <a:off x="1714"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0" name="Freeform 100"/>
              <p:cNvSpPr>
                <a:spLocks noChangeAspect="1"/>
              </p:cNvSpPr>
              <p:nvPr/>
            </p:nvSpPr>
            <p:spPr bwMode="auto">
              <a:xfrm flipH="1">
                <a:off x="1684"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1" name="Freeform 101"/>
              <p:cNvSpPr>
                <a:spLocks noChangeAspect="1"/>
              </p:cNvSpPr>
              <p:nvPr/>
            </p:nvSpPr>
            <p:spPr bwMode="auto">
              <a:xfrm flipH="1">
                <a:off x="1653"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2" name="Freeform 102"/>
              <p:cNvSpPr>
                <a:spLocks noChangeAspect="1"/>
              </p:cNvSpPr>
              <p:nvPr/>
            </p:nvSpPr>
            <p:spPr bwMode="auto">
              <a:xfrm flipH="1">
                <a:off x="1623" y="713"/>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3" name="Freeform 103"/>
              <p:cNvSpPr>
                <a:spLocks noChangeAspect="1"/>
              </p:cNvSpPr>
              <p:nvPr/>
            </p:nvSpPr>
            <p:spPr bwMode="auto">
              <a:xfrm flipH="1">
                <a:off x="1592"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4" name="Freeform 104"/>
              <p:cNvSpPr>
                <a:spLocks noChangeAspect="1"/>
              </p:cNvSpPr>
              <p:nvPr/>
            </p:nvSpPr>
            <p:spPr bwMode="auto">
              <a:xfrm flipH="1">
                <a:off x="2141"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5" name="Freeform 105"/>
              <p:cNvSpPr>
                <a:spLocks noChangeAspect="1"/>
              </p:cNvSpPr>
              <p:nvPr/>
            </p:nvSpPr>
            <p:spPr bwMode="auto">
              <a:xfrm flipH="1">
                <a:off x="2110"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6" name="Freeform 106"/>
              <p:cNvSpPr>
                <a:spLocks noChangeAspect="1"/>
              </p:cNvSpPr>
              <p:nvPr/>
            </p:nvSpPr>
            <p:spPr bwMode="auto">
              <a:xfrm flipH="1">
                <a:off x="1897"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7" name="Freeform 107"/>
              <p:cNvSpPr>
                <a:spLocks noChangeAspect="1"/>
              </p:cNvSpPr>
              <p:nvPr/>
            </p:nvSpPr>
            <p:spPr bwMode="auto">
              <a:xfrm flipH="1">
                <a:off x="1866" y="662"/>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8" name="Freeform 108"/>
              <p:cNvSpPr>
                <a:spLocks noChangeAspect="1"/>
              </p:cNvSpPr>
              <p:nvPr/>
            </p:nvSpPr>
            <p:spPr bwMode="auto">
              <a:xfrm flipH="1">
                <a:off x="1836"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59" name="Freeform 109"/>
              <p:cNvSpPr>
                <a:spLocks noChangeAspect="1"/>
              </p:cNvSpPr>
              <p:nvPr/>
            </p:nvSpPr>
            <p:spPr bwMode="auto">
              <a:xfrm flipH="1">
                <a:off x="1806"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0" name="Freeform 110"/>
              <p:cNvSpPr>
                <a:spLocks noChangeAspect="1"/>
              </p:cNvSpPr>
              <p:nvPr/>
            </p:nvSpPr>
            <p:spPr bwMode="auto">
              <a:xfrm flipH="1">
                <a:off x="1775" y="662"/>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1" name="Freeform 111"/>
              <p:cNvSpPr>
                <a:spLocks noChangeAspect="1"/>
              </p:cNvSpPr>
              <p:nvPr/>
            </p:nvSpPr>
            <p:spPr bwMode="auto">
              <a:xfrm flipH="1">
                <a:off x="1745"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2" name="Freeform 112"/>
              <p:cNvSpPr>
                <a:spLocks noChangeAspect="1"/>
              </p:cNvSpPr>
              <p:nvPr/>
            </p:nvSpPr>
            <p:spPr bwMode="auto">
              <a:xfrm flipH="1">
                <a:off x="1988" y="662"/>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3" name="Freeform 113"/>
              <p:cNvSpPr>
                <a:spLocks noChangeAspect="1"/>
              </p:cNvSpPr>
              <p:nvPr/>
            </p:nvSpPr>
            <p:spPr bwMode="auto">
              <a:xfrm flipH="1">
                <a:off x="1958"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4" name="Freeform 114"/>
              <p:cNvSpPr>
                <a:spLocks noChangeAspect="1"/>
              </p:cNvSpPr>
              <p:nvPr/>
            </p:nvSpPr>
            <p:spPr bwMode="auto">
              <a:xfrm flipH="1">
                <a:off x="1927"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5" name="Freeform 115"/>
              <p:cNvSpPr>
                <a:spLocks noChangeAspect="1"/>
              </p:cNvSpPr>
              <p:nvPr/>
            </p:nvSpPr>
            <p:spPr bwMode="auto">
              <a:xfrm flipH="1">
                <a:off x="2080"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6" name="Freeform 116"/>
              <p:cNvSpPr>
                <a:spLocks noChangeAspect="1"/>
              </p:cNvSpPr>
              <p:nvPr/>
            </p:nvSpPr>
            <p:spPr bwMode="auto">
              <a:xfrm flipH="1">
                <a:off x="2049"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7" name="Freeform 117"/>
              <p:cNvSpPr>
                <a:spLocks noChangeAspect="1"/>
              </p:cNvSpPr>
              <p:nvPr/>
            </p:nvSpPr>
            <p:spPr bwMode="auto">
              <a:xfrm flipH="1">
                <a:off x="2019"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8" name="Freeform 118"/>
              <p:cNvSpPr>
                <a:spLocks noChangeAspect="1"/>
              </p:cNvSpPr>
              <p:nvPr/>
            </p:nvSpPr>
            <p:spPr bwMode="auto">
              <a:xfrm flipH="1">
                <a:off x="1714"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69" name="Freeform 119"/>
              <p:cNvSpPr>
                <a:spLocks noChangeAspect="1"/>
              </p:cNvSpPr>
              <p:nvPr/>
            </p:nvSpPr>
            <p:spPr bwMode="auto">
              <a:xfrm flipH="1">
                <a:off x="1684"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0" name="Freeform 120"/>
              <p:cNvSpPr>
                <a:spLocks noChangeAspect="1"/>
              </p:cNvSpPr>
              <p:nvPr/>
            </p:nvSpPr>
            <p:spPr bwMode="auto">
              <a:xfrm flipH="1">
                <a:off x="1653"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1" name="Freeform 121"/>
              <p:cNvSpPr>
                <a:spLocks noChangeAspect="1"/>
              </p:cNvSpPr>
              <p:nvPr/>
            </p:nvSpPr>
            <p:spPr bwMode="auto">
              <a:xfrm flipH="1">
                <a:off x="1623" y="662"/>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2" name="Freeform 122"/>
              <p:cNvSpPr>
                <a:spLocks noChangeAspect="1"/>
              </p:cNvSpPr>
              <p:nvPr/>
            </p:nvSpPr>
            <p:spPr bwMode="auto">
              <a:xfrm flipH="1">
                <a:off x="1592"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3" name="Freeform 123"/>
              <p:cNvSpPr>
                <a:spLocks noChangeAspect="1"/>
              </p:cNvSpPr>
              <p:nvPr/>
            </p:nvSpPr>
            <p:spPr bwMode="auto">
              <a:xfrm flipH="1">
                <a:off x="1562"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4" name="Freeform 124"/>
              <p:cNvSpPr>
                <a:spLocks noChangeAspect="1"/>
              </p:cNvSpPr>
              <p:nvPr/>
            </p:nvSpPr>
            <p:spPr bwMode="auto">
              <a:xfrm flipH="1">
                <a:off x="2141" y="66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5" name="Freeform 125"/>
              <p:cNvSpPr>
                <a:spLocks noChangeAspect="1"/>
              </p:cNvSpPr>
              <p:nvPr/>
            </p:nvSpPr>
            <p:spPr bwMode="auto">
              <a:xfrm flipH="1">
                <a:off x="2110" y="66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6" name="Freeform 126"/>
              <p:cNvSpPr>
                <a:spLocks noChangeAspect="1"/>
              </p:cNvSpPr>
              <p:nvPr/>
            </p:nvSpPr>
            <p:spPr bwMode="auto">
              <a:xfrm flipH="1">
                <a:off x="1897"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7" name="Freeform 127"/>
              <p:cNvSpPr>
                <a:spLocks noChangeAspect="1"/>
              </p:cNvSpPr>
              <p:nvPr/>
            </p:nvSpPr>
            <p:spPr bwMode="auto">
              <a:xfrm flipH="1">
                <a:off x="1866" y="610"/>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8" name="Freeform 128"/>
              <p:cNvSpPr>
                <a:spLocks noChangeAspect="1"/>
              </p:cNvSpPr>
              <p:nvPr/>
            </p:nvSpPr>
            <p:spPr bwMode="auto">
              <a:xfrm flipH="1">
                <a:off x="1836"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79" name="Freeform 129"/>
              <p:cNvSpPr>
                <a:spLocks noChangeAspect="1"/>
              </p:cNvSpPr>
              <p:nvPr/>
            </p:nvSpPr>
            <p:spPr bwMode="auto">
              <a:xfrm flipH="1">
                <a:off x="1806"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0" name="Freeform 130"/>
              <p:cNvSpPr>
                <a:spLocks noChangeAspect="1"/>
              </p:cNvSpPr>
              <p:nvPr/>
            </p:nvSpPr>
            <p:spPr bwMode="auto">
              <a:xfrm flipH="1">
                <a:off x="1775" y="610"/>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1" name="Freeform 131"/>
              <p:cNvSpPr>
                <a:spLocks noChangeAspect="1"/>
              </p:cNvSpPr>
              <p:nvPr/>
            </p:nvSpPr>
            <p:spPr bwMode="auto">
              <a:xfrm flipH="1">
                <a:off x="1745"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2" name="Freeform 132"/>
              <p:cNvSpPr>
                <a:spLocks noChangeAspect="1"/>
              </p:cNvSpPr>
              <p:nvPr/>
            </p:nvSpPr>
            <p:spPr bwMode="auto">
              <a:xfrm flipH="1">
                <a:off x="1988" y="610"/>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3" name="Freeform 133"/>
              <p:cNvSpPr>
                <a:spLocks noChangeAspect="1"/>
              </p:cNvSpPr>
              <p:nvPr/>
            </p:nvSpPr>
            <p:spPr bwMode="auto">
              <a:xfrm flipH="1">
                <a:off x="1958"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4" name="Freeform 134"/>
              <p:cNvSpPr>
                <a:spLocks noChangeAspect="1"/>
              </p:cNvSpPr>
              <p:nvPr/>
            </p:nvSpPr>
            <p:spPr bwMode="auto">
              <a:xfrm flipH="1">
                <a:off x="1927"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5" name="Freeform 135"/>
              <p:cNvSpPr>
                <a:spLocks noChangeAspect="1"/>
              </p:cNvSpPr>
              <p:nvPr/>
            </p:nvSpPr>
            <p:spPr bwMode="auto">
              <a:xfrm flipH="1">
                <a:off x="2080"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6" name="Freeform 136"/>
              <p:cNvSpPr>
                <a:spLocks noChangeAspect="1"/>
              </p:cNvSpPr>
              <p:nvPr/>
            </p:nvSpPr>
            <p:spPr bwMode="auto">
              <a:xfrm flipH="1">
                <a:off x="2049"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7" name="Freeform 137"/>
              <p:cNvSpPr>
                <a:spLocks noChangeAspect="1"/>
              </p:cNvSpPr>
              <p:nvPr/>
            </p:nvSpPr>
            <p:spPr bwMode="auto">
              <a:xfrm flipH="1">
                <a:off x="2019"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8" name="Freeform 138"/>
              <p:cNvSpPr>
                <a:spLocks noChangeAspect="1"/>
              </p:cNvSpPr>
              <p:nvPr/>
            </p:nvSpPr>
            <p:spPr bwMode="auto">
              <a:xfrm flipH="1">
                <a:off x="1714"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89" name="Freeform 139"/>
              <p:cNvSpPr>
                <a:spLocks noChangeAspect="1"/>
              </p:cNvSpPr>
              <p:nvPr/>
            </p:nvSpPr>
            <p:spPr bwMode="auto">
              <a:xfrm flipH="1">
                <a:off x="1684"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0" name="Freeform 140"/>
              <p:cNvSpPr>
                <a:spLocks noChangeAspect="1"/>
              </p:cNvSpPr>
              <p:nvPr/>
            </p:nvSpPr>
            <p:spPr bwMode="auto">
              <a:xfrm flipH="1">
                <a:off x="1653"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1" name="Freeform 141"/>
              <p:cNvSpPr>
                <a:spLocks noChangeAspect="1"/>
              </p:cNvSpPr>
              <p:nvPr/>
            </p:nvSpPr>
            <p:spPr bwMode="auto">
              <a:xfrm flipH="1">
                <a:off x="1623" y="610"/>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2" name="Freeform 142"/>
              <p:cNvSpPr>
                <a:spLocks noChangeAspect="1"/>
              </p:cNvSpPr>
              <p:nvPr/>
            </p:nvSpPr>
            <p:spPr bwMode="auto">
              <a:xfrm flipH="1">
                <a:off x="1592"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3" name="Freeform 143"/>
              <p:cNvSpPr>
                <a:spLocks noChangeAspect="1"/>
              </p:cNvSpPr>
              <p:nvPr/>
            </p:nvSpPr>
            <p:spPr bwMode="auto">
              <a:xfrm flipH="1">
                <a:off x="1562"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4" name="Freeform 144"/>
              <p:cNvSpPr>
                <a:spLocks noChangeAspect="1"/>
              </p:cNvSpPr>
              <p:nvPr/>
            </p:nvSpPr>
            <p:spPr bwMode="auto">
              <a:xfrm flipH="1">
                <a:off x="2141"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5" name="Freeform 145"/>
              <p:cNvSpPr>
                <a:spLocks noChangeAspect="1"/>
              </p:cNvSpPr>
              <p:nvPr/>
            </p:nvSpPr>
            <p:spPr bwMode="auto">
              <a:xfrm flipH="1">
                <a:off x="2110"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6" name="Freeform 146"/>
              <p:cNvSpPr>
                <a:spLocks noChangeAspect="1"/>
              </p:cNvSpPr>
              <p:nvPr/>
            </p:nvSpPr>
            <p:spPr bwMode="auto">
              <a:xfrm flipH="1">
                <a:off x="1532"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7" name="Freeform 147"/>
              <p:cNvSpPr>
                <a:spLocks noChangeAspect="1"/>
              </p:cNvSpPr>
              <p:nvPr/>
            </p:nvSpPr>
            <p:spPr bwMode="auto">
              <a:xfrm flipH="1">
                <a:off x="1897"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8" name="Freeform 148"/>
              <p:cNvSpPr>
                <a:spLocks noChangeAspect="1"/>
              </p:cNvSpPr>
              <p:nvPr/>
            </p:nvSpPr>
            <p:spPr bwMode="auto">
              <a:xfrm flipH="1">
                <a:off x="1866" y="507"/>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899" name="Freeform 149"/>
              <p:cNvSpPr>
                <a:spLocks noChangeAspect="1"/>
              </p:cNvSpPr>
              <p:nvPr/>
            </p:nvSpPr>
            <p:spPr bwMode="auto">
              <a:xfrm flipH="1">
                <a:off x="1836"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0" name="Freeform 150"/>
              <p:cNvSpPr>
                <a:spLocks noChangeAspect="1"/>
              </p:cNvSpPr>
              <p:nvPr/>
            </p:nvSpPr>
            <p:spPr bwMode="auto">
              <a:xfrm flipH="1">
                <a:off x="1806"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1" name="Freeform 151"/>
              <p:cNvSpPr>
                <a:spLocks noChangeAspect="1"/>
              </p:cNvSpPr>
              <p:nvPr/>
            </p:nvSpPr>
            <p:spPr bwMode="auto">
              <a:xfrm flipH="1">
                <a:off x="1775" y="507"/>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2" name="Freeform 152"/>
              <p:cNvSpPr>
                <a:spLocks noChangeAspect="1"/>
              </p:cNvSpPr>
              <p:nvPr/>
            </p:nvSpPr>
            <p:spPr bwMode="auto">
              <a:xfrm flipH="1">
                <a:off x="1745"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3" name="Freeform 153"/>
              <p:cNvSpPr>
                <a:spLocks noChangeAspect="1"/>
              </p:cNvSpPr>
              <p:nvPr/>
            </p:nvSpPr>
            <p:spPr bwMode="auto">
              <a:xfrm flipH="1">
                <a:off x="1988" y="507"/>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4" name="Freeform 154"/>
              <p:cNvSpPr>
                <a:spLocks noChangeAspect="1"/>
              </p:cNvSpPr>
              <p:nvPr/>
            </p:nvSpPr>
            <p:spPr bwMode="auto">
              <a:xfrm flipH="1">
                <a:off x="1958"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5" name="Freeform 155"/>
              <p:cNvSpPr>
                <a:spLocks noChangeAspect="1"/>
              </p:cNvSpPr>
              <p:nvPr/>
            </p:nvSpPr>
            <p:spPr bwMode="auto">
              <a:xfrm flipH="1">
                <a:off x="1927"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6" name="Freeform 156"/>
              <p:cNvSpPr>
                <a:spLocks noChangeAspect="1"/>
              </p:cNvSpPr>
              <p:nvPr/>
            </p:nvSpPr>
            <p:spPr bwMode="auto">
              <a:xfrm flipH="1">
                <a:off x="2080"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7" name="Freeform 157"/>
              <p:cNvSpPr>
                <a:spLocks noChangeAspect="1"/>
              </p:cNvSpPr>
              <p:nvPr/>
            </p:nvSpPr>
            <p:spPr bwMode="auto">
              <a:xfrm flipH="1">
                <a:off x="2049"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8" name="Freeform 158"/>
              <p:cNvSpPr>
                <a:spLocks noChangeAspect="1"/>
              </p:cNvSpPr>
              <p:nvPr/>
            </p:nvSpPr>
            <p:spPr bwMode="auto">
              <a:xfrm flipH="1">
                <a:off x="2019"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09" name="Freeform 159"/>
              <p:cNvSpPr>
                <a:spLocks noChangeAspect="1"/>
              </p:cNvSpPr>
              <p:nvPr/>
            </p:nvSpPr>
            <p:spPr bwMode="auto">
              <a:xfrm flipH="1">
                <a:off x="1714"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0" name="Freeform 160"/>
              <p:cNvSpPr>
                <a:spLocks noChangeAspect="1"/>
              </p:cNvSpPr>
              <p:nvPr/>
            </p:nvSpPr>
            <p:spPr bwMode="auto">
              <a:xfrm flipH="1">
                <a:off x="1684"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1" name="Freeform 161"/>
              <p:cNvSpPr>
                <a:spLocks noChangeAspect="1"/>
              </p:cNvSpPr>
              <p:nvPr/>
            </p:nvSpPr>
            <p:spPr bwMode="auto">
              <a:xfrm flipH="1">
                <a:off x="1653"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2" name="Freeform 162"/>
              <p:cNvSpPr>
                <a:spLocks noChangeAspect="1"/>
              </p:cNvSpPr>
              <p:nvPr/>
            </p:nvSpPr>
            <p:spPr bwMode="auto">
              <a:xfrm flipH="1">
                <a:off x="1623" y="507"/>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3" name="Freeform 163"/>
              <p:cNvSpPr>
                <a:spLocks noChangeAspect="1"/>
              </p:cNvSpPr>
              <p:nvPr/>
            </p:nvSpPr>
            <p:spPr bwMode="auto">
              <a:xfrm flipH="1">
                <a:off x="1592"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4" name="Freeform 164"/>
              <p:cNvSpPr>
                <a:spLocks noChangeAspect="1"/>
              </p:cNvSpPr>
              <p:nvPr/>
            </p:nvSpPr>
            <p:spPr bwMode="auto">
              <a:xfrm flipH="1">
                <a:off x="1562"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5" name="Freeform 165"/>
              <p:cNvSpPr>
                <a:spLocks noChangeAspect="1"/>
              </p:cNvSpPr>
              <p:nvPr/>
            </p:nvSpPr>
            <p:spPr bwMode="auto">
              <a:xfrm flipH="1">
                <a:off x="2110"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6" name="Freeform 166"/>
              <p:cNvSpPr>
                <a:spLocks noChangeAspect="1"/>
              </p:cNvSpPr>
              <p:nvPr/>
            </p:nvSpPr>
            <p:spPr bwMode="auto">
              <a:xfrm flipH="1">
                <a:off x="1532"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7" name="Freeform 167"/>
              <p:cNvSpPr>
                <a:spLocks noChangeAspect="1"/>
              </p:cNvSpPr>
              <p:nvPr/>
            </p:nvSpPr>
            <p:spPr bwMode="auto">
              <a:xfrm flipH="1">
                <a:off x="1501" y="50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8" name="Freeform 168"/>
              <p:cNvSpPr>
                <a:spLocks noChangeAspect="1"/>
              </p:cNvSpPr>
              <p:nvPr/>
            </p:nvSpPr>
            <p:spPr bwMode="auto">
              <a:xfrm flipH="1">
                <a:off x="1897"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19" name="Freeform 169"/>
              <p:cNvSpPr>
                <a:spLocks noChangeAspect="1"/>
              </p:cNvSpPr>
              <p:nvPr/>
            </p:nvSpPr>
            <p:spPr bwMode="auto">
              <a:xfrm flipH="1">
                <a:off x="1866" y="558"/>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0" name="Freeform 170"/>
              <p:cNvSpPr>
                <a:spLocks noChangeAspect="1"/>
              </p:cNvSpPr>
              <p:nvPr/>
            </p:nvSpPr>
            <p:spPr bwMode="auto">
              <a:xfrm flipH="1">
                <a:off x="1836"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1" name="Freeform 171"/>
              <p:cNvSpPr>
                <a:spLocks noChangeAspect="1"/>
              </p:cNvSpPr>
              <p:nvPr/>
            </p:nvSpPr>
            <p:spPr bwMode="auto">
              <a:xfrm flipH="1">
                <a:off x="1806"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2" name="Freeform 172"/>
              <p:cNvSpPr>
                <a:spLocks noChangeAspect="1"/>
              </p:cNvSpPr>
              <p:nvPr/>
            </p:nvSpPr>
            <p:spPr bwMode="auto">
              <a:xfrm flipH="1">
                <a:off x="1775" y="559"/>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3" name="Freeform 173"/>
              <p:cNvSpPr>
                <a:spLocks noChangeAspect="1"/>
              </p:cNvSpPr>
              <p:nvPr/>
            </p:nvSpPr>
            <p:spPr bwMode="auto">
              <a:xfrm flipH="1">
                <a:off x="1745"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4" name="Freeform 174"/>
              <p:cNvSpPr>
                <a:spLocks noChangeAspect="1"/>
              </p:cNvSpPr>
              <p:nvPr/>
            </p:nvSpPr>
            <p:spPr bwMode="auto">
              <a:xfrm flipH="1">
                <a:off x="1988" y="558"/>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5" name="Freeform 175"/>
              <p:cNvSpPr>
                <a:spLocks noChangeAspect="1"/>
              </p:cNvSpPr>
              <p:nvPr/>
            </p:nvSpPr>
            <p:spPr bwMode="auto">
              <a:xfrm flipH="1">
                <a:off x="1958"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6" name="Freeform 176"/>
              <p:cNvSpPr>
                <a:spLocks noChangeAspect="1"/>
              </p:cNvSpPr>
              <p:nvPr/>
            </p:nvSpPr>
            <p:spPr bwMode="auto">
              <a:xfrm flipH="1">
                <a:off x="1927"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7" name="Freeform 177"/>
              <p:cNvSpPr>
                <a:spLocks noChangeAspect="1"/>
              </p:cNvSpPr>
              <p:nvPr/>
            </p:nvSpPr>
            <p:spPr bwMode="auto">
              <a:xfrm flipH="1">
                <a:off x="2080"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8" name="Freeform 178"/>
              <p:cNvSpPr>
                <a:spLocks noChangeAspect="1"/>
              </p:cNvSpPr>
              <p:nvPr/>
            </p:nvSpPr>
            <p:spPr bwMode="auto">
              <a:xfrm flipH="1">
                <a:off x="2049"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29" name="Freeform 179"/>
              <p:cNvSpPr>
                <a:spLocks noChangeAspect="1"/>
              </p:cNvSpPr>
              <p:nvPr/>
            </p:nvSpPr>
            <p:spPr bwMode="auto">
              <a:xfrm flipH="1">
                <a:off x="2019"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0" name="Freeform 180"/>
              <p:cNvSpPr>
                <a:spLocks noChangeAspect="1"/>
              </p:cNvSpPr>
              <p:nvPr/>
            </p:nvSpPr>
            <p:spPr bwMode="auto">
              <a:xfrm flipH="1">
                <a:off x="1714"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1" name="Freeform 181"/>
              <p:cNvSpPr>
                <a:spLocks noChangeAspect="1"/>
              </p:cNvSpPr>
              <p:nvPr/>
            </p:nvSpPr>
            <p:spPr bwMode="auto">
              <a:xfrm flipH="1">
                <a:off x="1684"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2" name="Freeform 182"/>
              <p:cNvSpPr>
                <a:spLocks noChangeAspect="1"/>
              </p:cNvSpPr>
              <p:nvPr/>
            </p:nvSpPr>
            <p:spPr bwMode="auto">
              <a:xfrm flipH="1">
                <a:off x="1653"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3" name="Freeform 183"/>
              <p:cNvSpPr>
                <a:spLocks noChangeAspect="1"/>
              </p:cNvSpPr>
              <p:nvPr/>
            </p:nvSpPr>
            <p:spPr bwMode="auto">
              <a:xfrm flipH="1">
                <a:off x="1623" y="559"/>
                <a:ext cx="31"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4" name="Freeform 184"/>
              <p:cNvSpPr>
                <a:spLocks noChangeAspect="1"/>
              </p:cNvSpPr>
              <p:nvPr/>
            </p:nvSpPr>
            <p:spPr bwMode="auto">
              <a:xfrm flipH="1">
                <a:off x="1592"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5" name="Freeform 185"/>
              <p:cNvSpPr>
                <a:spLocks noChangeAspect="1"/>
              </p:cNvSpPr>
              <p:nvPr/>
            </p:nvSpPr>
            <p:spPr bwMode="auto">
              <a:xfrm flipH="1">
                <a:off x="1562"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6" name="Freeform 186"/>
              <p:cNvSpPr>
                <a:spLocks noChangeAspect="1"/>
              </p:cNvSpPr>
              <p:nvPr/>
            </p:nvSpPr>
            <p:spPr bwMode="auto">
              <a:xfrm flipH="1">
                <a:off x="2141"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7" name="Freeform 187"/>
              <p:cNvSpPr>
                <a:spLocks noChangeAspect="1"/>
              </p:cNvSpPr>
              <p:nvPr/>
            </p:nvSpPr>
            <p:spPr bwMode="auto">
              <a:xfrm flipH="1">
                <a:off x="2110"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8" name="Freeform 188"/>
              <p:cNvSpPr>
                <a:spLocks noChangeAspect="1"/>
              </p:cNvSpPr>
              <p:nvPr/>
            </p:nvSpPr>
            <p:spPr bwMode="auto">
              <a:xfrm flipH="1">
                <a:off x="1532"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39" name="Freeform 189"/>
              <p:cNvSpPr>
                <a:spLocks noChangeAspect="1"/>
              </p:cNvSpPr>
              <p:nvPr/>
            </p:nvSpPr>
            <p:spPr bwMode="auto">
              <a:xfrm flipH="1">
                <a:off x="1882" y="481"/>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0" name="Freeform 190"/>
              <p:cNvSpPr>
                <a:spLocks noChangeAspect="1"/>
              </p:cNvSpPr>
              <p:nvPr/>
            </p:nvSpPr>
            <p:spPr bwMode="auto">
              <a:xfrm flipH="1">
                <a:off x="1852" y="481"/>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1" name="Freeform 191"/>
              <p:cNvSpPr>
                <a:spLocks noChangeAspect="1"/>
              </p:cNvSpPr>
              <p:nvPr/>
            </p:nvSpPr>
            <p:spPr bwMode="auto">
              <a:xfrm flipH="1">
                <a:off x="1822" y="481"/>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2" name="Freeform 192"/>
              <p:cNvSpPr>
                <a:spLocks noChangeAspect="1"/>
              </p:cNvSpPr>
              <p:nvPr/>
            </p:nvSpPr>
            <p:spPr bwMode="auto">
              <a:xfrm flipH="1">
                <a:off x="1791"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3" name="Freeform 193"/>
              <p:cNvSpPr>
                <a:spLocks noChangeAspect="1"/>
              </p:cNvSpPr>
              <p:nvPr/>
            </p:nvSpPr>
            <p:spPr bwMode="auto">
              <a:xfrm flipH="1">
                <a:off x="1760" y="482"/>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4" name="Freeform 194"/>
              <p:cNvSpPr>
                <a:spLocks noChangeAspect="1"/>
              </p:cNvSpPr>
              <p:nvPr/>
            </p:nvSpPr>
            <p:spPr bwMode="auto">
              <a:xfrm flipH="1">
                <a:off x="1730"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5" name="Freeform 195"/>
              <p:cNvSpPr>
                <a:spLocks noChangeAspect="1"/>
              </p:cNvSpPr>
              <p:nvPr/>
            </p:nvSpPr>
            <p:spPr bwMode="auto">
              <a:xfrm flipH="1">
                <a:off x="1973" y="481"/>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6" name="Freeform 196"/>
              <p:cNvSpPr>
                <a:spLocks noChangeAspect="1"/>
              </p:cNvSpPr>
              <p:nvPr/>
            </p:nvSpPr>
            <p:spPr bwMode="auto">
              <a:xfrm flipH="1">
                <a:off x="1943" y="481"/>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7" name="Freeform 197"/>
              <p:cNvSpPr>
                <a:spLocks noChangeAspect="1"/>
              </p:cNvSpPr>
              <p:nvPr/>
            </p:nvSpPr>
            <p:spPr bwMode="auto">
              <a:xfrm flipH="1">
                <a:off x="1912" y="481"/>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8" name="Freeform 198"/>
              <p:cNvSpPr>
                <a:spLocks noChangeAspect="1"/>
              </p:cNvSpPr>
              <p:nvPr/>
            </p:nvSpPr>
            <p:spPr bwMode="auto">
              <a:xfrm flipH="1">
                <a:off x="2034" y="482"/>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49" name="Freeform 199"/>
              <p:cNvSpPr>
                <a:spLocks noChangeAspect="1"/>
              </p:cNvSpPr>
              <p:nvPr/>
            </p:nvSpPr>
            <p:spPr bwMode="auto">
              <a:xfrm flipH="1">
                <a:off x="2004"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0" name="Freeform 200"/>
              <p:cNvSpPr>
                <a:spLocks noChangeAspect="1"/>
              </p:cNvSpPr>
              <p:nvPr/>
            </p:nvSpPr>
            <p:spPr bwMode="auto">
              <a:xfrm flipH="1">
                <a:off x="1700"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1" name="Freeform 201"/>
              <p:cNvSpPr>
                <a:spLocks noChangeAspect="1"/>
              </p:cNvSpPr>
              <p:nvPr/>
            </p:nvSpPr>
            <p:spPr bwMode="auto">
              <a:xfrm flipH="1">
                <a:off x="1669"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2" name="Freeform 202"/>
              <p:cNvSpPr>
                <a:spLocks noChangeAspect="1"/>
              </p:cNvSpPr>
              <p:nvPr/>
            </p:nvSpPr>
            <p:spPr bwMode="auto">
              <a:xfrm flipH="1">
                <a:off x="1638"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3" name="Freeform 203"/>
              <p:cNvSpPr>
                <a:spLocks noChangeAspect="1"/>
              </p:cNvSpPr>
              <p:nvPr/>
            </p:nvSpPr>
            <p:spPr bwMode="auto">
              <a:xfrm flipH="1">
                <a:off x="1607"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4" name="Freeform 204"/>
              <p:cNvSpPr>
                <a:spLocks noChangeAspect="1"/>
              </p:cNvSpPr>
              <p:nvPr/>
            </p:nvSpPr>
            <p:spPr bwMode="auto">
              <a:xfrm flipH="1">
                <a:off x="1577"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5" name="Freeform 205"/>
              <p:cNvSpPr>
                <a:spLocks noChangeAspect="1"/>
              </p:cNvSpPr>
              <p:nvPr/>
            </p:nvSpPr>
            <p:spPr bwMode="auto">
              <a:xfrm flipH="1">
                <a:off x="1547" y="48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6" name="Freeform 206"/>
              <p:cNvSpPr>
                <a:spLocks noChangeAspect="1"/>
              </p:cNvSpPr>
              <p:nvPr/>
            </p:nvSpPr>
            <p:spPr bwMode="auto">
              <a:xfrm flipH="1">
                <a:off x="1882"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7" name="Freeform 207"/>
              <p:cNvSpPr>
                <a:spLocks noChangeAspect="1"/>
              </p:cNvSpPr>
              <p:nvPr/>
            </p:nvSpPr>
            <p:spPr bwMode="auto">
              <a:xfrm flipH="1">
                <a:off x="1852"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8" name="Freeform 208"/>
              <p:cNvSpPr>
                <a:spLocks noChangeAspect="1"/>
              </p:cNvSpPr>
              <p:nvPr/>
            </p:nvSpPr>
            <p:spPr bwMode="auto">
              <a:xfrm flipH="1">
                <a:off x="1822" y="739"/>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59" name="Freeform 209"/>
              <p:cNvSpPr>
                <a:spLocks noChangeAspect="1"/>
              </p:cNvSpPr>
              <p:nvPr/>
            </p:nvSpPr>
            <p:spPr bwMode="auto">
              <a:xfrm flipH="1">
                <a:off x="1791"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0" name="Freeform 210"/>
              <p:cNvSpPr>
                <a:spLocks noChangeAspect="1"/>
              </p:cNvSpPr>
              <p:nvPr/>
            </p:nvSpPr>
            <p:spPr bwMode="auto">
              <a:xfrm flipH="1">
                <a:off x="1760" y="739"/>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1" name="Freeform 211"/>
              <p:cNvSpPr>
                <a:spLocks noChangeAspect="1"/>
              </p:cNvSpPr>
              <p:nvPr/>
            </p:nvSpPr>
            <p:spPr bwMode="auto">
              <a:xfrm flipH="1">
                <a:off x="1730"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2" name="Freeform 212"/>
              <p:cNvSpPr>
                <a:spLocks noChangeAspect="1"/>
              </p:cNvSpPr>
              <p:nvPr/>
            </p:nvSpPr>
            <p:spPr bwMode="auto">
              <a:xfrm flipH="1">
                <a:off x="1973"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3" name="Freeform 213"/>
              <p:cNvSpPr>
                <a:spLocks noChangeAspect="1"/>
              </p:cNvSpPr>
              <p:nvPr/>
            </p:nvSpPr>
            <p:spPr bwMode="auto">
              <a:xfrm flipH="1">
                <a:off x="1943"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4" name="Freeform 214"/>
              <p:cNvSpPr>
                <a:spLocks noChangeAspect="1"/>
              </p:cNvSpPr>
              <p:nvPr/>
            </p:nvSpPr>
            <p:spPr bwMode="auto">
              <a:xfrm flipH="1">
                <a:off x="1912" y="739"/>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5" name="Freeform 215"/>
              <p:cNvSpPr>
                <a:spLocks noChangeAspect="1"/>
              </p:cNvSpPr>
              <p:nvPr/>
            </p:nvSpPr>
            <p:spPr bwMode="auto">
              <a:xfrm flipH="1">
                <a:off x="2034" y="739"/>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6" name="Freeform 216"/>
              <p:cNvSpPr>
                <a:spLocks noChangeAspect="1"/>
              </p:cNvSpPr>
              <p:nvPr/>
            </p:nvSpPr>
            <p:spPr bwMode="auto">
              <a:xfrm flipH="1">
                <a:off x="2004"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7" name="Freeform 217"/>
              <p:cNvSpPr>
                <a:spLocks noChangeAspect="1"/>
              </p:cNvSpPr>
              <p:nvPr/>
            </p:nvSpPr>
            <p:spPr bwMode="auto">
              <a:xfrm flipH="1">
                <a:off x="1700"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8" name="Freeform 218"/>
              <p:cNvSpPr>
                <a:spLocks noChangeAspect="1"/>
              </p:cNvSpPr>
              <p:nvPr/>
            </p:nvSpPr>
            <p:spPr bwMode="auto">
              <a:xfrm flipH="1">
                <a:off x="1669"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69" name="Freeform 219"/>
              <p:cNvSpPr>
                <a:spLocks noChangeAspect="1"/>
              </p:cNvSpPr>
              <p:nvPr/>
            </p:nvSpPr>
            <p:spPr bwMode="auto">
              <a:xfrm flipH="1">
                <a:off x="1638"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0" name="Freeform 220"/>
              <p:cNvSpPr>
                <a:spLocks noChangeAspect="1"/>
              </p:cNvSpPr>
              <p:nvPr/>
            </p:nvSpPr>
            <p:spPr bwMode="auto">
              <a:xfrm flipH="1">
                <a:off x="1607" y="739"/>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1" name="Freeform 221"/>
              <p:cNvSpPr>
                <a:spLocks noChangeAspect="1"/>
              </p:cNvSpPr>
              <p:nvPr/>
            </p:nvSpPr>
            <p:spPr bwMode="auto">
              <a:xfrm flipH="1">
                <a:off x="1882"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2" name="Freeform 222"/>
              <p:cNvSpPr>
                <a:spLocks noChangeAspect="1"/>
              </p:cNvSpPr>
              <p:nvPr/>
            </p:nvSpPr>
            <p:spPr bwMode="auto">
              <a:xfrm flipH="1">
                <a:off x="1852"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3" name="Freeform 223"/>
              <p:cNvSpPr>
                <a:spLocks noChangeAspect="1"/>
              </p:cNvSpPr>
              <p:nvPr/>
            </p:nvSpPr>
            <p:spPr bwMode="auto">
              <a:xfrm flipH="1">
                <a:off x="1822" y="687"/>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4" name="Freeform 224"/>
              <p:cNvSpPr>
                <a:spLocks noChangeAspect="1"/>
              </p:cNvSpPr>
              <p:nvPr/>
            </p:nvSpPr>
            <p:spPr bwMode="auto">
              <a:xfrm flipH="1">
                <a:off x="1791"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5" name="Freeform 225"/>
              <p:cNvSpPr>
                <a:spLocks noChangeAspect="1"/>
              </p:cNvSpPr>
              <p:nvPr/>
            </p:nvSpPr>
            <p:spPr bwMode="auto">
              <a:xfrm flipH="1">
                <a:off x="1760" y="688"/>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6" name="Freeform 226"/>
              <p:cNvSpPr>
                <a:spLocks noChangeAspect="1"/>
              </p:cNvSpPr>
              <p:nvPr/>
            </p:nvSpPr>
            <p:spPr bwMode="auto">
              <a:xfrm flipH="1">
                <a:off x="1730"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7" name="Freeform 227"/>
              <p:cNvSpPr>
                <a:spLocks noChangeAspect="1"/>
              </p:cNvSpPr>
              <p:nvPr/>
            </p:nvSpPr>
            <p:spPr bwMode="auto">
              <a:xfrm flipH="1">
                <a:off x="1973"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8" name="Freeform 228"/>
              <p:cNvSpPr>
                <a:spLocks noChangeAspect="1"/>
              </p:cNvSpPr>
              <p:nvPr/>
            </p:nvSpPr>
            <p:spPr bwMode="auto">
              <a:xfrm flipH="1">
                <a:off x="1943"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79" name="Freeform 229"/>
              <p:cNvSpPr>
                <a:spLocks noChangeAspect="1"/>
              </p:cNvSpPr>
              <p:nvPr/>
            </p:nvSpPr>
            <p:spPr bwMode="auto">
              <a:xfrm flipH="1">
                <a:off x="1912" y="687"/>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0" name="Freeform 230"/>
              <p:cNvSpPr>
                <a:spLocks noChangeAspect="1"/>
              </p:cNvSpPr>
              <p:nvPr/>
            </p:nvSpPr>
            <p:spPr bwMode="auto">
              <a:xfrm flipH="1">
                <a:off x="2065"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1" name="Freeform 231"/>
              <p:cNvSpPr>
                <a:spLocks noChangeAspect="1"/>
              </p:cNvSpPr>
              <p:nvPr/>
            </p:nvSpPr>
            <p:spPr bwMode="auto">
              <a:xfrm flipH="1">
                <a:off x="2034" y="688"/>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2" name="Freeform 232"/>
              <p:cNvSpPr>
                <a:spLocks noChangeAspect="1"/>
              </p:cNvSpPr>
              <p:nvPr/>
            </p:nvSpPr>
            <p:spPr bwMode="auto">
              <a:xfrm flipH="1">
                <a:off x="2004"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3" name="Freeform 233"/>
              <p:cNvSpPr>
                <a:spLocks noChangeAspect="1"/>
              </p:cNvSpPr>
              <p:nvPr/>
            </p:nvSpPr>
            <p:spPr bwMode="auto">
              <a:xfrm flipH="1">
                <a:off x="1700"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4" name="Freeform 234"/>
              <p:cNvSpPr>
                <a:spLocks noChangeAspect="1"/>
              </p:cNvSpPr>
              <p:nvPr/>
            </p:nvSpPr>
            <p:spPr bwMode="auto">
              <a:xfrm flipH="1">
                <a:off x="1669"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5" name="Freeform 235"/>
              <p:cNvSpPr>
                <a:spLocks noChangeAspect="1"/>
              </p:cNvSpPr>
              <p:nvPr/>
            </p:nvSpPr>
            <p:spPr bwMode="auto">
              <a:xfrm flipH="1">
                <a:off x="1638"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6" name="Freeform 236"/>
              <p:cNvSpPr>
                <a:spLocks noChangeAspect="1"/>
              </p:cNvSpPr>
              <p:nvPr/>
            </p:nvSpPr>
            <p:spPr bwMode="auto">
              <a:xfrm flipH="1">
                <a:off x="1607"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7" name="Freeform 237"/>
              <p:cNvSpPr>
                <a:spLocks noChangeAspect="1"/>
              </p:cNvSpPr>
              <p:nvPr/>
            </p:nvSpPr>
            <p:spPr bwMode="auto">
              <a:xfrm flipH="1">
                <a:off x="1577"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8" name="Freeform 238"/>
              <p:cNvSpPr>
                <a:spLocks noChangeAspect="1"/>
              </p:cNvSpPr>
              <p:nvPr/>
            </p:nvSpPr>
            <p:spPr bwMode="auto">
              <a:xfrm flipH="1">
                <a:off x="2125" y="687"/>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89" name="Freeform 239"/>
              <p:cNvSpPr>
                <a:spLocks noChangeAspect="1"/>
              </p:cNvSpPr>
              <p:nvPr/>
            </p:nvSpPr>
            <p:spPr bwMode="auto">
              <a:xfrm flipH="1">
                <a:off x="2095"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0" name="Freeform 240"/>
              <p:cNvSpPr>
                <a:spLocks noChangeAspect="1"/>
              </p:cNvSpPr>
              <p:nvPr/>
            </p:nvSpPr>
            <p:spPr bwMode="auto">
              <a:xfrm flipH="1">
                <a:off x="1882"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1" name="Freeform 241"/>
              <p:cNvSpPr>
                <a:spLocks noChangeAspect="1"/>
              </p:cNvSpPr>
              <p:nvPr/>
            </p:nvSpPr>
            <p:spPr bwMode="auto">
              <a:xfrm flipH="1">
                <a:off x="1852"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2" name="Freeform 242"/>
              <p:cNvSpPr>
                <a:spLocks noChangeAspect="1"/>
              </p:cNvSpPr>
              <p:nvPr/>
            </p:nvSpPr>
            <p:spPr bwMode="auto">
              <a:xfrm flipH="1">
                <a:off x="1822" y="533"/>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3" name="Freeform 243"/>
              <p:cNvSpPr>
                <a:spLocks noChangeAspect="1"/>
              </p:cNvSpPr>
              <p:nvPr/>
            </p:nvSpPr>
            <p:spPr bwMode="auto">
              <a:xfrm flipH="1">
                <a:off x="1791"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4" name="Freeform 244"/>
              <p:cNvSpPr>
                <a:spLocks noChangeAspect="1"/>
              </p:cNvSpPr>
              <p:nvPr/>
            </p:nvSpPr>
            <p:spPr bwMode="auto">
              <a:xfrm flipH="1">
                <a:off x="1760" y="53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5" name="Freeform 245"/>
              <p:cNvSpPr>
                <a:spLocks noChangeAspect="1"/>
              </p:cNvSpPr>
              <p:nvPr/>
            </p:nvSpPr>
            <p:spPr bwMode="auto">
              <a:xfrm flipH="1">
                <a:off x="1730"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6" name="Freeform 246"/>
              <p:cNvSpPr>
                <a:spLocks noChangeAspect="1"/>
              </p:cNvSpPr>
              <p:nvPr/>
            </p:nvSpPr>
            <p:spPr bwMode="auto">
              <a:xfrm flipH="1">
                <a:off x="1973"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7" name="Freeform 247"/>
              <p:cNvSpPr>
                <a:spLocks noChangeAspect="1"/>
              </p:cNvSpPr>
              <p:nvPr/>
            </p:nvSpPr>
            <p:spPr bwMode="auto">
              <a:xfrm flipH="1">
                <a:off x="1943"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8" name="Freeform 248"/>
              <p:cNvSpPr>
                <a:spLocks noChangeAspect="1"/>
              </p:cNvSpPr>
              <p:nvPr/>
            </p:nvSpPr>
            <p:spPr bwMode="auto">
              <a:xfrm flipH="1">
                <a:off x="1912" y="53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3999" name="Freeform 249"/>
              <p:cNvSpPr>
                <a:spLocks noChangeAspect="1"/>
              </p:cNvSpPr>
              <p:nvPr/>
            </p:nvSpPr>
            <p:spPr bwMode="auto">
              <a:xfrm flipH="1">
                <a:off x="2065"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0" name="Freeform 250"/>
              <p:cNvSpPr>
                <a:spLocks noChangeAspect="1"/>
              </p:cNvSpPr>
              <p:nvPr/>
            </p:nvSpPr>
            <p:spPr bwMode="auto">
              <a:xfrm flipH="1">
                <a:off x="2034" y="53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1" name="Freeform 251"/>
              <p:cNvSpPr>
                <a:spLocks noChangeAspect="1"/>
              </p:cNvSpPr>
              <p:nvPr/>
            </p:nvSpPr>
            <p:spPr bwMode="auto">
              <a:xfrm flipH="1">
                <a:off x="2004"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2" name="Freeform 252"/>
              <p:cNvSpPr>
                <a:spLocks noChangeAspect="1"/>
              </p:cNvSpPr>
              <p:nvPr/>
            </p:nvSpPr>
            <p:spPr bwMode="auto">
              <a:xfrm flipH="1">
                <a:off x="1700"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3" name="Freeform 253"/>
              <p:cNvSpPr>
                <a:spLocks noChangeAspect="1"/>
              </p:cNvSpPr>
              <p:nvPr/>
            </p:nvSpPr>
            <p:spPr bwMode="auto">
              <a:xfrm flipH="1">
                <a:off x="1669"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4" name="Freeform 254"/>
              <p:cNvSpPr>
                <a:spLocks noChangeAspect="1"/>
              </p:cNvSpPr>
              <p:nvPr/>
            </p:nvSpPr>
            <p:spPr bwMode="auto">
              <a:xfrm flipH="1">
                <a:off x="1638"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5" name="Freeform 255"/>
              <p:cNvSpPr>
                <a:spLocks noChangeAspect="1"/>
              </p:cNvSpPr>
              <p:nvPr/>
            </p:nvSpPr>
            <p:spPr bwMode="auto">
              <a:xfrm flipH="1">
                <a:off x="1607"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6" name="Freeform 256"/>
              <p:cNvSpPr>
                <a:spLocks noChangeAspect="1"/>
              </p:cNvSpPr>
              <p:nvPr/>
            </p:nvSpPr>
            <p:spPr bwMode="auto">
              <a:xfrm flipH="1">
                <a:off x="1577"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7" name="Freeform 257"/>
              <p:cNvSpPr>
                <a:spLocks noChangeAspect="1"/>
              </p:cNvSpPr>
              <p:nvPr/>
            </p:nvSpPr>
            <p:spPr bwMode="auto">
              <a:xfrm flipH="1">
                <a:off x="1547"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8" name="Freeform 258"/>
              <p:cNvSpPr>
                <a:spLocks noChangeAspect="1"/>
              </p:cNvSpPr>
              <p:nvPr/>
            </p:nvSpPr>
            <p:spPr bwMode="auto">
              <a:xfrm flipH="1">
                <a:off x="2125" y="533"/>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09" name="Freeform 259"/>
              <p:cNvSpPr>
                <a:spLocks noChangeAspect="1"/>
              </p:cNvSpPr>
              <p:nvPr/>
            </p:nvSpPr>
            <p:spPr bwMode="auto">
              <a:xfrm flipH="1">
                <a:off x="2095" y="533"/>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0" name="Freeform 260"/>
              <p:cNvSpPr>
                <a:spLocks noChangeAspect="1"/>
              </p:cNvSpPr>
              <p:nvPr/>
            </p:nvSpPr>
            <p:spPr bwMode="auto">
              <a:xfrm flipH="1">
                <a:off x="1517" y="533"/>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1" name="Freeform 261"/>
              <p:cNvSpPr>
                <a:spLocks noChangeAspect="1"/>
              </p:cNvSpPr>
              <p:nvPr/>
            </p:nvSpPr>
            <p:spPr bwMode="auto">
              <a:xfrm flipH="1">
                <a:off x="1882"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2" name="Freeform 262"/>
              <p:cNvSpPr>
                <a:spLocks noChangeAspect="1"/>
              </p:cNvSpPr>
              <p:nvPr/>
            </p:nvSpPr>
            <p:spPr bwMode="auto">
              <a:xfrm flipH="1">
                <a:off x="1852"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3" name="Freeform 263"/>
              <p:cNvSpPr>
                <a:spLocks noChangeAspect="1"/>
              </p:cNvSpPr>
              <p:nvPr/>
            </p:nvSpPr>
            <p:spPr bwMode="auto">
              <a:xfrm flipH="1">
                <a:off x="1822" y="584"/>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4" name="Freeform 264"/>
              <p:cNvSpPr>
                <a:spLocks noChangeAspect="1"/>
              </p:cNvSpPr>
              <p:nvPr/>
            </p:nvSpPr>
            <p:spPr bwMode="auto">
              <a:xfrm flipH="1">
                <a:off x="1791"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5" name="Freeform 265"/>
              <p:cNvSpPr>
                <a:spLocks noChangeAspect="1"/>
              </p:cNvSpPr>
              <p:nvPr/>
            </p:nvSpPr>
            <p:spPr bwMode="auto">
              <a:xfrm flipH="1">
                <a:off x="1760" y="585"/>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6" name="Freeform 266"/>
              <p:cNvSpPr>
                <a:spLocks noChangeAspect="1"/>
              </p:cNvSpPr>
              <p:nvPr/>
            </p:nvSpPr>
            <p:spPr bwMode="auto">
              <a:xfrm flipH="1">
                <a:off x="1730"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7" name="Freeform 267"/>
              <p:cNvSpPr>
                <a:spLocks noChangeAspect="1"/>
              </p:cNvSpPr>
              <p:nvPr/>
            </p:nvSpPr>
            <p:spPr bwMode="auto">
              <a:xfrm flipH="1">
                <a:off x="1973"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8" name="Freeform 268"/>
              <p:cNvSpPr>
                <a:spLocks noChangeAspect="1"/>
              </p:cNvSpPr>
              <p:nvPr/>
            </p:nvSpPr>
            <p:spPr bwMode="auto">
              <a:xfrm flipH="1">
                <a:off x="1943"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19" name="Freeform 269"/>
              <p:cNvSpPr>
                <a:spLocks noChangeAspect="1"/>
              </p:cNvSpPr>
              <p:nvPr/>
            </p:nvSpPr>
            <p:spPr bwMode="auto">
              <a:xfrm flipH="1">
                <a:off x="1912" y="584"/>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0" name="Freeform 270"/>
              <p:cNvSpPr>
                <a:spLocks noChangeAspect="1"/>
              </p:cNvSpPr>
              <p:nvPr/>
            </p:nvSpPr>
            <p:spPr bwMode="auto">
              <a:xfrm flipH="1">
                <a:off x="2065"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1" name="Freeform 271"/>
              <p:cNvSpPr>
                <a:spLocks noChangeAspect="1"/>
              </p:cNvSpPr>
              <p:nvPr/>
            </p:nvSpPr>
            <p:spPr bwMode="auto">
              <a:xfrm flipH="1">
                <a:off x="2034" y="585"/>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2" name="Freeform 272"/>
              <p:cNvSpPr>
                <a:spLocks noChangeAspect="1"/>
              </p:cNvSpPr>
              <p:nvPr/>
            </p:nvSpPr>
            <p:spPr bwMode="auto">
              <a:xfrm flipH="1">
                <a:off x="2004"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3" name="Freeform 273"/>
              <p:cNvSpPr>
                <a:spLocks noChangeAspect="1"/>
              </p:cNvSpPr>
              <p:nvPr/>
            </p:nvSpPr>
            <p:spPr bwMode="auto">
              <a:xfrm flipH="1">
                <a:off x="1700"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4" name="Freeform 274"/>
              <p:cNvSpPr>
                <a:spLocks noChangeAspect="1"/>
              </p:cNvSpPr>
              <p:nvPr/>
            </p:nvSpPr>
            <p:spPr bwMode="auto">
              <a:xfrm flipH="1">
                <a:off x="1669"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5" name="Freeform 275"/>
              <p:cNvSpPr>
                <a:spLocks noChangeAspect="1"/>
              </p:cNvSpPr>
              <p:nvPr/>
            </p:nvSpPr>
            <p:spPr bwMode="auto">
              <a:xfrm flipH="1">
                <a:off x="1638"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6" name="Freeform 276"/>
              <p:cNvSpPr>
                <a:spLocks noChangeAspect="1"/>
              </p:cNvSpPr>
              <p:nvPr/>
            </p:nvSpPr>
            <p:spPr bwMode="auto">
              <a:xfrm flipH="1">
                <a:off x="1607"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7" name="Freeform 277"/>
              <p:cNvSpPr>
                <a:spLocks noChangeAspect="1"/>
              </p:cNvSpPr>
              <p:nvPr/>
            </p:nvSpPr>
            <p:spPr bwMode="auto">
              <a:xfrm flipH="1">
                <a:off x="1577"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8" name="Freeform 278"/>
              <p:cNvSpPr>
                <a:spLocks noChangeAspect="1"/>
              </p:cNvSpPr>
              <p:nvPr/>
            </p:nvSpPr>
            <p:spPr bwMode="auto">
              <a:xfrm flipH="1">
                <a:off x="1547"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29" name="Freeform 279"/>
              <p:cNvSpPr>
                <a:spLocks noChangeAspect="1"/>
              </p:cNvSpPr>
              <p:nvPr/>
            </p:nvSpPr>
            <p:spPr bwMode="auto">
              <a:xfrm flipH="1">
                <a:off x="2125" y="584"/>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0" name="Freeform 280"/>
              <p:cNvSpPr>
                <a:spLocks noChangeAspect="1"/>
              </p:cNvSpPr>
              <p:nvPr/>
            </p:nvSpPr>
            <p:spPr bwMode="auto">
              <a:xfrm flipH="1">
                <a:off x="2095"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1" name="Freeform 281"/>
              <p:cNvSpPr>
                <a:spLocks noChangeAspect="1"/>
              </p:cNvSpPr>
              <p:nvPr/>
            </p:nvSpPr>
            <p:spPr bwMode="auto">
              <a:xfrm flipH="1">
                <a:off x="1517"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2" name="Freeform 282"/>
              <p:cNvSpPr>
                <a:spLocks noChangeAspect="1"/>
              </p:cNvSpPr>
              <p:nvPr/>
            </p:nvSpPr>
            <p:spPr bwMode="auto">
              <a:xfrm flipH="1">
                <a:off x="1882"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3" name="Freeform 283"/>
              <p:cNvSpPr>
                <a:spLocks noChangeAspect="1"/>
              </p:cNvSpPr>
              <p:nvPr/>
            </p:nvSpPr>
            <p:spPr bwMode="auto">
              <a:xfrm flipH="1">
                <a:off x="1852"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4" name="Freeform 284"/>
              <p:cNvSpPr>
                <a:spLocks noChangeAspect="1"/>
              </p:cNvSpPr>
              <p:nvPr/>
            </p:nvSpPr>
            <p:spPr bwMode="auto">
              <a:xfrm flipH="1">
                <a:off x="1822" y="636"/>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5" name="Freeform 285"/>
              <p:cNvSpPr>
                <a:spLocks noChangeAspect="1"/>
              </p:cNvSpPr>
              <p:nvPr/>
            </p:nvSpPr>
            <p:spPr bwMode="auto">
              <a:xfrm flipH="1">
                <a:off x="1791"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6" name="Freeform 286"/>
              <p:cNvSpPr>
                <a:spLocks noChangeAspect="1"/>
              </p:cNvSpPr>
              <p:nvPr/>
            </p:nvSpPr>
            <p:spPr bwMode="auto">
              <a:xfrm flipH="1">
                <a:off x="1760" y="636"/>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7" name="Freeform 287"/>
              <p:cNvSpPr>
                <a:spLocks noChangeAspect="1"/>
              </p:cNvSpPr>
              <p:nvPr/>
            </p:nvSpPr>
            <p:spPr bwMode="auto">
              <a:xfrm flipH="1">
                <a:off x="1730"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8" name="Freeform 288"/>
              <p:cNvSpPr>
                <a:spLocks noChangeAspect="1"/>
              </p:cNvSpPr>
              <p:nvPr/>
            </p:nvSpPr>
            <p:spPr bwMode="auto">
              <a:xfrm flipH="1">
                <a:off x="1973"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39" name="Freeform 289"/>
              <p:cNvSpPr>
                <a:spLocks noChangeAspect="1"/>
              </p:cNvSpPr>
              <p:nvPr/>
            </p:nvSpPr>
            <p:spPr bwMode="auto">
              <a:xfrm flipH="1">
                <a:off x="1943"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0" name="Freeform 290"/>
              <p:cNvSpPr>
                <a:spLocks noChangeAspect="1"/>
              </p:cNvSpPr>
              <p:nvPr/>
            </p:nvSpPr>
            <p:spPr bwMode="auto">
              <a:xfrm flipH="1">
                <a:off x="1912" y="636"/>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1" name="Freeform 291"/>
              <p:cNvSpPr>
                <a:spLocks noChangeAspect="1"/>
              </p:cNvSpPr>
              <p:nvPr/>
            </p:nvSpPr>
            <p:spPr bwMode="auto">
              <a:xfrm flipH="1">
                <a:off x="2065"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2" name="Freeform 292"/>
              <p:cNvSpPr>
                <a:spLocks noChangeAspect="1"/>
              </p:cNvSpPr>
              <p:nvPr/>
            </p:nvSpPr>
            <p:spPr bwMode="auto">
              <a:xfrm flipH="1">
                <a:off x="2034" y="636"/>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3" name="Freeform 293"/>
              <p:cNvSpPr>
                <a:spLocks noChangeAspect="1"/>
              </p:cNvSpPr>
              <p:nvPr/>
            </p:nvSpPr>
            <p:spPr bwMode="auto">
              <a:xfrm flipH="1">
                <a:off x="2004"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4" name="Freeform 294"/>
              <p:cNvSpPr>
                <a:spLocks noChangeAspect="1"/>
              </p:cNvSpPr>
              <p:nvPr/>
            </p:nvSpPr>
            <p:spPr bwMode="auto">
              <a:xfrm flipH="1">
                <a:off x="1700"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5" name="Freeform 295"/>
              <p:cNvSpPr>
                <a:spLocks noChangeAspect="1"/>
              </p:cNvSpPr>
              <p:nvPr/>
            </p:nvSpPr>
            <p:spPr bwMode="auto">
              <a:xfrm flipH="1">
                <a:off x="1669"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6" name="Freeform 296"/>
              <p:cNvSpPr>
                <a:spLocks noChangeAspect="1"/>
              </p:cNvSpPr>
              <p:nvPr/>
            </p:nvSpPr>
            <p:spPr bwMode="auto">
              <a:xfrm flipH="1">
                <a:off x="1638"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7" name="Freeform 297"/>
              <p:cNvSpPr>
                <a:spLocks noChangeAspect="1"/>
              </p:cNvSpPr>
              <p:nvPr/>
            </p:nvSpPr>
            <p:spPr bwMode="auto">
              <a:xfrm flipH="1">
                <a:off x="1607"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8" name="Freeform 298"/>
              <p:cNvSpPr>
                <a:spLocks noChangeAspect="1"/>
              </p:cNvSpPr>
              <p:nvPr/>
            </p:nvSpPr>
            <p:spPr bwMode="auto">
              <a:xfrm flipH="1">
                <a:off x="1577"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49" name="Freeform 299"/>
              <p:cNvSpPr>
                <a:spLocks noChangeAspect="1"/>
              </p:cNvSpPr>
              <p:nvPr/>
            </p:nvSpPr>
            <p:spPr bwMode="auto">
              <a:xfrm flipH="1">
                <a:off x="1547"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0" name="Freeform 300"/>
              <p:cNvSpPr>
                <a:spLocks noChangeAspect="1"/>
              </p:cNvSpPr>
              <p:nvPr/>
            </p:nvSpPr>
            <p:spPr bwMode="auto">
              <a:xfrm flipH="1">
                <a:off x="2125" y="636"/>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1" name="Freeform 301"/>
              <p:cNvSpPr>
                <a:spLocks noChangeAspect="1"/>
              </p:cNvSpPr>
              <p:nvPr/>
            </p:nvSpPr>
            <p:spPr bwMode="auto">
              <a:xfrm flipH="1">
                <a:off x="2095" y="636"/>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2" name="Freeform 302"/>
              <p:cNvSpPr>
                <a:spLocks noChangeAspect="1"/>
              </p:cNvSpPr>
              <p:nvPr/>
            </p:nvSpPr>
            <p:spPr bwMode="auto">
              <a:xfrm flipH="1">
                <a:off x="2201"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3" name="Freeform 303"/>
              <p:cNvSpPr>
                <a:spLocks noChangeAspect="1"/>
              </p:cNvSpPr>
              <p:nvPr/>
            </p:nvSpPr>
            <p:spPr bwMode="auto">
              <a:xfrm flipH="1">
                <a:off x="2171" y="71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4" name="Freeform 304"/>
              <p:cNvSpPr>
                <a:spLocks noChangeAspect="1"/>
              </p:cNvSpPr>
              <p:nvPr/>
            </p:nvSpPr>
            <p:spPr bwMode="auto">
              <a:xfrm flipH="1">
                <a:off x="2597"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5" name="Freeform 305"/>
              <p:cNvSpPr>
                <a:spLocks noChangeAspect="1"/>
              </p:cNvSpPr>
              <p:nvPr/>
            </p:nvSpPr>
            <p:spPr bwMode="auto">
              <a:xfrm flipH="1">
                <a:off x="2567"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6" name="Freeform 306"/>
              <p:cNvSpPr>
                <a:spLocks noChangeAspect="1"/>
              </p:cNvSpPr>
              <p:nvPr/>
            </p:nvSpPr>
            <p:spPr bwMode="auto">
              <a:xfrm flipH="1">
                <a:off x="2537"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7" name="Freeform 307"/>
              <p:cNvSpPr>
                <a:spLocks noChangeAspect="1"/>
              </p:cNvSpPr>
              <p:nvPr/>
            </p:nvSpPr>
            <p:spPr bwMode="auto">
              <a:xfrm flipH="1">
                <a:off x="2506" y="662"/>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8" name="Freeform 308"/>
              <p:cNvSpPr>
                <a:spLocks noChangeAspect="1"/>
              </p:cNvSpPr>
              <p:nvPr/>
            </p:nvSpPr>
            <p:spPr bwMode="auto">
              <a:xfrm flipH="1">
                <a:off x="2475" y="662"/>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59" name="Freeform 309"/>
              <p:cNvSpPr>
                <a:spLocks noChangeAspect="1"/>
              </p:cNvSpPr>
              <p:nvPr/>
            </p:nvSpPr>
            <p:spPr bwMode="auto">
              <a:xfrm flipH="1">
                <a:off x="2445"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0" name="Freeform 310"/>
              <p:cNvSpPr>
                <a:spLocks noChangeAspect="1"/>
              </p:cNvSpPr>
              <p:nvPr/>
            </p:nvSpPr>
            <p:spPr bwMode="auto">
              <a:xfrm flipH="1">
                <a:off x="2627"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1" name="Freeform 311"/>
              <p:cNvSpPr>
                <a:spLocks noChangeAspect="1"/>
              </p:cNvSpPr>
              <p:nvPr/>
            </p:nvSpPr>
            <p:spPr bwMode="auto">
              <a:xfrm flipH="1">
                <a:off x="2414"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2" name="Freeform 312"/>
              <p:cNvSpPr>
                <a:spLocks noChangeAspect="1"/>
              </p:cNvSpPr>
              <p:nvPr/>
            </p:nvSpPr>
            <p:spPr bwMode="auto">
              <a:xfrm flipH="1">
                <a:off x="2384"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3" name="Freeform 313"/>
              <p:cNvSpPr>
                <a:spLocks noChangeAspect="1"/>
              </p:cNvSpPr>
              <p:nvPr/>
            </p:nvSpPr>
            <p:spPr bwMode="auto">
              <a:xfrm flipH="1">
                <a:off x="2352" y="662"/>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4" name="Freeform 314"/>
              <p:cNvSpPr>
                <a:spLocks noChangeAspect="1"/>
              </p:cNvSpPr>
              <p:nvPr/>
            </p:nvSpPr>
            <p:spPr bwMode="auto">
              <a:xfrm flipH="1">
                <a:off x="2323"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5" name="Freeform 315"/>
              <p:cNvSpPr>
                <a:spLocks noChangeAspect="1"/>
              </p:cNvSpPr>
              <p:nvPr/>
            </p:nvSpPr>
            <p:spPr bwMode="auto">
              <a:xfrm flipH="1">
                <a:off x="2292"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6" name="Freeform 316"/>
              <p:cNvSpPr>
                <a:spLocks noChangeAspect="1"/>
              </p:cNvSpPr>
              <p:nvPr/>
            </p:nvSpPr>
            <p:spPr bwMode="auto">
              <a:xfrm flipH="1">
                <a:off x="2262" y="662"/>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7" name="Freeform 317"/>
              <p:cNvSpPr>
                <a:spLocks noChangeAspect="1"/>
              </p:cNvSpPr>
              <p:nvPr/>
            </p:nvSpPr>
            <p:spPr bwMode="auto">
              <a:xfrm flipH="1">
                <a:off x="2232" y="66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8" name="Freeform 318"/>
              <p:cNvSpPr>
                <a:spLocks noChangeAspect="1"/>
              </p:cNvSpPr>
              <p:nvPr/>
            </p:nvSpPr>
            <p:spPr bwMode="auto">
              <a:xfrm flipH="1">
                <a:off x="2201" y="66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69" name="Freeform 319"/>
              <p:cNvSpPr>
                <a:spLocks noChangeAspect="1"/>
              </p:cNvSpPr>
              <p:nvPr/>
            </p:nvSpPr>
            <p:spPr bwMode="auto">
              <a:xfrm flipH="1">
                <a:off x="2171" y="662"/>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0" name="Freeform 320"/>
              <p:cNvSpPr>
                <a:spLocks noChangeAspect="1"/>
              </p:cNvSpPr>
              <p:nvPr/>
            </p:nvSpPr>
            <p:spPr bwMode="auto">
              <a:xfrm flipH="1">
                <a:off x="2597"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1" name="Freeform 321"/>
              <p:cNvSpPr>
                <a:spLocks noChangeAspect="1"/>
              </p:cNvSpPr>
              <p:nvPr/>
            </p:nvSpPr>
            <p:spPr bwMode="auto">
              <a:xfrm flipH="1">
                <a:off x="2567"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2" name="Freeform 322"/>
              <p:cNvSpPr>
                <a:spLocks noChangeAspect="1"/>
              </p:cNvSpPr>
              <p:nvPr/>
            </p:nvSpPr>
            <p:spPr bwMode="auto">
              <a:xfrm flipH="1">
                <a:off x="2537"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3" name="Freeform 323"/>
              <p:cNvSpPr>
                <a:spLocks noChangeAspect="1"/>
              </p:cNvSpPr>
              <p:nvPr/>
            </p:nvSpPr>
            <p:spPr bwMode="auto">
              <a:xfrm flipH="1">
                <a:off x="2506" y="610"/>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4" name="Freeform 324"/>
              <p:cNvSpPr>
                <a:spLocks noChangeAspect="1"/>
              </p:cNvSpPr>
              <p:nvPr/>
            </p:nvSpPr>
            <p:spPr bwMode="auto">
              <a:xfrm flipH="1">
                <a:off x="2475" y="610"/>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5" name="Freeform 325"/>
              <p:cNvSpPr>
                <a:spLocks noChangeAspect="1"/>
              </p:cNvSpPr>
              <p:nvPr/>
            </p:nvSpPr>
            <p:spPr bwMode="auto">
              <a:xfrm flipH="1">
                <a:off x="2445"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6" name="Freeform 326"/>
              <p:cNvSpPr>
                <a:spLocks noChangeAspect="1"/>
              </p:cNvSpPr>
              <p:nvPr/>
            </p:nvSpPr>
            <p:spPr bwMode="auto">
              <a:xfrm flipH="1">
                <a:off x="2627"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7" name="Freeform 327"/>
              <p:cNvSpPr>
                <a:spLocks noChangeAspect="1"/>
              </p:cNvSpPr>
              <p:nvPr/>
            </p:nvSpPr>
            <p:spPr bwMode="auto">
              <a:xfrm flipH="1">
                <a:off x="2414"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8" name="Freeform 328"/>
              <p:cNvSpPr>
                <a:spLocks noChangeAspect="1"/>
              </p:cNvSpPr>
              <p:nvPr/>
            </p:nvSpPr>
            <p:spPr bwMode="auto">
              <a:xfrm flipH="1">
                <a:off x="2384"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79" name="Freeform 329"/>
              <p:cNvSpPr>
                <a:spLocks noChangeAspect="1"/>
              </p:cNvSpPr>
              <p:nvPr/>
            </p:nvSpPr>
            <p:spPr bwMode="auto">
              <a:xfrm flipH="1">
                <a:off x="2352" y="610"/>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0" name="Freeform 330"/>
              <p:cNvSpPr>
                <a:spLocks noChangeAspect="1"/>
              </p:cNvSpPr>
              <p:nvPr/>
            </p:nvSpPr>
            <p:spPr bwMode="auto">
              <a:xfrm flipH="1">
                <a:off x="2323"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1" name="Freeform 331"/>
              <p:cNvSpPr>
                <a:spLocks noChangeAspect="1"/>
              </p:cNvSpPr>
              <p:nvPr/>
            </p:nvSpPr>
            <p:spPr bwMode="auto">
              <a:xfrm flipH="1">
                <a:off x="2292"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2" name="Freeform 332"/>
              <p:cNvSpPr>
                <a:spLocks noChangeAspect="1"/>
              </p:cNvSpPr>
              <p:nvPr/>
            </p:nvSpPr>
            <p:spPr bwMode="auto">
              <a:xfrm flipH="1">
                <a:off x="2262"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3" name="Freeform 333"/>
              <p:cNvSpPr>
                <a:spLocks noChangeAspect="1"/>
              </p:cNvSpPr>
              <p:nvPr/>
            </p:nvSpPr>
            <p:spPr bwMode="auto">
              <a:xfrm flipH="1">
                <a:off x="2232"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4" name="Freeform 334"/>
              <p:cNvSpPr>
                <a:spLocks noChangeAspect="1"/>
              </p:cNvSpPr>
              <p:nvPr/>
            </p:nvSpPr>
            <p:spPr bwMode="auto">
              <a:xfrm flipH="1">
                <a:off x="2201"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5" name="Freeform 335"/>
              <p:cNvSpPr>
                <a:spLocks noChangeAspect="1"/>
              </p:cNvSpPr>
              <p:nvPr/>
            </p:nvSpPr>
            <p:spPr bwMode="auto">
              <a:xfrm flipH="1">
                <a:off x="2171" y="610"/>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6" name="Freeform 336"/>
              <p:cNvSpPr>
                <a:spLocks noChangeAspect="1"/>
              </p:cNvSpPr>
              <p:nvPr/>
            </p:nvSpPr>
            <p:spPr bwMode="auto">
              <a:xfrm flipH="1">
                <a:off x="2567"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7" name="Freeform 337"/>
              <p:cNvSpPr>
                <a:spLocks noChangeAspect="1"/>
              </p:cNvSpPr>
              <p:nvPr/>
            </p:nvSpPr>
            <p:spPr bwMode="auto">
              <a:xfrm flipH="1">
                <a:off x="2537"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8" name="Freeform 338"/>
              <p:cNvSpPr>
                <a:spLocks noChangeAspect="1"/>
              </p:cNvSpPr>
              <p:nvPr/>
            </p:nvSpPr>
            <p:spPr bwMode="auto">
              <a:xfrm flipH="1">
                <a:off x="2506" y="559"/>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89" name="Freeform 339"/>
              <p:cNvSpPr>
                <a:spLocks noChangeAspect="1"/>
              </p:cNvSpPr>
              <p:nvPr/>
            </p:nvSpPr>
            <p:spPr bwMode="auto">
              <a:xfrm flipH="1">
                <a:off x="2475" y="559"/>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0" name="Freeform 340"/>
              <p:cNvSpPr>
                <a:spLocks noChangeAspect="1"/>
              </p:cNvSpPr>
              <p:nvPr/>
            </p:nvSpPr>
            <p:spPr bwMode="auto">
              <a:xfrm flipH="1">
                <a:off x="2445"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1" name="Freeform 341"/>
              <p:cNvSpPr>
                <a:spLocks noChangeAspect="1"/>
              </p:cNvSpPr>
              <p:nvPr/>
            </p:nvSpPr>
            <p:spPr bwMode="auto">
              <a:xfrm flipH="1">
                <a:off x="2414"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2" name="Freeform 342"/>
              <p:cNvSpPr>
                <a:spLocks noChangeAspect="1"/>
              </p:cNvSpPr>
              <p:nvPr/>
            </p:nvSpPr>
            <p:spPr bwMode="auto">
              <a:xfrm flipH="1">
                <a:off x="2384"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3" name="Freeform 343"/>
              <p:cNvSpPr>
                <a:spLocks noChangeAspect="1"/>
              </p:cNvSpPr>
              <p:nvPr/>
            </p:nvSpPr>
            <p:spPr bwMode="auto">
              <a:xfrm flipH="1">
                <a:off x="2352" y="559"/>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4" name="Freeform 344"/>
              <p:cNvSpPr>
                <a:spLocks noChangeAspect="1"/>
              </p:cNvSpPr>
              <p:nvPr/>
            </p:nvSpPr>
            <p:spPr bwMode="auto">
              <a:xfrm flipH="1">
                <a:off x="2323"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5" name="Freeform 345"/>
              <p:cNvSpPr>
                <a:spLocks noChangeAspect="1"/>
              </p:cNvSpPr>
              <p:nvPr/>
            </p:nvSpPr>
            <p:spPr bwMode="auto">
              <a:xfrm flipH="1">
                <a:off x="2292"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6" name="Freeform 346"/>
              <p:cNvSpPr>
                <a:spLocks noChangeAspect="1"/>
              </p:cNvSpPr>
              <p:nvPr/>
            </p:nvSpPr>
            <p:spPr bwMode="auto">
              <a:xfrm flipH="1">
                <a:off x="2262" y="559"/>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7" name="Freeform 347"/>
              <p:cNvSpPr>
                <a:spLocks noChangeAspect="1"/>
              </p:cNvSpPr>
              <p:nvPr/>
            </p:nvSpPr>
            <p:spPr bwMode="auto">
              <a:xfrm flipH="1">
                <a:off x="2232"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8" name="Freeform 348"/>
              <p:cNvSpPr>
                <a:spLocks noChangeAspect="1"/>
              </p:cNvSpPr>
              <p:nvPr/>
            </p:nvSpPr>
            <p:spPr bwMode="auto">
              <a:xfrm flipH="1">
                <a:off x="2201"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099" name="Freeform 349"/>
              <p:cNvSpPr>
                <a:spLocks noChangeAspect="1"/>
              </p:cNvSpPr>
              <p:nvPr/>
            </p:nvSpPr>
            <p:spPr bwMode="auto">
              <a:xfrm flipH="1">
                <a:off x="2171" y="558"/>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0" name="Freeform 350"/>
              <p:cNvSpPr>
                <a:spLocks noChangeAspect="1"/>
              </p:cNvSpPr>
              <p:nvPr/>
            </p:nvSpPr>
            <p:spPr bwMode="auto">
              <a:xfrm flipH="1">
                <a:off x="2460" y="688"/>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1" name="Freeform 351"/>
              <p:cNvSpPr>
                <a:spLocks noChangeAspect="1"/>
              </p:cNvSpPr>
              <p:nvPr/>
            </p:nvSpPr>
            <p:spPr bwMode="auto">
              <a:xfrm flipH="1">
                <a:off x="2430"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2" name="Freeform 352"/>
              <p:cNvSpPr>
                <a:spLocks noChangeAspect="1"/>
              </p:cNvSpPr>
              <p:nvPr/>
            </p:nvSpPr>
            <p:spPr bwMode="auto">
              <a:xfrm flipH="1">
                <a:off x="2399"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3" name="Freeform 353"/>
              <p:cNvSpPr>
                <a:spLocks noChangeAspect="1"/>
              </p:cNvSpPr>
              <p:nvPr/>
            </p:nvSpPr>
            <p:spPr bwMode="auto">
              <a:xfrm flipH="1">
                <a:off x="2369"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4" name="Freeform 354"/>
              <p:cNvSpPr>
                <a:spLocks noChangeAspect="1"/>
              </p:cNvSpPr>
              <p:nvPr/>
            </p:nvSpPr>
            <p:spPr bwMode="auto">
              <a:xfrm flipH="1">
                <a:off x="2338"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5" name="Freeform 355"/>
              <p:cNvSpPr>
                <a:spLocks noChangeAspect="1"/>
              </p:cNvSpPr>
              <p:nvPr/>
            </p:nvSpPr>
            <p:spPr bwMode="auto">
              <a:xfrm flipH="1">
                <a:off x="2308" y="688"/>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6" name="Freeform 356"/>
              <p:cNvSpPr>
                <a:spLocks noChangeAspect="1"/>
              </p:cNvSpPr>
              <p:nvPr/>
            </p:nvSpPr>
            <p:spPr bwMode="auto">
              <a:xfrm flipH="1">
                <a:off x="2278" y="688"/>
                <a:ext cx="31"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7" name="Freeform 357"/>
              <p:cNvSpPr>
                <a:spLocks noChangeAspect="1"/>
              </p:cNvSpPr>
              <p:nvPr/>
            </p:nvSpPr>
            <p:spPr bwMode="auto">
              <a:xfrm flipH="1">
                <a:off x="2247" y="688"/>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8" name="Freeform 358"/>
              <p:cNvSpPr>
                <a:spLocks noChangeAspect="1"/>
              </p:cNvSpPr>
              <p:nvPr/>
            </p:nvSpPr>
            <p:spPr bwMode="auto">
              <a:xfrm flipH="1">
                <a:off x="2217"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09" name="Freeform 359"/>
              <p:cNvSpPr>
                <a:spLocks noChangeAspect="1"/>
              </p:cNvSpPr>
              <p:nvPr/>
            </p:nvSpPr>
            <p:spPr bwMode="auto">
              <a:xfrm flipH="1">
                <a:off x="2186"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0" name="Freeform 360"/>
              <p:cNvSpPr>
                <a:spLocks noChangeAspect="1"/>
              </p:cNvSpPr>
              <p:nvPr/>
            </p:nvSpPr>
            <p:spPr bwMode="auto">
              <a:xfrm flipH="1">
                <a:off x="2156" y="687"/>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1" name="Freeform 361"/>
              <p:cNvSpPr>
                <a:spLocks noChangeAspect="1"/>
              </p:cNvSpPr>
              <p:nvPr/>
            </p:nvSpPr>
            <p:spPr bwMode="auto">
              <a:xfrm flipH="1">
                <a:off x="2338"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2" name="Freeform 362"/>
              <p:cNvSpPr>
                <a:spLocks noChangeAspect="1"/>
              </p:cNvSpPr>
              <p:nvPr/>
            </p:nvSpPr>
            <p:spPr bwMode="auto">
              <a:xfrm flipH="1">
                <a:off x="2308" y="533"/>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3" name="Freeform 363"/>
              <p:cNvSpPr>
                <a:spLocks noChangeAspect="1"/>
              </p:cNvSpPr>
              <p:nvPr/>
            </p:nvSpPr>
            <p:spPr bwMode="auto">
              <a:xfrm flipH="1">
                <a:off x="2278" y="533"/>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4" name="Freeform 364"/>
              <p:cNvSpPr>
                <a:spLocks noChangeAspect="1"/>
              </p:cNvSpPr>
              <p:nvPr/>
            </p:nvSpPr>
            <p:spPr bwMode="auto">
              <a:xfrm flipH="1">
                <a:off x="2247" y="533"/>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5" name="Freeform 365"/>
              <p:cNvSpPr>
                <a:spLocks noChangeAspect="1"/>
              </p:cNvSpPr>
              <p:nvPr/>
            </p:nvSpPr>
            <p:spPr bwMode="auto">
              <a:xfrm flipH="1">
                <a:off x="2217" y="533"/>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6" name="Freeform 366"/>
              <p:cNvSpPr>
                <a:spLocks noChangeAspect="1"/>
              </p:cNvSpPr>
              <p:nvPr/>
            </p:nvSpPr>
            <p:spPr bwMode="auto">
              <a:xfrm flipH="1">
                <a:off x="2186" y="533"/>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7" name="Freeform 367"/>
              <p:cNvSpPr>
                <a:spLocks noChangeAspect="1"/>
              </p:cNvSpPr>
              <p:nvPr/>
            </p:nvSpPr>
            <p:spPr bwMode="auto">
              <a:xfrm flipH="1">
                <a:off x="2156" y="533"/>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8" name="Freeform 368"/>
              <p:cNvSpPr>
                <a:spLocks noChangeAspect="1"/>
              </p:cNvSpPr>
              <p:nvPr/>
            </p:nvSpPr>
            <p:spPr bwMode="auto">
              <a:xfrm flipH="1">
                <a:off x="2582"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19" name="Freeform 369"/>
              <p:cNvSpPr>
                <a:spLocks noChangeAspect="1"/>
              </p:cNvSpPr>
              <p:nvPr/>
            </p:nvSpPr>
            <p:spPr bwMode="auto">
              <a:xfrm flipH="1">
                <a:off x="2552"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0" name="Freeform 370"/>
              <p:cNvSpPr>
                <a:spLocks noChangeAspect="1"/>
              </p:cNvSpPr>
              <p:nvPr/>
            </p:nvSpPr>
            <p:spPr bwMode="auto">
              <a:xfrm flipH="1">
                <a:off x="2522"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1" name="Freeform 371"/>
              <p:cNvSpPr>
                <a:spLocks noChangeAspect="1"/>
              </p:cNvSpPr>
              <p:nvPr/>
            </p:nvSpPr>
            <p:spPr bwMode="auto">
              <a:xfrm flipH="1">
                <a:off x="2491"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2" name="Freeform 372"/>
              <p:cNvSpPr>
                <a:spLocks noChangeAspect="1"/>
              </p:cNvSpPr>
              <p:nvPr/>
            </p:nvSpPr>
            <p:spPr bwMode="auto">
              <a:xfrm flipH="1">
                <a:off x="2460" y="585"/>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3" name="Freeform 373"/>
              <p:cNvSpPr>
                <a:spLocks noChangeAspect="1"/>
              </p:cNvSpPr>
              <p:nvPr/>
            </p:nvSpPr>
            <p:spPr bwMode="auto">
              <a:xfrm flipH="1">
                <a:off x="2430"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4" name="Freeform 374"/>
              <p:cNvSpPr>
                <a:spLocks noChangeAspect="1"/>
              </p:cNvSpPr>
              <p:nvPr/>
            </p:nvSpPr>
            <p:spPr bwMode="auto">
              <a:xfrm flipH="1">
                <a:off x="2612" y="584"/>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5" name="Freeform 375"/>
              <p:cNvSpPr>
                <a:spLocks noChangeAspect="1"/>
              </p:cNvSpPr>
              <p:nvPr/>
            </p:nvSpPr>
            <p:spPr bwMode="auto">
              <a:xfrm flipH="1">
                <a:off x="2399"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6" name="Freeform 376"/>
              <p:cNvSpPr>
                <a:spLocks noChangeAspect="1"/>
              </p:cNvSpPr>
              <p:nvPr/>
            </p:nvSpPr>
            <p:spPr bwMode="auto">
              <a:xfrm flipH="1">
                <a:off x="2369"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7" name="Freeform 377"/>
              <p:cNvSpPr>
                <a:spLocks noChangeAspect="1"/>
              </p:cNvSpPr>
              <p:nvPr/>
            </p:nvSpPr>
            <p:spPr bwMode="auto">
              <a:xfrm flipH="1">
                <a:off x="2338"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8" name="Freeform 378"/>
              <p:cNvSpPr>
                <a:spLocks noChangeAspect="1"/>
              </p:cNvSpPr>
              <p:nvPr/>
            </p:nvSpPr>
            <p:spPr bwMode="auto">
              <a:xfrm flipH="1">
                <a:off x="2308" y="585"/>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29" name="Freeform 379"/>
              <p:cNvSpPr>
                <a:spLocks noChangeAspect="1"/>
              </p:cNvSpPr>
              <p:nvPr/>
            </p:nvSpPr>
            <p:spPr bwMode="auto">
              <a:xfrm flipH="1">
                <a:off x="2278" y="585"/>
                <a:ext cx="31"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0" name="Freeform 380"/>
              <p:cNvSpPr>
                <a:spLocks noChangeAspect="1"/>
              </p:cNvSpPr>
              <p:nvPr/>
            </p:nvSpPr>
            <p:spPr bwMode="auto">
              <a:xfrm flipH="1">
                <a:off x="2247" y="585"/>
                <a:ext cx="33"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1" name="Freeform 381"/>
              <p:cNvSpPr>
                <a:spLocks noChangeAspect="1"/>
              </p:cNvSpPr>
              <p:nvPr/>
            </p:nvSpPr>
            <p:spPr bwMode="auto">
              <a:xfrm flipH="1">
                <a:off x="2217"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2" name="Freeform 382"/>
              <p:cNvSpPr>
                <a:spLocks noChangeAspect="1"/>
              </p:cNvSpPr>
              <p:nvPr/>
            </p:nvSpPr>
            <p:spPr bwMode="auto">
              <a:xfrm flipH="1">
                <a:off x="2186"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3" name="Freeform 383"/>
              <p:cNvSpPr>
                <a:spLocks noChangeAspect="1"/>
              </p:cNvSpPr>
              <p:nvPr/>
            </p:nvSpPr>
            <p:spPr bwMode="auto">
              <a:xfrm flipH="1">
                <a:off x="2156" y="584"/>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4" name="Freeform 384"/>
              <p:cNvSpPr>
                <a:spLocks noChangeAspect="1"/>
              </p:cNvSpPr>
              <p:nvPr/>
            </p:nvSpPr>
            <p:spPr bwMode="auto">
              <a:xfrm flipH="1">
                <a:off x="2582"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5" name="Freeform 385"/>
              <p:cNvSpPr>
                <a:spLocks noChangeAspect="1"/>
              </p:cNvSpPr>
              <p:nvPr/>
            </p:nvSpPr>
            <p:spPr bwMode="auto">
              <a:xfrm flipH="1">
                <a:off x="2552"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6" name="Freeform 386"/>
              <p:cNvSpPr>
                <a:spLocks noChangeAspect="1"/>
              </p:cNvSpPr>
              <p:nvPr/>
            </p:nvSpPr>
            <p:spPr bwMode="auto">
              <a:xfrm flipH="1">
                <a:off x="2522"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7" name="Freeform 387"/>
              <p:cNvSpPr>
                <a:spLocks noChangeAspect="1"/>
              </p:cNvSpPr>
              <p:nvPr/>
            </p:nvSpPr>
            <p:spPr bwMode="auto">
              <a:xfrm flipH="1">
                <a:off x="2491"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8" name="Freeform 388"/>
              <p:cNvSpPr>
                <a:spLocks noChangeAspect="1"/>
              </p:cNvSpPr>
              <p:nvPr/>
            </p:nvSpPr>
            <p:spPr bwMode="auto">
              <a:xfrm flipH="1">
                <a:off x="2460" y="636"/>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39" name="Freeform 389"/>
              <p:cNvSpPr>
                <a:spLocks noChangeAspect="1"/>
              </p:cNvSpPr>
              <p:nvPr/>
            </p:nvSpPr>
            <p:spPr bwMode="auto">
              <a:xfrm flipH="1">
                <a:off x="2430"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0" name="Freeform 390"/>
              <p:cNvSpPr>
                <a:spLocks noChangeAspect="1"/>
              </p:cNvSpPr>
              <p:nvPr/>
            </p:nvSpPr>
            <p:spPr bwMode="auto">
              <a:xfrm flipH="1">
                <a:off x="2643"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1" name="Freeform 391"/>
              <p:cNvSpPr>
                <a:spLocks noChangeAspect="1"/>
              </p:cNvSpPr>
              <p:nvPr/>
            </p:nvSpPr>
            <p:spPr bwMode="auto">
              <a:xfrm flipH="1">
                <a:off x="2612" y="636"/>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2" name="Freeform 392"/>
              <p:cNvSpPr>
                <a:spLocks noChangeAspect="1"/>
              </p:cNvSpPr>
              <p:nvPr/>
            </p:nvSpPr>
            <p:spPr bwMode="auto">
              <a:xfrm flipH="1">
                <a:off x="2399"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3" name="Freeform 393"/>
              <p:cNvSpPr>
                <a:spLocks noChangeAspect="1"/>
              </p:cNvSpPr>
              <p:nvPr/>
            </p:nvSpPr>
            <p:spPr bwMode="auto">
              <a:xfrm flipH="1">
                <a:off x="2369"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4" name="Freeform 394"/>
              <p:cNvSpPr>
                <a:spLocks noChangeAspect="1"/>
              </p:cNvSpPr>
              <p:nvPr/>
            </p:nvSpPr>
            <p:spPr bwMode="auto">
              <a:xfrm flipH="1">
                <a:off x="2338"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5" name="Freeform 395"/>
              <p:cNvSpPr>
                <a:spLocks noChangeAspect="1"/>
              </p:cNvSpPr>
              <p:nvPr/>
            </p:nvSpPr>
            <p:spPr bwMode="auto">
              <a:xfrm flipH="1">
                <a:off x="2308" y="636"/>
                <a:ext cx="32"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6" name="Freeform 396"/>
              <p:cNvSpPr>
                <a:spLocks noChangeAspect="1"/>
              </p:cNvSpPr>
              <p:nvPr/>
            </p:nvSpPr>
            <p:spPr bwMode="auto">
              <a:xfrm flipH="1">
                <a:off x="2278" y="636"/>
                <a:ext cx="31"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7" name="Freeform 397"/>
              <p:cNvSpPr>
                <a:spLocks noChangeAspect="1"/>
              </p:cNvSpPr>
              <p:nvPr/>
            </p:nvSpPr>
            <p:spPr bwMode="auto">
              <a:xfrm flipH="1">
                <a:off x="2247" y="636"/>
                <a:ext cx="33" cy="28"/>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8" name="Freeform 398"/>
              <p:cNvSpPr>
                <a:spLocks noChangeAspect="1"/>
              </p:cNvSpPr>
              <p:nvPr/>
            </p:nvSpPr>
            <p:spPr bwMode="auto">
              <a:xfrm flipH="1">
                <a:off x="2217" y="636"/>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49" name="Freeform 399"/>
              <p:cNvSpPr>
                <a:spLocks noChangeAspect="1"/>
              </p:cNvSpPr>
              <p:nvPr/>
            </p:nvSpPr>
            <p:spPr bwMode="auto">
              <a:xfrm flipH="1">
                <a:off x="2186" y="636"/>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4150" name="Freeform 400"/>
              <p:cNvSpPr>
                <a:spLocks noChangeAspect="1"/>
              </p:cNvSpPr>
              <p:nvPr/>
            </p:nvSpPr>
            <p:spPr bwMode="auto">
              <a:xfrm flipH="1">
                <a:off x="2156" y="636"/>
                <a:ext cx="32" cy="27"/>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grpSp>
      </p:grpSp>
      <p:sp>
        <p:nvSpPr>
          <p:cNvPr id="33809" name="Rectangle 401"/>
          <p:cNvSpPr>
            <a:spLocks noChangeArrowheads="1"/>
          </p:cNvSpPr>
          <p:nvPr/>
        </p:nvSpPr>
        <p:spPr bwMode="auto">
          <a:xfrm>
            <a:off x="5326063" y="1117600"/>
            <a:ext cx="320675" cy="319088"/>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3812" name="テキスト ボックス 406"/>
          <p:cNvSpPr txBox="1">
            <a:spLocks noChangeArrowheads="1"/>
          </p:cNvSpPr>
          <p:nvPr/>
        </p:nvSpPr>
        <p:spPr bwMode="auto">
          <a:xfrm>
            <a:off x="4244975" y="6488113"/>
            <a:ext cx="4899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PNAS 2007 Nakamasu, Takahashi and Kondo</a:t>
            </a:r>
            <a:endParaRPr lang="ja-JP" altLang="en-US" sz="1800">
              <a:latin typeface="Arial" panose="020B0604020202020204" pitchFamily="34" charset="0"/>
            </a:endParaRPr>
          </a:p>
        </p:txBody>
      </p:sp>
      <p:grpSp>
        <p:nvGrpSpPr>
          <p:cNvPr id="408" name="グループ化 407"/>
          <p:cNvGrpSpPr/>
          <p:nvPr/>
        </p:nvGrpSpPr>
        <p:grpSpPr>
          <a:xfrm>
            <a:off x="969247" y="3470087"/>
            <a:ext cx="7205409" cy="2720125"/>
            <a:chOff x="1177637" y="2295063"/>
            <a:chExt cx="9941018" cy="3752850"/>
          </a:xfrm>
        </p:grpSpPr>
        <p:pic>
          <p:nvPicPr>
            <p:cNvPr id="409" name="図 408"/>
            <p:cNvPicPr>
              <a:picLocks noChangeAspect="1"/>
            </p:cNvPicPr>
            <p:nvPr/>
          </p:nvPicPr>
          <p:blipFill>
            <a:blip r:embed="rId4"/>
            <a:stretch>
              <a:fillRect/>
            </a:stretch>
          </p:blipFill>
          <p:spPr>
            <a:xfrm>
              <a:off x="1177637" y="4514388"/>
              <a:ext cx="3200400" cy="1533525"/>
            </a:xfrm>
            <a:prstGeom prst="rect">
              <a:avLst/>
            </a:prstGeom>
          </p:spPr>
        </p:pic>
        <p:pic>
          <p:nvPicPr>
            <p:cNvPr id="410" name="図 409"/>
            <p:cNvPicPr>
              <a:picLocks noChangeAspect="1"/>
            </p:cNvPicPr>
            <p:nvPr/>
          </p:nvPicPr>
          <p:blipFill>
            <a:blip r:embed="rId5"/>
            <a:stretch>
              <a:fillRect/>
            </a:stretch>
          </p:blipFill>
          <p:spPr>
            <a:xfrm>
              <a:off x="1177637" y="2295063"/>
              <a:ext cx="3200400" cy="2219325"/>
            </a:xfrm>
            <a:prstGeom prst="rect">
              <a:avLst/>
            </a:prstGeom>
          </p:spPr>
        </p:pic>
        <p:pic>
          <p:nvPicPr>
            <p:cNvPr id="411" name="図 410"/>
            <p:cNvPicPr>
              <a:picLocks noChangeAspect="1"/>
            </p:cNvPicPr>
            <p:nvPr/>
          </p:nvPicPr>
          <p:blipFill>
            <a:blip r:embed="rId6"/>
            <a:stretch>
              <a:fillRect/>
            </a:stretch>
          </p:blipFill>
          <p:spPr>
            <a:xfrm>
              <a:off x="4557471" y="4514388"/>
              <a:ext cx="3190875" cy="1533525"/>
            </a:xfrm>
            <a:prstGeom prst="rect">
              <a:avLst/>
            </a:prstGeom>
          </p:spPr>
        </p:pic>
        <p:pic>
          <p:nvPicPr>
            <p:cNvPr id="412" name="図 411"/>
            <p:cNvPicPr>
              <a:picLocks noChangeAspect="1"/>
            </p:cNvPicPr>
            <p:nvPr/>
          </p:nvPicPr>
          <p:blipFill>
            <a:blip r:embed="rId7"/>
            <a:stretch>
              <a:fillRect/>
            </a:stretch>
          </p:blipFill>
          <p:spPr>
            <a:xfrm>
              <a:off x="7927780" y="4523913"/>
              <a:ext cx="3190875" cy="1524000"/>
            </a:xfrm>
            <a:prstGeom prst="rect">
              <a:avLst/>
            </a:prstGeom>
          </p:spPr>
        </p:pic>
        <p:pic>
          <p:nvPicPr>
            <p:cNvPr id="413" name="図 412"/>
            <p:cNvPicPr>
              <a:picLocks noChangeAspect="1"/>
            </p:cNvPicPr>
            <p:nvPr/>
          </p:nvPicPr>
          <p:blipFill>
            <a:blip r:embed="rId8"/>
            <a:stretch>
              <a:fillRect/>
            </a:stretch>
          </p:blipFill>
          <p:spPr>
            <a:xfrm>
              <a:off x="4557471" y="2314113"/>
              <a:ext cx="3162300" cy="2162175"/>
            </a:xfrm>
            <a:prstGeom prst="rect">
              <a:avLst/>
            </a:prstGeom>
          </p:spPr>
        </p:pic>
        <p:pic>
          <p:nvPicPr>
            <p:cNvPr id="414" name="図 413"/>
            <p:cNvPicPr>
              <a:picLocks noChangeAspect="1"/>
            </p:cNvPicPr>
            <p:nvPr/>
          </p:nvPicPr>
          <p:blipFill>
            <a:blip r:embed="rId9"/>
            <a:stretch>
              <a:fillRect/>
            </a:stretch>
          </p:blipFill>
          <p:spPr>
            <a:xfrm>
              <a:off x="7927779" y="2295063"/>
              <a:ext cx="3162300" cy="2181225"/>
            </a:xfrm>
            <a:prstGeom prst="rect">
              <a:avLst/>
            </a:prstGeom>
          </p:spPr>
        </p:pic>
        <p:sp>
          <p:nvSpPr>
            <p:cNvPr id="415" name="右矢印 414"/>
            <p:cNvSpPr/>
            <p:nvPr/>
          </p:nvSpPr>
          <p:spPr>
            <a:xfrm>
              <a:off x="4180977" y="2980863"/>
              <a:ext cx="602129" cy="1320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6" name="右矢印 415"/>
            <p:cNvSpPr/>
            <p:nvPr/>
          </p:nvSpPr>
          <p:spPr>
            <a:xfrm>
              <a:off x="7598140" y="2891963"/>
              <a:ext cx="602129" cy="1320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9" name="Oval 4"/>
          <p:cNvSpPr>
            <a:spLocks noChangeArrowheads="1"/>
          </p:cNvSpPr>
          <p:nvPr/>
        </p:nvSpPr>
        <p:spPr bwMode="auto">
          <a:xfrm>
            <a:off x="535905" y="2168950"/>
            <a:ext cx="180593" cy="196906"/>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 name="Oval 5"/>
          <p:cNvSpPr>
            <a:spLocks noChangeArrowheads="1"/>
          </p:cNvSpPr>
          <p:nvPr/>
        </p:nvSpPr>
        <p:spPr bwMode="auto">
          <a:xfrm>
            <a:off x="815004" y="2447901"/>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1" name="Oval 6"/>
          <p:cNvSpPr>
            <a:spLocks noChangeArrowheads="1"/>
          </p:cNvSpPr>
          <p:nvPr/>
        </p:nvSpPr>
        <p:spPr bwMode="auto">
          <a:xfrm>
            <a:off x="1209025" y="2382265"/>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2" name="Oval 7"/>
          <p:cNvSpPr>
            <a:spLocks noChangeArrowheads="1"/>
          </p:cNvSpPr>
          <p:nvPr/>
        </p:nvSpPr>
        <p:spPr bwMode="auto">
          <a:xfrm>
            <a:off x="1652300" y="2283812"/>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3" name="Oval 8"/>
          <p:cNvSpPr>
            <a:spLocks noChangeArrowheads="1"/>
          </p:cNvSpPr>
          <p:nvPr/>
        </p:nvSpPr>
        <p:spPr bwMode="auto">
          <a:xfrm>
            <a:off x="1131042" y="2123826"/>
            <a:ext cx="180593" cy="196906"/>
          </a:xfrm>
          <a:prstGeom prst="ellipse">
            <a:avLst/>
          </a:prstGeom>
          <a:solidFill>
            <a:srgbClr val="00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4" name="Oval 9"/>
          <p:cNvSpPr>
            <a:spLocks noChangeArrowheads="1"/>
          </p:cNvSpPr>
          <p:nvPr/>
        </p:nvSpPr>
        <p:spPr bwMode="auto">
          <a:xfrm>
            <a:off x="1652300" y="2644807"/>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5" name="Oval 10"/>
          <p:cNvSpPr>
            <a:spLocks noChangeArrowheads="1"/>
          </p:cNvSpPr>
          <p:nvPr/>
        </p:nvSpPr>
        <p:spPr bwMode="auto">
          <a:xfrm>
            <a:off x="1553794" y="1758729"/>
            <a:ext cx="180593" cy="196906"/>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6" name="Oval 11"/>
          <p:cNvSpPr>
            <a:spLocks noChangeArrowheads="1"/>
          </p:cNvSpPr>
          <p:nvPr/>
        </p:nvSpPr>
        <p:spPr bwMode="auto">
          <a:xfrm>
            <a:off x="782169" y="1791547"/>
            <a:ext cx="180593" cy="196906"/>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7" name="Oval 12"/>
          <p:cNvSpPr>
            <a:spLocks noChangeArrowheads="1"/>
          </p:cNvSpPr>
          <p:nvPr/>
        </p:nvSpPr>
        <p:spPr bwMode="auto">
          <a:xfrm>
            <a:off x="1225443" y="1890000"/>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8" name="Oval 13"/>
          <p:cNvSpPr>
            <a:spLocks noChangeArrowheads="1"/>
          </p:cNvSpPr>
          <p:nvPr/>
        </p:nvSpPr>
        <p:spPr bwMode="auto">
          <a:xfrm>
            <a:off x="1096155" y="1682838"/>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9" name="Oval 14"/>
          <p:cNvSpPr>
            <a:spLocks noChangeArrowheads="1"/>
          </p:cNvSpPr>
          <p:nvPr/>
        </p:nvSpPr>
        <p:spPr bwMode="auto">
          <a:xfrm>
            <a:off x="1377305" y="2626347"/>
            <a:ext cx="180593" cy="196906"/>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30" name="Oval 15"/>
          <p:cNvSpPr>
            <a:spLocks noChangeArrowheads="1"/>
          </p:cNvSpPr>
          <p:nvPr/>
        </p:nvSpPr>
        <p:spPr bwMode="auto">
          <a:xfrm>
            <a:off x="1455289" y="2095110"/>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31" name="Oval 16"/>
          <p:cNvSpPr>
            <a:spLocks noChangeArrowheads="1"/>
          </p:cNvSpPr>
          <p:nvPr/>
        </p:nvSpPr>
        <p:spPr bwMode="auto">
          <a:xfrm>
            <a:off x="872465" y="2093059"/>
            <a:ext cx="180593" cy="196906"/>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cxnSp>
        <p:nvCxnSpPr>
          <p:cNvPr id="3" name="直線矢印コネクタ 2"/>
          <p:cNvCxnSpPr/>
          <p:nvPr/>
        </p:nvCxnSpPr>
        <p:spPr>
          <a:xfrm>
            <a:off x="1455289" y="2996952"/>
            <a:ext cx="452415" cy="97021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4" name="直線矢印コネクタ 433"/>
          <p:cNvCxnSpPr/>
          <p:nvPr/>
        </p:nvCxnSpPr>
        <p:spPr>
          <a:xfrm flipH="1">
            <a:off x="2530506" y="2912367"/>
            <a:ext cx="324374" cy="109914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96294790"/>
      </p:ext>
    </p:extLst>
  </p:cSld>
  <p:clrMapOvr>
    <a:masterClrMapping/>
  </p:clrMapOvr>
  <p:transition advTm="52121">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9"/>
                                        </p:tgtEl>
                                      </p:cBhvr>
                                    </p:animEffect>
                                    <p:set>
                                      <p:cBhvr>
                                        <p:cTn id="7" dur="1" fill="hold">
                                          <p:stCondLst>
                                            <p:cond delay="499"/>
                                          </p:stCondLst>
                                        </p:cTn>
                                        <p:tgtEl>
                                          <p:spTgt spid="4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23"/>
                                        </p:tgtEl>
                                      </p:cBhvr>
                                    </p:animEffect>
                                    <p:set>
                                      <p:cBhvr>
                                        <p:cTn id="10" dur="1" fill="hold">
                                          <p:stCondLst>
                                            <p:cond delay="499"/>
                                          </p:stCondLst>
                                        </p:cTn>
                                        <p:tgtEl>
                                          <p:spTgt spid="42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26"/>
                                        </p:tgtEl>
                                      </p:cBhvr>
                                    </p:animEffect>
                                    <p:set>
                                      <p:cBhvr>
                                        <p:cTn id="13" dur="1" fill="hold">
                                          <p:stCondLst>
                                            <p:cond delay="499"/>
                                          </p:stCondLst>
                                        </p:cTn>
                                        <p:tgtEl>
                                          <p:spTgt spid="42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19"/>
                                        </p:tgtEl>
                                      </p:cBhvr>
                                    </p:animEffect>
                                    <p:set>
                                      <p:cBhvr>
                                        <p:cTn id="16" dur="1" fill="hold">
                                          <p:stCondLst>
                                            <p:cond delay="499"/>
                                          </p:stCondLst>
                                        </p:cTn>
                                        <p:tgtEl>
                                          <p:spTgt spid="41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25"/>
                                        </p:tgtEl>
                                      </p:cBhvr>
                                    </p:animEffect>
                                    <p:set>
                                      <p:cBhvr>
                                        <p:cTn id="19" dur="1" fill="hold">
                                          <p:stCondLst>
                                            <p:cond delay="499"/>
                                          </p:stCondLst>
                                        </p:cTn>
                                        <p:tgtEl>
                                          <p:spTgt spid="4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0" animBg="1"/>
      <p:bldP spid="423" grpId="0" animBg="1"/>
      <p:bldP spid="425" grpId="0" animBg="1"/>
      <p:bldP spid="426" grpId="0" animBg="1"/>
      <p:bldP spid="4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a:xfrm>
            <a:off x="9525" y="-19050"/>
            <a:ext cx="9144000" cy="1143000"/>
          </a:xfrm>
        </p:spPr>
        <p:txBody>
          <a:bodyPr/>
          <a:lstStyle/>
          <a:p>
            <a:pPr eaLnBrk="1" hangingPunct="1"/>
            <a:r>
              <a:rPr lang="en-US" altLang="ja-JP" sz="3600" i="1" smtClean="0">
                <a:latin typeface="Times New Roman" panose="02020603050405020304" pitchFamily="18" charset="0"/>
                <a:cs typeface="Times New Roman" panose="02020603050405020304" pitchFamily="18" charset="0"/>
              </a:rPr>
              <a:t>In vitro experiment to find the local interactions</a:t>
            </a:r>
            <a:endParaRPr lang="ja-JP" altLang="en-US" sz="3600" i="1" smtClean="0">
              <a:latin typeface="Times New Roman" panose="02020603050405020304" pitchFamily="18" charset="0"/>
              <a:cs typeface="Times New Roman" panose="02020603050405020304" pitchFamily="18" charset="0"/>
            </a:endParaRPr>
          </a:p>
        </p:txBody>
      </p:sp>
      <p:sp>
        <p:nvSpPr>
          <p:cNvPr id="35843" name="テキスト ボックス 4"/>
          <p:cNvSpPr txBox="1">
            <a:spLocks noChangeArrowheads="1"/>
          </p:cNvSpPr>
          <p:nvPr/>
        </p:nvSpPr>
        <p:spPr bwMode="auto">
          <a:xfrm>
            <a:off x="830263" y="1768475"/>
            <a:ext cx="4065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a:latin typeface="Arial" panose="020B0604020202020204" pitchFamily="34" charset="0"/>
              </a:rPr>
              <a:t>Pigment cells from wild type zebrafish</a:t>
            </a:r>
            <a:endParaRPr lang="ja-JP" altLang="en-US" sz="1800">
              <a:latin typeface="Arial" panose="020B0604020202020204" pitchFamily="34" charset="0"/>
            </a:endParaRPr>
          </a:p>
        </p:txBody>
      </p:sp>
      <p:grpSp>
        <p:nvGrpSpPr>
          <p:cNvPr id="2" name="グループ化 29"/>
          <p:cNvGrpSpPr>
            <a:grpSpLocks/>
          </p:cNvGrpSpPr>
          <p:nvPr/>
        </p:nvGrpSpPr>
        <p:grpSpPr bwMode="auto">
          <a:xfrm>
            <a:off x="5651500" y="2708275"/>
            <a:ext cx="3025775" cy="1223963"/>
            <a:chOff x="5867400" y="2708920"/>
            <a:chExt cx="3025775" cy="1223963"/>
          </a:xfrm>
        </p:grpSpPr>
        <p:sp>
          <p:nvSpPr>
            <p:cNvPr id="35" name="角丸四角形 34"/>
            <p:cNvSpPr/>
            <p:nvPr/>
          </p:nvSpPr>
          <p:spPr>
            <a:xfrm>
              <a:off x="5867400" y="2708920"/>
              <a:ext cx="3025775" cy="1223963"/>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フリーフォーム 6"/>
            <p:cNvSpPr/>
            <p:nvPr/>
          </p:nvSpPr>
          <p:spPr>
            <a:xfrm>
              <a:off x="6699250" y="2918470"/>
              <a:ext cx="763588" cy="796925"/>
            </a:xfrm>
            <a:custGeom>
              <a:avLst/>
              <a:gdLst>
                <a:gd name="connsiteX0" fmla="*/ 99152 w 2071171"/>
                <a:gd name="connsiteY0" fmla="*/ 1465243 h 2148289"/>
                <a:gd name="connsiteX1" fmla="*/ 385590 w 2071171"/>
                <a:gd name="connsiteY1" fmla="*/ 1112703 h 2148289"/>
                <a:gd name="connsiteX2" fmla="*/ 0 w 2071171"/>
                <a:gd name="connsiteY2" fmla="*/ 749147 h 2148289"/>
                <a:gd name="connsiteX3" fmla="*/ 583894 w 2071171"/>
                <a:gd name="connsiteY3" fmla="*/ 495759 h 2148289"/>
                <a:gd name="connsiteX4" fmla="*/ 749147 w 2071171"/>
                <a:gd name="connsiteY4" fmla="*/ 0 h 2148289"/>
                <a:gd name="connsiteX5" fmla="*/ 1222872 w 2071171"/>
                <a:gd name="connsiteY5" fmla="*/ 605928 h 2148289"/>
                <a:gd name="connsiteX6" fmla="*/ 2071171 w 2071171"/>
                <a:gd name="connsiteY6" fmla="*/ 616944 h 2148289"/>
                <a:gd name="connsiteX7" fmla="*/ 1674564 w 2071171"/>
                <a:gd name="connsiteY7" fmla="*/ 1123720 h 2148289"/>
                <a:gd name="connsiteX8" fmla="*/ 1994053 w 2071171"/>
                <a:gd name="connsiteY8" fmla="*/ 1905918 h 2148289"/>
                <a:gd name="connsiteX9" fmla="*/ 1388125 w 2071171"/>
                <a:gd name="connsiteY9" fmla="*/ 1652530 h 2148289"/>
                <a:gd name="connsiteX10" fmla="*/ 892366 w 2071171"/>
                <a:gd name="connsiteY10" fmla="*/ 2148289 h 2148289"/>
                <a:gd name="connsiteX11" fmla="*/ 727113 w 2071171"/>
                <a:gd name="connsiteY11" fmla="*/ 1553378 h 2148289"/>
                <a:gd name="connsiteX12" fmla="*/ 99152 w 2071171"/>
                <a:gd name="connsiteY12" fmla="*/ 1465243 h 214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171" h="2148289">
                  <a:moveTo>
                    <a:pt x="99152" y="1465243"/>
                  </a:moveTo>
                  <a:lnTo>
                    <a:pt x="385590" y="1112703"/>
                  </a:lnTo>
                  <a:lnTo>
                    <a:pt x="0" y="749147"/>
                  </a:lnTo>
                  <a:lnTo>
                    <a:pt x="583894" y="495759"/>
                  </a:lnTo>
                  <a:lnTo>
                    <a:pt x="749147" y="0"/>
                  </a:lnTo>
                  <a:lnTo>
                    <a:pt x="1222872" y="605928"/>
                  </a:lnTo>
                  <a:lnTo>
                    <a:pt x="2071171" y="616944"/>
                  </a:lnTo>
                  <a:lnTo>
                    <a:pt x="1674564" y="1123720"/>
                  </a:lnTo>
                  <a:lnTo>
                    <a:pt x="1994053" y="1905918"/>
                  </a:lnTo>
                  <a:lnTo>
                    <a:pt x="1388125" y="1652530"/>
                  </a:lnTo>
                  <a:lnTo>
                    <a:pt x="892366" y="2148289"/>
                  </a:lnTo>
                  <a:lnTo>
                    <a:pt x="727113" y="1553378"/>
                  </a:lnTo>
                  <a:lnTo>
                    <a:pt x="99152" y="1465243"/>
                  </a:ln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ja-JP" altLang="en-US"/>
            </a:p>
          </p:txBody>
        </p:sp>
        <p:sp>
          <p:nvSpPr>
            <p:cNvPr id="8" name="フリーフォーム 7"/>
            <p:cNvSpPr/>
            <p:nvPr/>
          </p:nvSpPr>
          <p:spPr>
            <a:xfrm rot="16200000">
              <a:off x="6167437" y="2691458"/>
              <a:ext cx="758825" cy="1212850"/>
            </a:xfrm>
            <a:custGeom>
              <a:avLst/>
              <a:gdLst>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64405 w 1707614"/>
                <a:gd name="connsiteY7" fmla="*/ 2258458 h 2743200"/>
                <a:gd name="connsiteX8" fmla="*/ 286438 w 1707614"/>
                <a:gd name="connsiteY8" fmla="*/ 1586429 h 2743200"/>
                <a:gd name="connsiteX9" fmla="*/ 638978 w 1707614"/>
                <a:gd name="connsiteY9" fmla="*/ 1189822 h 2743200"/>
                <a:gd name="connsiteX10" fmla="*/ 484742 w 1707614"/>
                <a:gd name="connsiteY10" fmla="*/ 1718631 h 2743200"/>
                <a:gd name="connsiteX11" fmla="*/ 649995 w 1707614"/>
                <a:gd name="connsiteY11" fmla="*/ 2159306 h 2743200"/>
                <a:gd name="connsiteX12" fmla="*/ 572877 w 1707614"/>
                <a:gd name="connsiteY12" fmla="*/ 2743200 h 2743200"/>
                <a:gd name="connsiteX13" fmla="*/ 760164 w 1707614"/>
                <a:gd name="connsiteY13" fmla="*/ 2126256 h 2743200"/>
                <a:gd name="connsiteX14" fmla="*/ 561860 w 1707614"/>
                <a:gd name="connsiteY14" fmla="*/ 1674564 h 2743200"/>
                <a:gd name="connsiteX15" fmla="*/ 848298 w 1707614"/>
                <a:gd name="connsiteY15" fmla="*/ 1156771 h 2743200"/>
                <a:gd name="connsiteX16" fmla="*/ 1156771 w 1707614"/>
                <a:gd name="connsiteY16" fmla="*/ 1564395 h 2743200"/>
                <a:gd name="connsiteX17" fmla="*/ 1112703 w 1707614"/>
                <a:gd name="connsiteY17" fmla="*/ 936434 h 2743200"/>
                <a:gd name="connsiteX18" fmla="*/ 1707614 w 1707614"/>
                <a:gd name="connsiteY18" fmla="*/ 561860 h 2743200"/>
                <a:gd name="connsiteX19" fmla="*/ 1046602 w 1707614"/>
                <a:gd name="connsiteY19" fmla="*/ 550844 h 2743200"/>
                <a:gd name="connsiteX20" fmla="*/ 859315 w 1707614"/>
                <a:gd name="connsiteY20" fmla="*/ 0 h 2743200"/>
                <a:gd name="connsiteX21" fmla="*/ 716096 w 1707614"/>
                <a:gd name="connsiteY21" fmla="*/ 561860 h 2743200"/>
                <a:gd name="connsiteX22" fmla="*/ 275421 w 1707614"/>
                <a:gd name="connsiteY22" fmla="*/ 462709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07614" h="2743200">
                  <a:moveTo>
                    <a:pt x="275421" y="462709"/>
                  </a:moveTo>
                  <a:lnTo>
                    <a:pt x="440674" y="881350"/>
                  </a:lnTo>
                  <a:lnTo>
                    <a:pt x="0" y="870333"/>
                  </a:lnTo>
                  <a:lnTo>
                    <a:pt x="473725" y="1101687"/>
                  </a:lnTo>
                  <a:lnTo>
                    <a:pt x="165253" y="1619480"/>
                  </a:lnTo>
                  <a:lnTo>
                    <a:pt x="187286" y="2302525"/>
                  </a:lnTo>
                  <a:lnTo>
                    <a:pt x="407624" y="2699133"/>
                  </a:lnTo>
                  <a:lnTo>
                    <a:pt x="264405" y="2258458"/>
                  </a:lnTo>
                  <a:lnTo>
                    <a:pt x="286438" y="1586429"/>
                  </a:lnTo>
                  <a:lnTo>
                    <a:pt x="638978" y="1189822"/>
                  </a:lnTo>
                  <a:lnTo>
                    <a:pt x="484742" y="1718631"/>
                  </a:lnTo>
                  <a:lnTo>
                    <a:pt x="649995" y="2159306"/>
                  </a:lnTo>
                  <a:lnTo>
                    <a:pt x="572877" y="2743200"/>
                  </a:lnTo>
                  <a:lnTo>
                    <a:pt x="760164" y="2126256"/>
                  </a:lnTo>
                  <a:lnTo>
                    <a:pt x="561860" y="1674564"/>
                  </a:lnTo>
                  <a:lnTo>
                    <a:pt x="848298" y="1156771"/>
                  </a:lnTo>
                  <a:lnTo>
                    <a:pt x="1156771" y="1564395"/>
                  </a:lnTo>
                  <a:lnTo>
                    <a:pt x="1112703" y="936434"/>
                  </a:lnTo>
                  <a:lnTo>
                    <a:pt x="1707614" y="561860"/>
                  </a:lnTo>
                  <a:lnTo>
                    <a:pt x="1046602" y="550844"/>
                  </a:lnTo>
                  <a:lnTo>
                    <a:pt x="859315" y="0"/>
                  </a:lnTo>
                  <a:lnTo>
                    <a:pt x="716096" y="561860"/>
                  </a:lnTo>
                  <a:lnTo>
                    <a:pt x="275421" y="462709"/>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 name="円/楕円 8"/>
            <p:cNvSpPr/>
            <p:nvPr/>
          </p:nvSpPr>
          <p:spPr>
            <a:xfrm>
              <a:off x="6275388" y="3269308"/>
              <a:ext cx="104775" cy="15716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 name="円/楕円 9"/>
            <p:cNvSpPr/>
            <p:nvPr/>
          </p:nvSpPr>
          <p:spPr>
            <a:xfrm>
              <a:off x="7015163" y="3235970"/>
              <a:ext cx="104775" cy="1555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44" name="グループ化 43"/>
          <p:cNvGrpSpPr>
            <a:grpSpLocks/>
          </p:cNvGrpSpPr>
          <p:nvPr/>
        </p:nvGrpSpPr>
        <p:grpSpPr bwMode="auto">
          <a:xfrm>
            <a:off x="5651500" y="1317625"/>
            <a:ext cx="3025775" cy="1223963"/>
            <a:chOff x="5651500" y="1317852"/>
            <a:chExt cx="3025775" cy="1223962"/>
          </a:xfrm>
        </p:grpSpPr>
        <p:sp>
          <p:nvSpPr>
            <p:cNvPr id="34" name="角丸四角形 33"/>
            <p:cNvSpPr/>
            <p:nvPr/>
          </p:nvSpPr>
          <p:spPr bwMode="auto">
            <a:xfrm>
              <a:off x="5651500" y="1317852"/>
              <a:ext cx="3025775" cy="1223962"/>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フリーフォーム 12"/>
            <p:cNvSpPr/>
            <p:nvPr/>
          </p:nvSpPr>
          <p:spPr bwMode="auto">
            <a:xfrm rot="16200000">
              <a:off x="5684044" y="1505971"/>
              <a:ext cx="758824" cy="744537"/>
            </a:xfrm>
            <a:custGeom>
              <a:avLst/>
              <a:gdLst>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64405 w 1707614"/>
                <a:gd name="connsiteY7" fmla="*/ 2258458 h 2743200"/>
                <a:gd name="connsiteX8" fmla="*/ 286438 w 1707614"/>
                <a:gd name="connsiteY8" fmla="*/ 1586429 h 2743200"/>
                <a:gd name="connsiteX9" fmla="*/ 638978 w 1707614"/>
                <a:gd name="connsiteY9" fmla="*/ 1189822 h 2743200"/>
                <a:gd name="connsiteX10" fmla="*/ 484742 w 1707614"/>
                <a:gd name="connsiteY10" fmla="*/ 1718631 h 2743200"/>
                <a:gd name="connsiteX11" fmla="*/ 649995 w 1707614"/>
                <a:gd name="connsiteY11" fmla="*/ 2159306 h 2743200"/>
                <a:gd name="connsiteX12" fmla="*/ 572877 w 1707614"/>
                <a:gd name="connsiteY12" fmla="*/ 2743200 h 2743200"/>
                <a:gd name="connsiteX13" fmla="*/ 760164 w 1707614"/>
                <a:gd name="connsiteY13" fmla="*/ 2126256 h 2743200"/>
                <a:gd name="connsiteX14" fmla="*/ 561860 w 1707614"/>
                <a:gd name="connsiteY14" fmla="*/ 1674564 h 2743200"/>
                <a:gd name="connsiteX15" fmla="*/ 848298 w 1707614"/>
                <a:gd name="connsiteY15" fmla="*/ 1156771 h 2743200"/>
                <a:gd name="connsiteX16" fmla="*/ 1156771 w 1707614"/>
                <a:gd name="connsiteY16" fmla="*/ 1564395 h 2743200"/>
                <a:gd name="connsiteX17" fmla="*/ 1112703 w 1707614"/>
                <a:gd name="connsiteY17" fmla="*/ 936434 h 2743200"/>
                <a:gd name="connsiteX18" fmla="*/ 1707614 w 1707614"/>
                <a:gd name="connsiteY18" fmla="*/ 561860 h 2743200"/>
                <a:gd name="connsiteX19" fmla="*/ 1046602 w 1707614"/>
                <a:gd name="connsiteY19" fmla="*/ 550844 h 2743200"/>
                <a:gd name="connsiteX20" fmla="*/ 859315 w 1707614"/>
                <a:gd name="connsiteY20" fmla="*/ 0 h 2743200"/>
                <a:gd name="connsiteX21" fmla="*/ 716096 w 1707614"/>
                <a:gd name="connsiteY21" fmla="*/ 561860 h 2743200"/>
                <a:gd name="connsiteX22" fmla="*/ 275421 w 1707614"/>
                <a:gd name="connsiteY22"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86438 w 1707614"/>
                <a:gd name="connsiteY7" fmla="*/ 1586429 h 2743200"/>
                <a:gd name="connsiteX8" fmla="*/ 638978 w 1707614"/>
                <a:gd name="connsiteY8" fmla="*/ 1189822 h 2743200"/>
                <a:gd name="connsiteX9" fmla="*/ 484742 w 1707614"/>
                <a:gd name="connsiteY9" fmla="*/ 1718631 h 2743200"/>
                <a:gd name="connsiteX10" fmla="*/ 649995 w 1707614"/>
                <a:gd name="connsiteY10" fmla="*/ 2159306 h 2743200"/>
                <a:gd name="connsiteX11" fmla="*/ 572877 w 1707614"/>
                <a:gd name="connsiteY11" fmla="*/ 2743200 h 2743200"/>
                <a:gd name="connsiteX12" fmla="*/ 760164 w 1707614"/>
                <a:gd name="connsiteY12" fmla="*/ 2126256 h 2743200"/>
                <a:gd name="connsiteX13" fmla="*/ 561860 w 1707614"/>
                <a:gd name="connsiteY13" fmla="*/ 1674564 h 2743200"/>
                <a:gd name="connsiteX14" fmla="*/ 848298 w 1707614"/>
                <a:gd name="connsiteY14" fmla="*/ 1156771 h 2743200"/>
                <a:gd name="connsiteX15" fmla="*/ 1156771 w 1707614"/>
                <a:gd name="connsiteY15" fmla="*/ 1564395 h 2743200"/>
                <a:gd name="connsiteX16" fmla="*/ 1112703 w 1707614"/>
                <a:gd name="connsiteY16" fmla="*/ 936434 h 2743200"/>
                <a:gd name="connsiteX17" fmla="*/ 1707614 w 1707614"/>
                <a:gd name="connsiteY17" fmla="*/ 561860 h 2743200"/>
                <a:gd name="connsiteX18" fmla="*/ 1046602 w 1707614"/>
                <a:gd name="connsiteY18" fmla="*/ 550844 h 2743200"/>
                <a:gd name="connsiteX19" fmla="*/ 859315 w 1707614"/>
                <a:gd name="connsiteY19" fmla="*/ 0 h 2743200"/>
                <a:gd name="connsiteX20" fmla="*/ 716096 w 1707614"/>
                <a:gd name="connsiteY20" fmla="*/ 561860 h 2743200"/>
                <a:gd name="connsiteX21" fmla="*/ 275421 w 1707614"/>
                <a:gd name="connsiteY21"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286438 w 1707614"/>
                <a:gd name="connsiteY6" fmla="*/ 1586429 h 2743200"/>
                <a:gd name="connsiteX7" fmla="*/ 638978 w 1707614"/>
                <a:gd name="connsiteY7" fmla="*/ 1189822 h 2743200"/>
                <a:gd name="connsiteX8" fmla="*/ 484742 w 1707614"/>
                <a:gd name="connsiteY8" fmla="*/ 1718631 h 2743200"/>
                <a:gd name="connsiteX9" fmla="*/ 649995 w 1707614"/>
                <a:gd name="connsiteY9" fmla="*/ 2159306 h 2743200"/>
                <a:gd name="connsiteX10" fmla="*/ 572877 w 1707614"/>
                <a:gd name="connsiteY10" fmla="*/ 2743200 h 2743200"/>
                <a:gd name="connsiteX11" fmla="*/ 760164 w 1707614"/>
                <a:gd name="connsiteY11" fmla="*/ 2126256 h 2743200"/>
                <a:gd name="connsiteX12" fmla="*/ 561860 w 1707614"/>
                <a:gd name="connsiteY12" fmla="*/ 1674564 h 2743200"/>
                <a:gd name="connsiteX13" fmla="*/ 848298 w 1707614"/>
                <a:gd name="connsiteY13" fmla="*/ 1156771 h 2743200"/>
                <a:gd name="connsiteX14" fmla="*/ 1156771 w 1707614"/>
                <a:gd name="connsiteY14" fmla="*/ 1564395 h 2743200"/>
                <a:gd name="connsiteX15" fmla="*/ 1112703 w 1707614"/>
                <a:gd name="connsiteY15" fmla="*/ 936434 h 2743200"/>
                <a:gd name="connsiteX16" fmla="*/ 1707614 w 1707614"/>
                <a:gd name="connsiteY16" fmla="*/ 561860 h 2743200"/>
                <a:gd name="connsiteX17" fmla="*/ 1046602 w 1707614"/>
                <a:gd name="connsiteY17" fmla="*/ 550844 h 2743200"/>
                <a:gd name="connsiteX18" fmla="*/ 859315 w 1707614"/>
                <a:gd name="connsiteY18" fmla="*/ 0 h 2743200"/>
                <a:gd name="connsiteX19" fmla="*/ 716096 w 1707614"/>
                <a:gd name="connsiteY19" fmla="*/ 561860 h 2743200"/>
                <a:gd name="connsiteX20" fmla="*/ 275421 w 1707614"/>
                <a:gd name="connsiteY20"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286438 w 1707614"/>
                <a:gd name="connsiteY5" fmla="*/ 1586429 h 2743200"/>
                <a:gd name="connsiteX6" fmla="*/ 638978 w 1707614"/>
                <a:gd name="connsiteY6" fmla="*/ 1189822 h 2743200"/>
                <a:gd name="connsiteX7" fmla="*/ 484742 w 1707614"/>
                <a:gd name="connsiteY7" fmla="*/ 1718631 h 2743200"/>
                <a:gd name="connsiteX8" fmla="*/ 649995 w 1707614"/>
                <a:gd name="connsiteY8" fmla="*/ 2159306 h 2743200"/>
                <a:gd name="connsiteX9" fmla="*/ 572877 w 1707614"/>
                <a:gd name="connsiteY9" fmla="*/ 2743200 h 2743200"/>
                <a:gd name="connsiteX10" fmla="*/ 760164 w 1707614"/>
                <a:gd name="connsiteY10" fmla="*/ 2126256 h 2743200"/>
                <a:gd name="connsiteX11" fmla="*/ 561860 w 1707614"/>
                <a:gd name="connsiteY11" fmla="*/ 1674564 h 2743200"/>
                <a:gd name="connsiteX12" fmla="*/ 848298 w 1707614"/>
                <a:gd name="connsiteY12" fmla="*/ 1156771 h 2743200"/>
                <a:gd name="connsiteX13" fmla="*/ 1156771 w 1707614"/>
                <a:gd name="connsiteY13" fmla="*/ 1564395 h 2743200"/>
                <a:gd name="connsiteX14" fmla="*/ 1112703 w 1707614"/>
                <a:gd name="connsiteY14" fmla="*/ 936434 h 2743200"/>
                <a:gd name="connsiteX15" fmla="*/ 1707614 w 1707614"/>
                <a:gd name="connsiteY15" fmla="*/ 561860 h 2743200"/>
                <a:gd name="connsiteX16" fmla="*/ 1046602 w 1707614"/>
                <a:gd name="connsiteY16" fmla="*/ 550844 h 2743200"/>
                <a:gd name="connsiteX17" fmla="*/ 859315 w 1707614"/>
                <a:gd name="connsiteY17" fmla="*/ 0 h 2743200"/>
                <a:gd name="connsiteX18" fmla="*/ 716096 w 1707614"/>
                <a:gd name="connsiteY18" fmla="*/ 561860 h 2743200"/>
                <a:gd name="connsiteX19" fmla="*/ 275421 w 1707614"/>
                <a:gd name="connsiteY19"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638978 w 1707614"/>
                <a:gd name="connsiteY5" fmla="*/ 1189822 h 2743200"/>
                <a:gd name="connsiteX6" fmla="*/ 484742 w 1707614"/>
                <a:gd name="connsiteY6" fmla="*/ 1718631 h 2743200"/>
                <a:gd name="connsiteX7" fmla="*/ 649995 w 1707614"/>
                <a:gd name="connsiteY7" fmla="*/ 2159306 h 2743200"/>
                <a:gd name="connsiteX8" fmla="*/ 572877 w 1707614"/>
                <a:gd name="connsiteY8" fmla="*/ 2743200 h 2743200"/>
                <a:gd name="connsiteX9" fmla="*/ 760164 w 1707614"/>
                <a:gd name="connsiteY9" fmla="*/ 2126256 h 2743200"/>
                <a:gd name="connsiteX10" fmla="*/ 561860 w 1707614"/>
                <a:gd name="connsiteY10" fmla="*/ 1674564 h 2743200"/>
                <a:gd name="connsiteX11" fmla="*/ 848298 w 1707614"/>
                <a:gd name="connsiteY11" fmla="*/ 1156771 h 2743200"/>
                <a:gd name="connsiteX12" fmla="*/ 1156771 w 1707614"/>
                <a:gd name="connsiteY12" fmla="*/ 1564395 h 2743200"/>
                <a:gd name="connsiteX13" fmla="*/ 1112703 w 1707614"/>
                <a:gd name="connsiteY13" fmla="*/ 936434 h 2743200"/>
                <a:gd name="connsiteX14" fmla="*/ 1707614 w 1707614"/>
                <a:gd name="connsiteY14" fmla="*/ 561860 h 2743200"/>
                <a:gd name="connsiteX15" fmla="*/ 1046602 w 1707614"/>
                <a:gd name="connsiteY15" fmla="*/ 550844 h 2743200"/>
                <a:gd name="connsiteX16" fmla="*/ 859315 w 1707614"/>
                <a:gd name="connsiteY16" fmla="*/ 0 h 2743200"/>
                <a:gd name="connsiteX17" fmla="*/ 716096 w 1707614"/>
                <a:gd name="connsiteY17" fmla="*/ 561860 h 2743200"/>
                <a:gd name="connsiteX18" fmla="*/ 275421 w 1707614"/>
                <a:gd name="connsiteY18"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638978 w 1707614"/>
                <a:gd name="connsiteY5" fmla="*/ 1189822 h 2743200"/>
                <a:gd name="connsiteX6" fmla="*/ 649995 w 1707614"/>
                <a:gd name="connsiteY6" fmla="*/ 2159306 h 2743200"/>
                <a:gd name="connsiteX7" fmla="*/ 572877 w 1707614"/>
                <a:gd name="connsiteY7" fmla="*/ 2743200 h 2743200"/>
                <a:gd name="connsiteX8" fmla="*/ 760164 w 1707614"/>
                <a:gd name="connsiteY8" fmla="*/ 2126256 h 2743200"/>
                <a:gd name="connsiteX9" fmla="*/ 561860 w 1707614"/>
                <a:gd name="connsiteY9" fmla="*/ 1674564 h 2743200"/>
                <a:gd name="connsiteX10" fmla="*/ 848298 w 1707614"/>
                <a:gd name="connsiteY10" fmla="*/ 1156771 h 2743200"/>
                <a:gd name="connsiteX11" fmla="*/ 1156771 w 1707614"/>
                <a:gd name="connsiteY11" fmla="*/ 1564395 h 2743200"/>
                <a:gd name="connsiteX12" fmla="*/ 1112703 w 1707614"/>
                <a:gd name="connsiteY12" fmla="*/ 936434 h 2743200"/>
                <a:gd name="connsiteX13" fmla="*/ 1707614 w 1707614"/>
                <a:gd name="connsiteY13" fmla="*/ 561860 h 2743200"/>
                <a:gd name="connsiteX14" fmla="*/ 1046602 w 1707614"/>
                <a:gd name="connsiteY14" fmla="*/ 550844 h 2743200"/>
                <a:gd name="connsiteX15" fmla="*/ 859315 w 1707614"/>
                <a:gd name="connsiteY15" fmla="*/ 0 h 2743200"/>
                <a:gd name="connsiteX16" fmla="*/ 716096 w 1707614"/>
                <a:gd name="connsiteY16" fmla="*/ 561860 h 2743200"/>
                <a:gd name="connsiteX17" fmla="*/ 275421 w 1707614"/>
                <a:gd name="connsiteY17"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638978 w 1707614"/>
                <a:gd name="connsiteY5" fmla="*/ 1189822 h 2743200"/>
                <a:gd name="connsiteX6" fmla="*/ 572877 w 1707614"/>
                <a:gd name="connsiteY6" fmla="*/ 2743200 h 2743200"/>
                <a:gd name="connsiteX7" fmla="*/ 760164 w 1707614"/>
                <a:gd name="connsiteY7" fmla="*/ 2126256 h 2743200"/>
                <a:gd name="connsiteX8" fmla="*/ 561860 w 1707614"/>
                <a:gd name="connsiteY8" fmla="*/ 1674564 h 2743200"/>
                <a:gd name="connsiteX9" fmla="*/ 848298 w 1707614"/>
                <a:gd name="connsiteY9" fmla="*/ 1156771 h 2743200"/>
                <a:gd name="connsiteX10" fmla="*/ 1156771 w 1707614"/>
                <a:gd name="connsiteY10" fmla="*/ 1564395 h 2743200"/>
                <a:gd name="connsiteX11" fmla="*/ 1112703 w 1707614"/>
                <a:gd name="connsiteY11" fmla="*/ 936434 h 2743200"/>
                <a:gd name="connsiteX12" fmla="*/ 1707614 w 1707614"/>
                <a:gd name="connsiteY12" fmla="*/ 561860 h 2743200"/>
                <a:gd name="connsiteX13" fmla="*/ 1046602 w 1707614"/>
                <a:gd name="connsiteY13" fmla="*/ 550844 h 2743200"/>
                <a:gd name="connsiteX14" fmla="*/ 859315 w 1707614"/>
                <a:gd name="connsiteY14" fmla="*/ 0 h 2743200"/>
                <a:gd name="connsiteX15" fmla="*/ 716096 w 1707614"/>
                <a:gd name="connsiteY15" fmla="*/ 561860 h 2743200"/>
                <a:gd name="connsiteX16" fmla="*/ 275421 w 1707614"/>
                <a:gd name="connsiteY16"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638978 w 1707614"/>
                <a:gd name="connsiteY5" fmla="*/ 1189822 h 2743200"/>
                <a:gd name="connsiteX6" fmla="*/ 572877 w 1707614"/>
                <a:gd name="connsiteY6" fmla="*/ 2743200 h 2743200"/>
                <a:gd name="connsiteX7" fmla="*/ 561860 w 1707614"/>
                <a:gd name="connsiteY7" fmla="*/ 1674564 h 2743200"/>
                <a:gd name="connsiteX8" fmla="*/ 848298 w 1707614"/>
                <a:gd name="connsiteY8" fmla="*/ 1156771 h 2743200"/>
                <a:gd name="connsiteX9" fmla="*/ 1156771 w 1707614"/>
                <a:gd name="connsiteY9" fmla="*/ 1564395 h 2743200"/>
                <a:gd name="connsiteX10" fmla="*/ 1112703 w 1707614"/>
                <a:gd name="connsiteY10" fmla="*/ 936434 h 2743200"/>
                <a:gd name="connsiteX11" fmla="*/ 1707614 w 1707614"/>
                <a:gd name="connsiteY11" fmla="*/ 561860 h 2743200"/>
                <a:gd name="connsiteX12" fmla="*/ 1046602 w 1707614"/>
                <a:gd name="connsiteY12" fmla="*/ 550844 h 2743200"/>
                <a:gd name="connsiteX13" fmla="*/ 859315 w 1707614"/>
                <a:gd name="connsiteY13" fmla="*/ 0 h 2743200"/>
                <a:gd name="connsiteX14" fmla="*/ 716096 w 1707614"/>
                <a:gd name="connsiteY14" fmla="*/ 561860 h 2743200"/>
                <a:gd name="connsiteX15" fmla="*/ 275421 w 1707614"/>
                <a:gd name="connsiteY15" fmla="*/ 462709 h 2743200"/>
                <a:gd name="connsiteX0" fmla="*/ 275421 w 1707614"/>
                <a:gd name="connsiteY0" fmla="*/ 462709 h 1674565"/>
                <a:gd name="connsiteX1" fmla="*/ 440674 w 1707614"/>
                <a:gd name="connsiteY1" fmla="*/ 881350 h 1674565"/>
                <a:gd name="connsiteX2" fmla="*/ 0 w 1707614"/>
                <a:gd name="connsiteY2" fmla="*/ 870333 h 1674565"/>
                <a:gd name="connsiteX3" fmla="*/ 473725 w 1707614"/>
                <a:gd name="connsiteY3" fmla="*/ 1101687 h 1674565"/>
                <a:gd name="connsiteX4" fmla="*/ 165253 w 1707614"/>
                <a:gd name="connsiteY4" fmla="*/ 1619480 h 1674565"/>
                <a:gd name="connsiteX5" fmla="*/ 638978 w 1707614"/>
                <a:gd name="connsiteY5" fmla="*/ 1189822 h 1674565"/>
                <a:gd name="connsiteX6" fmla="*/ 561860 w 1707614"/>
                <a:gd name="connsiteY6" fmla="*/ 1674564 h 1674565"/>
                <a:gd name="connsiteX7" fmla="*/ 848298 w 1707614"/>
                <a:gd name="connsiteY7" fmla="*/ 1156771 h 1674565"/>
                <a:gd name="connsiteX8" fmla="*/ 1156771 w 1707614"/>
                <a:gd name="connsiteY8" fmla="*/ 1564395 h 1674565"/>
                <a:gd name="connsiteX9" fmla="*/ 1112703 w 1707614"/>
                <a:gd name="connsiteY9" fmla="*/ 936434 h 1674565"/>
                <a:gd name="connsiteX10" fmla="*/ 1707614 w 1707614"/>
                <a:gd name="connsiteY10" fmla="*/ 561860 h 1674565"/>
                <a:gd name="connsiteX11" fmla="*/ 1046602 w 1707614"/>
                <a:gd name="connsiteY11" fmla="*/ 550844 h 1674565"/>
                <a:gd name="connsiteX12" fmla="*/ 859315 w 1707614"/>
                <a:gd name="connsiteY12" fmla="*/ 0 h 1674565"/>
                <a:gd name="connsiteX13" fmla="*/ 716096 w 1707614"/>
                <a:gd name="connsiteY13" fmla="*/ 561860 h 1674565"/>
                <a:gd name="connsiteX14" fmla="*/ 275421 w 1707614"/>
                <a:gd name="connsiteY14" fmla="*/ 462709 h 167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7614" h="1674565">
                  <a:moveTo>
                    <a:pt x="275421" y="462709"/>
                  </a:moveTo>
                  <a:lnTo>
                    <a:pt x="440674" y="881350"/>
                  </a:lnTo>
                  <a:lnTo>
                    <a:pt x="0" y="870333"/>
                  </a:lnTo>
                  <a:lnTo>
                    <a:pt x="473725" y="1101687"/>
                  </a:lnTo>
                  <a:lnTo>
                    <a:pt x="165253" y="1619480"/>
                  </a:lnTo>
                  <a:lnTo>
                    <a:pt x="638978" y="1189822"/>
                  </a:lnTo>
                  <a:lnTo>
                    <a:pt x="561860" y="1674564"/>
                  </a:lnTo>
                  <a:lnTo>
                    <a:pt x="848298" y="1156771"/>
                  </a:lnTo>
                  <a:lnTo>
                    <a:pt x="1156771" y="1564395"/>
                  </a:lnTo>
                  <a:lnTo>
                    <a:pt x="1112703" y="936434"/>
                  </a:lnTo>
                  <a:lnTo>
                    <a:pt x="1707614" y="561860"/>
                  </a:lnTo>
                  <a:lnTo>
                    <a:pt x="1046602" y="550844"/>
                  </a:lnTo>
                  <a:lnTo>
                    <a:pt x="859315" y="0"/>
                  </a:lnTo>
                  <a:lnTo>
                    <a:pt x="716096" y="561860"/>
                  </a:lnTo>
                  <a:lnTo>
                    <a:pt x="275421" y="462709"/>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円/楕円 13"/>
            <p:cNvSpPr/>
            <p:nvPr/>
          </p:nvSpPr>
          <p:spPr bwMode="auto">
            <a:xfrm>
              <a:off x="6027738" y="1849665"/>
              <a:ext cx="104775" cy="1587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5" name="グループ化 30"/>
          <p:cNvGrpSpPr>
            <a:grpSpLocks/>
          </p:cNvGrpSpPr>
          <p:nvPr/>
        </p:nvGrpSpPr>
        <p:grpSpPr bwMode="auto">
          <a:xfrm>
            <a:off x="5651500" y="4076700"/>
            <a:ext cx="3025775" cy="1223963"/>
            <a:chOff x="5867400" y="4076700"/>
            <a:chExt cx="3025775" cy="1223963"/>
          </a:xfrm>
        </p:grpSpPr>
        <p:sp>
          <p:nvSpPr>
            <p:cNvPr id="36" name="角丸四角形 35"/>
            <p:cNvSpPr/>
            <p:nvPr/>
          </p:nvSpPr>
          <p:spPr>
            <a:xfrm>
              <a:off x="5867400" y="4076700"/>
              <a:ext cx="3025775" cy="1223963"/>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6" name="フリーフォーム 15"/>
            <p:cNvSpPr/>
            <p:nvPr/>
          </p:nvSpPr>
          <p:spPr>
            <a:xfrm>
              <a:off x="7364413" y="4418013"/>
              <a:ext cx="763587" cy="795337"/>
            </a:xfrm>
            <a:custGeom>
              <a:avLst/>
              <a:gdLst>
                <a:gd name="connsiteX0" fmla="*/ 99152 w 2071171"/>
                <a:gd name="connsiteY0" fmla="*/ 1465243 h 2148289"/>
                <a:gd name="connsiteX1" fmla="*/ 385590 w 2071171"/>
                <a:gd name="connsiteY1" fmla="*/ 1112703 h 2148289"/>
                <a:gd name="connsiteX2" fmla="*/ 0 w 2071171"/>
                <a:gd name="connsiteY2" fmla="*/ 749147 h 2148289"/>
                <a:gd name="connsiteX3" fmla="*/ 583894 w 2071171"/>
                <a:gd name="connsiteY3" fmla="*/ 495759 h 2148289"/>
                <a:gd name="connsiteX4" fmla="*/ 749147 w 2071171"/>
                <a:gd name="connsiteY4" fmla="*/ 0 h 2148289"/>
                <a:gd name="connsiteX5" fmla="*/ 1222872 w 2071171"/>
                <a:gd name="connsiteY5" fmla="*/ 605928 h 2148289"/>
                <a:gd name="connsiteX6" fmla="*/ 2071171 w 2071171"/>
                <a:gd name="connsiteY6" fmla="*/ 616944 h 2148289"/>
                <a:gd name="connsiteX7" fmla="*/ 1674564 w 2071171"/>
                <a:gd name="connsiteY7" fmla="*/ 1123720 h 2148289"/>
                <a:gd name="connsiteX8" fmla="*/ 1994053 w 2071171"/>
                <a:gd name="connsiteY8" fmla="*/ 1905918 h 2148289"/>
                <a:gd name="connsiteX9" fmla="*/ 1388125 w 2071171"/>
                <a:gd name="connsiteY9" fmla="*/ 1652530 h 2148289"/>
                <a:gd name="connsiteX10" fmla="*/ 892366 w 2071171"/>
                <a:gd name="connsiteY10" fmla="*/ 2148289 h 2148289"/>
                <a:gd name="connsiteX11" fmla="*/ 727113 w 2071171"/>
                <a:gd name="connsiteY11" fmla="*/ 1553378 h 2148289"/>
                <a:gd name="connsiteX12" fmla="*/ 99152 w 2071171"/>
                <a:gd name="connsiteY12" fmla="*/ 1465243 h 214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171" h="2148289">
                  <a:moveTo>
                    <a:pt x="99152" y="1465243"/>
                  </a:moveTo>
                  <a:lnTo>
                    <a:pt x="385590" y="1112703"/>
                  </a:lnTo>
                  <a:lnTo>
                    <a:pt x="0" y="749147"/>
                  </a:lnTo>
                  <a:lnTo>
                    <a:pt x="583894" y="495759"/>
                  </a:lnTo>
                  <a:lnTo>
                    <a:pt x="749147" y="0"/>
                  </a:lnTo>
                  <a:lnTo>
                    <a:pt x="1222872" y="605928"/>
                  </a:lnTo>
                  <a:lnTo>
                    <a:pt x="2071171" y="616944"/>
                  </a:lnTo>
                  <a:lnTo>
                    <a:pt x="1674564" y="1123720"/>
                  </a:lnTo>
                  <a:lnTo>
                    <a:pt x="1994053" y="1905918"/>
                  </a:lnTo>
                  <a:lnTo>
                    <a:pt x="1388125" y="1652530"/>
                  </a:lnTo>
                  <a:lnTo>
                    <a:pt x="892366" y="2148289"/>
                  </a:lnTo>
                  <a:lnTo>
                    <a:pt x="727113" y="1553378"/>
                  </a:lnTo>
                  <a:lnTo>
                    <a:pt x="99152" y="1465243"/>
                  </a:ln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ja-JP" altLang="en-US"/>
            </a:p>
          </p:txBody>
        </p:sp>
        <p:sp>
          <p:nvSpPr>
            <p:cNvPr id="17" name="フリーフォーム 16"/>
            <p:cNvSpPr/>
            <p:nvPr/>
          </p:nvSpPr>
          <p:spPr>
            <a:xfrm rot="16200000">
              <a:off x="6379369" y="3926681"/>
              <a:ext cx="757238" cy="1635125"/>
            </a:xfrm>
            <a:custGeom>
              <a:avLst/>
              <a:gdLst>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64405 w 1707614"/>
                <a:gd name="connsiteY7" fmla="*/ 2258458 h 2743200"/>
                <a:gd name="connsiteX8" fmla="*/ 286438 w 1707614"/>
                <a:gd name="connsiteY8" fmla="*/ 1586429 h 2743200"/>
                <a:gd name="connsiteX9" fmla="*/ 638978 w 1707614"/>
                <a:gd name="connsiteY9" fmla="*/ 1189822 h 2743200"/>
                <a:gd name="connsiteX10" fmla="*/ 484742 w 1707614"/>
                <a:gd name="connsiteY10" fmla="*/ 1718631 h 2743200"/>
                <a:gd name="connsiteX11" fmla="*/ 649995 w 1707614"/>
                <a:gd name="connsiteY11" fmla="*/ 2159306 h 2743200"/>
                <a:gd name="connsiteX12" fmla="*/ 572877 w 1707614"/>
                <a:gd name="connsiteY12" fmla="*/ 2743200 h 2743200"/>
                <a:gd name="connsiteX13" fmla="*/ 760164 w 1707614"/>
                <a:gd name="connsiteY13" fmla="*/ 2126256 h 2743200"/>
                <a:gd name="connsiteX14" fmla="*/ 561860 w 1707614"/>
                <a:gd name="connsiteY14" fmla="*/ 1674564 h 2743200"/>
                <a:gd name="connsiteX15" fmla="*/ 848298 w 1707614"/>
                <a:gd name="connsiteY15" fmla="*/ 1156771 h 2743200"/>
                <a:gd name="connsiteX16" fmla="*/ 1156771 w 1707614"/>
                <a:gd name="connsiteY16" fmla="*/ 1564395 h 2743200"/>
                <a:gd name="connsiteX17" fmla="*/ 1112703 w 1707614"/>
                <a:gd name="connsiteY17" fmla="*/ 936434 h 2743200"/>
                <a:gd name="connsiteX18" fmla="*/ 1707614 w 1707614"/>
                <a:gd name="connsiteY18" fmla="*/ 561860 h 2743200"/>
                <a:gd name="connsiteX19" fmla="*/ 1046602 w 1707614"/>
                <a:gd name="connsiteY19" fmla="*/ 550844 h 2743200"/>
                <a:gd name="connsiteX20" fmla="*/ 859315 w 1707614"/>
                <a:gd name="connsiteY20" fmla="*/ 0 h 2743200"/>
                <a:gd name="connsiteX21" fmla="*/ 716096 w 1707614"/>
                <a:gd name="connsiteY21" fmla="*/ 561860 h 2743200"/>
                <a:gd name="connsiteX22" fmla="*/ 275421 w 1707614"/>
                <a:gd name="connsiteY22" fmla="*/ 462709 h 2743200"/>
                <a:gd name="connsiteX0" fmla="*/ 275421 w 1707614"/>
                <a:gd name="connsiteY0" fmla="*/ 462709 h 3578087"/>
                <a:gd name="connsiteX1" fmla="*/ 440674 w 1707614"/>
                <a:gd name="connsiteY1" fmla="*/ 881350 h 3578087"/>
                <a:gd name="connsiteX2" fmla="*/ 0 w 1707614"/>
                <a:gd name="connsiteY2" fmla="*/ 870333 h 3578087"/>
                <a:gd name="connsiteX3" fmla="*/ 473725 w 1707614"/>
                <a:gd name="connsiteY3" fmla="*/ 1101687 h 3578087"/>
                <a:gd name="connsiteX4" fmla="*/ 165253 w 1707614"/>
                <a:gd name="connsiteY4" fmla="*/ 1619480 h 3578087"/>
                <a:gd name="connsiteX5" fmla="*/ 187286 w 1707614"/>
                <a:gd name="connsiteY5" fmla="*/ 2302525 h 3578087"/>
                <a:gd name="connsiteX6" fmla="*/ 519864 w 1707614"/>
                <a:gd name="connsiteY6" fmla="*/ 3578087 h 3578087"/>
                <a:gd name="connsiteX7" fmla="*/ 264405 w 1707614"/>
                <a:gd name="connsiteY7" fmla="*/ 2258458 h 3578087"/>
                <a:gd name="connsiteX8" fmla="*/ 286438 w 1707614"/>
                <a:gd name="connsiteY8" fmla="*/ 1586429 h 3578087"/>
                <a:gd name="connsiteX9" fmla="*/ 638978 w 1707614"/>
                <a:gd name="connsiteY9" fmla="*/ 1189822 h 3578087"/>
                <a:gd name="connsiteX10" fmla="*/ 484742 w 1707614"/>
                <a:gd name="connsiteY10" fmla="*/ 1718631 h 3578087"/>
                <a:gd name="connsiteX11" fmla="*/ 649995 w 1707614"/>
                <a:gd name="connsiteY11" fmla="*/ 2159306 h 3578087"/>
                <a:gd name="connsiteX12" fmla="*/ 572877 w 1707614"/>
                <a:gd name="connsiteY12" fmla="*/ 2743200 h 3578087"/>
                <a:gd name="connsiteX13" fmla="*/ 760164 w 1707614"/>
                <a:gd name="connsiteY13" fmla="*/ 2126256 h 3578087"/>
                <a:gd name="connsiteX14" fmla="*/ 561860 w 1707614"/>
                <a:gd name="connsiteY14" fmla="*/ 1674564 h 3578087"/>
                <a:gd name="connsiteX15" fmla="*/ 848298 w 1707614"/>
                <a:gd name="connsiteY15" fmla="*/ 1156771 h 3578087"/>
                <a:gd name="connsiteX16" fmla="*/ 1156771 w 1707614"/>
                <a:gd name="connsiteY16" fmla="*/ 1564395 h 3578087"/>
                <a:gd name="connsiteX17" fmla="*/ 1112703 w 1707614"/>
                <a:gd name="connsiteY17" fmla="*/ 936434 h 3578087"/>
                <a:gd name="connsiteX18" fmla="*/ 1707614 w 1707614"/>
                <a:gd name="connsiteY18" fmla="*/ 561860 h 3578087"/>
                <a:gd name="connsiteX19" fmla="*/ 1046602 w 1707614"/>
                <a:gd name="connsiteY19" fmla="*/ 550844 h 3578087"/>
                <a:gd name="connsiteX20" fmla="*/ 859315 w 1707614"/>
                <a:gd name="connsiteY20" fmla="*/ 0 h 3578087"/>
                <a:gd name="connsiteX21" fmla="*/ 716096 w 1707614"/>
                <a:gd name="connsiteY21" fmla="*/ 561860 h 3578087"/>
                <a:gd name="connsiteX22" fmla="*/ 275421 w 1707614"/>
                <a:gd name="connsiteY22" fmla="*/ 462709 h 3578087"/>
                <a:gd name="connsiteX0" fmla="*/ 275421 w 1707614"/>
                <a:gd name="connsiteY0" fmla="*/ 462709 h 3697357"/>
                <a:gd name="connsiteX1" fmla="*/ 440674 w 1707614"/>
                <a:gd name="connsiteY1" fmla="*/ 881350 h 3697357"/>
                <a:gd name="connsiteX2" fmla="*/ 0 w 1707614"/>
                <a:gd name="connsiteY2" fmla="*/ 870333 h 3697357"/>
                <a:gd name="connsiteX3" fmla="*/ 473725 w 1707614"/>
                <a:gd name="connsiteY3" fmla="*/ 1101687 h 3697357"/>
                <a:gd name="connsiteX4" fmla="*/ 165253 w 1707614"/>
                <a:gd name="connsiteY4" fmla="*/ 1619480 h 3697357"/>
                <a:gd name="connsiteX5" fmla="*/ 187286 w 1707614"/>
                <a:gd name="connsiteY5" fmla="*/ 2302525 h 3697357"/>
                <a:gd name="connsiteX6" fmla="*/ 519864 w 1707614"/>
                <a:gd name="connsiteY6" fmla="*/ 3578087 h 3697357"/>
                <a:gd name="connsiteX7" fmla="*/ 264405 w 1707614"/>
                <a:gd name="connsiteY7" fmla="*/ 2258458 h 3697357"/>
                <a:gd name="connsiteX8" fmla="*/ 286438 w 1707614"/>
                <a:gd name="connsiteY8" fmla="*/ 1586429 h 3697357"/>
                <a:gd name="connsiteX9" fmla="*/ 638978 w 1707614"/>
                <a:gd name="connsiteY9" fmla="*/ 1189822 h 3697357"/>
                <a:gd name="connsiteX10" fmla="*/ 484742 w 1707614"/>
                <a:gd name="connsiteY10" fmla="*/ 1718631 h 3697357"/>
                <a:gd name="connsiteX11" fmla="*/ 649995 w 1707614"/>
                <a:gd name="connsiteY11" fmla="*/ 2159306 h 3697357"/>
                <a:gd name="connsiteX12" fmla="*/ 876189 w 1707614"/>
                <a:gd name="connsiteY12" fmla="*/ 3697357 h 3697357"/>
                <a:gd name="connsiteX13" fmla="*/ 760164 w 1707614"/>
                <a:gd name="connsiteY13" fmla="*/ 2126256 h 3697357"/>
                <a:gd name="connsiteX14" fmla="*/ 561860 w 1707614"/>
                <a:gd name="connsiteY14" fmla="*/ 1674564 h 3697357"/>
                <a:gd name="connsiteX15" fmla="*/ 848298 w 1707614"/>
                <a:gd name="connsiteY15" fmla="*/ 1156771 h 3697357"/>
                <a:gd name="connsiteX16" fmla="*/ 1156771 w 1707614"/>
                <a:gd name="connsiteY16" fmla="*/ 1564395 h 3697357"/>
                <a:gd name="connsiteX17" fmla="*/ 1112703 w 1707614"/>
                <a:gd name="connsiteY17" fmla="*/ 936434 h 3697357"/>
                <a:gd name="connsiteX18" fmla="*/ 1707614 w 1707614"/>
                <a:gd name="connsiteY18" fmla="*/ 561860 h 3697357"/>
                <a:gd name="connsiteX19" fmla="*/ 1046602 w 1707614"/>
                <a:gd name="connsiteY19" fmla="*/ 550844 h 3697357"/>
                <a:gd name="connsiteX20" fmla="*/ 859315 w 1707614"/>
                <a:gd name="connsiteY20" fmla="*/ 0 h 3697357"/>
                <a:gd name="connsiteX21" fmla="*/ 716096 w 1707614"/>
                <a:gd name="connsiteY21" fmla="*/ 561860 h 3697357"/>
                <a:gd name="connsiteX22" fmla="*/ 275421 w 1707614"/>
                <a:gd name="connsiteY22" fmla="*/ 462709 h 369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07614" h="3697357">
                  <a:moveTo>
                    <a:pt x="275421" y="462709"/>
                  </a:moveTo>
                  <a:lnTo>
                    <a:pt x="440674" y="881350"/>
                  </a:lnTo>
                  <a:lnTo>
                    <a:pt x="0" y="870333"/>
                  </a:lnTo>
                  <a:lnTo>
                    <a:pt x="473725" y="1101687"/>
                  </a:lnTo>
                  <a:lnTo>
                    <a:pt x="165253" y="1619480"/>
                  </a:lnTo>
                  <a:lnTo>
                    <a:pt x="187286" y="2302525"/>
                  </a:lnTo>
                  <a:lnTo>
                    <a:pt x="519864" y="3578087"/>
                  </a:lnTo>
                  <a:lnTo>
                    <a:pt x="264405" y="2258458"/>
                  </a:lnTo>
                  <a:lnTo>
                    <a:pt x="286438" y="1586429"/>
                  </a:lnTo>
                  <a:lnTo>
                    <a:pt x="638978" y="1189822"/>
                  </a:lnTo>
                  <a:lnTo>
                    <a:pt x="484742" y="1718631"/>
                  </a:lnTo>
                  <a:lnTo>
                    <a:pt x="649995" y="2159306"/>
                  </a:lnTo>
                  <a:lnTo>
                    <a:pt x="876189" y="3697357"/>
                  </a:lnTo>
                  <a:lnTo>
                    <a:pt x="760164" y="2126256"/>
                  </a:lnTo>
                  <a:lnTo>
                    <a:pt x="561860" y="1674564"/>
                  </a:lnTo>
                  <a:lnTo>
                    <a:pt x="848298" y="1156771"/>
                  </a:lnTo>
                  <a:lnTo>
                    <a:pt x="1156771" y="1564395"/>
                  </a:lnTo>
                  <a:lnTo>
                    <a:pt x="1112703" y="936434"/>
                  </a:lnTo>
                  <a:lnTo>
                    <a:pt x="1707614" y="561860"/>
                  </a:lnTo>
                  <a:lnTo>
                    <a:pt x="1046602" y="550844"/>
                  </a:lnTo>
                  <a:lnTo>
                    <a:pt x="859315" y="0"/>
                  </a:lnTo>
                  <a:lnTo>
                    <a:pt x="716096" y="561860"/>
                  </a:lnTo>
                  <a:lnTo>
                    <a:pt x="275421" y="462709"/>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8" name="円/楕円 17"/>
            <p:cNvSpPr/>
            <p:nvPr/>
          </p:nvSpPr>
          <p:spPr>
            <a:xfrm>
              <a:off x="6275388" y="4714875"/>
              <a:ext cx="104775" cy="1587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9" name="円/楕円 18"/>
            <p:cNvSpPr/>
            <p:nvPr/>
          </p:nvSpPr>
          <p:spPr>
            <a:xfrm>
              <a:off x="7680325" y="4733925"/>
              <a:ext cx="106363" cy="1587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8" name="右矢印 27"/>
            <p:cNvSpPr/>
            <p:nvPr/>
          </p:nvSpPr>
          <p:spPr>
            <a:xfrm>
              <a:off x="7524750" y="4724400"/>
              <a:ext cx="431800" cy="21748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6" name="グループ化 37"/>
          <p:cNvGrpSpPr>
            <a:grpSpLocks/>
          </p:cNvGrpSpPr>
          <p:nvPr/>
        </p:nvGrpSpPr>
        <p:grpSpPr bwMode="auto">
          <a:xfrm>
            <a:off x="5651500" y="5445125"/>
            <a:ext cx="3025775" cy="1223963"/>
            <a:chOff x="5867400" y="5445398"/>
            <a:chExt cx="3025775" cy="1223962"/>
          </a:xfrm>
        </p:grpSpPr>
        <p:sp>
          <p:nvSpPr>
            <p:cNvPr id="37" name="角丸四角形 36"/>
            <p:cNvSpPr/>
            <p:nvPr/>
          </p:nvSpPr>
          <p:spPr>
            <a:xfrm>
              <a:off x="5867400" y="5445398"/>
              <a:ext cx="3025775" cy="1223962"/>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1" name="フリーフォーム 20"/>
            <p:cNvSpPr/>
            <p:nvPr/>
          </p:nvSpPr>
          <p:spPr>
            <a:xfrm>
              <a:off x="7916863" y="5694636"/>
              <a:ext cx="763587" cy="795336"/>
            </a:xfrm>
            <a:custGeom>
              <a:avLst/>
              <a:gdLst>
                <a:gd name="connsiteX0" fmla="*/ 99152 w 2071171"/>
                <a:gd name="connsiteY0" fmla="*/ 1465243 h 2148289"/>
                <a:gd name="connsiteX1" fmla="*/ 385590 w 2071171"/>
                <a:gd name="connsiteY1" fmla="*/ 1112703 h 2148289"/>
                <a:gd name="connsiteX2" fmla="*/ 0 w 2071171"/>
                <a:gd name="connsiteY2" fmla="*/ 749147 h 2148289"/>
                <a:gd name="connsiteX3" fmla="*/ 583894 w 2071171"/>
                <a:gd name="connsiteY3" fmla="*/ 495759 h 2148289"/>
                <a:gd name="connsiteX4" fmla="*/ 749147 w 2071171"/>
                <a:gd name="connsiteY4" fmla="*/ 0 h 2148289"/>
                <a:gd name="connsiteX5" fmla="*/ 1222872 w 2071171"/>
                <a:gd name="connsiteY5" fmla="*/ 605928 h 2148289"/>
                <a:gd name="connsiteX6" fmla="*/ 2071171 w 2071171"/>
                <a:gd name="connsiteY6" fmla="*/ 616944 h 2148289"/>
                <a:gd name="connsiteX7" fmla="*/ 1674564 w 2071171"/>
                <a:gd name="connsiteY7" fmla="*/ 1123720 h 2148289"/>
                <a:gd name="connsiteX8" fmla="*/ 1994053 w 2071171"/>
                <a:gd name="connsiteY8" fmla="*/ 1905918 h 2148289"/>
                <a:gd name="connsiteX9" fmla="*/ 1388125 w 2071171"/>
                <a:gd name="connsiteY9" fmla="*/ 1652530 h 2148289"/>
                <a:gd name="connsiteX10" fmla="*/ 892366 w 2071171"/>
                <a:gd name="connsiteY10" fmla="*/ 2148289 h 2148289"/>
                <a:gd name="connsiteX11" fmla="*/ 727113 w 2071171"/>
                <a:gd name="connsiteY11" fmla="*/ 1553378 h 2148289"/>
                <a:gd name="connsiteX12" fmla="*/ 99152 w 2071171"/>
                <a:gd name="connsiteY12" fmla="*/ 1465243 h 214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171" h="2148289">
                  <a:moveTo>
                    <a:pt x="99152" y="1465243"/>
                  </a:moveTo>
                  <a:lnTo>
                    <a:pt x="385590" y="1112703"/>
                  </a:lnTo>
                  <a:lnTo>
                    <a:pt x="0" y="749147"/>
                  </a:lnTo>
                  <a:lnTo>
                    <a:pt x="583894" y="495759"/>
                  </a:lnTo>
                  <a:lnTo>
                    <a:pt x="749147" y="0"/>
                  </a:lnTo>
                  <a:lnTo>
                    <a:pt x="1222872" y="605928"/>
                  </a:lnTo>
                  <a:lnTo>
                    <a:pt x="2071171" y="616944"/>
                  </a:lnTo>
                  <a:lnTo>
                    <a:pt x="1674564" y="1123720"/>
                  </a:lnTo>
                  <a:lnTo>
                    <a:pt x="1994053" y="1905918"/>
                  </a:lnTo>
                  <a:lnTo>
                    <a:pt x="1388125" y="1652530"/>
                  </a:lnTo>
                  <a:lnTo>
                    <a:pt x="892366" y="2148289"/>
                  </a:lnTo>
                  <a:lnTo>
                    <a:pt x="727113" y="1553378"/>
                  </a:lnTo>
                  <a:lnTo>
                    <a:pt x="99152" y="1465243"/>
                  </a:ln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ja-JP" altLang="en-US"/>
            </a:p>
          </p:txBody>
        </p:sp>
        <p:sp>
          <p:nvSpPr>
            <p:cNvPr id="22" name="フリーフォーム 21"/>
            <p:cNvSpPr/>
            <p:nvPr/>
          </p:nvSpPr>
          <p:spPr>
            <a:xfrm rot="16200000">
              <a:off x="7175500" y="5434286"/>
              <a:ext cx="758824" cy="1212850"/>
            </a:xfrm>
            <a:custGeom>
              <a:avLst/>
              <a:gdLst>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64405 w 1707614"/>
                <a:gd name="connsiteY7" fmla="*/ 2258458 h 2743200"/>
                <a:gd name="connsiteX8" fmla="*/ 286438 w 1707614"/>
                <a:gd name="connsiteY8" fmla="*/ 1586429 h 2743200"/>
                <a:gd name="connsiteX9" fmla="*/ 638978 w 1707614"/>
                <a:gd name="connsiteY9" fmla="*/ 1189822 h 2743200"/>
                <a:gd name="connsiteX10" fmla="*/ 484742 w 1707614"/>
                <a:gd name="connsiteY10" fmla="*/ 1718631 h 2743200"/>
                <a:gd name="connsiteX11" fmla="*/ 649995 w 1707614"/>
                <a:gd name="connsiteY11" fmla="*/ 2159306 h 2743200"/>
                <a:gd name="connsiteX12" fmla="*/ 572877 w 1707614"/>
                <a:gd name="connsiteY12" fmla="*/ 2743200 h 2743200"/>
                <a:gd name="connsiteX13" fmla="*/ 760164 w 1707614"/>
                <a:gd name="connsiteY13" fmla="*/ 2126256 h 2743200"/>
                <a:gd name="connsiteX14" fmla="*/ 561860 w 1707614"/>
                <a:gd name="connsiteY14" fmla="*/ 1674564 h 2743200"/>
                <a:gd name="connsiteX15" fmla="*/ 848298 w 1707614"/>
                <a:gd name="connsiteY15" fmla="*/ 1156771 h 2743200"/>
                <a:gd name="connsiteX16" fmla="*/ 1156771 w 1707614"/>
                <a:gd name="connsiteY16" fmla="*/ 1564395 h 2743200"/>
                <a:gd name="connsiteX17" fmla="*/ 1112703 w 1707614"/>
                <a:gd name="connsiteY17" fmla="*/ 936434 h 2743200"/>
                <a:gd name="connsiteX18" fmla="*/ 1707614 w 1707614"/>
                <a:gd name="connsiteY18" fmla="*/ 561860 h 2743200"/>
                <a:gd name="connsiteX19" fmla="*/ 1046602 w 1707614"/>
                <a:gd name="connsiteY19" fmla="*/ 550844 h 2743200"/>
                <a:gd name="connsiteX20" fmla="*/ 859315 w 1707614"/>
                <a:gd name="connsiteY20" fmla="*/ 0 h 2743200"/>
                <a:gd name="connsiteX21" fmla="*/ 716096 w 1707614"/>
                <a:gd name="connsiteY21" fmla="*/ 561860 h 2743200"/>
                <a:gd name="connsiteX22" fmla="*/ 275421 w 1707614"/>
                <a:gd name="connsiteY22" fmla="*/ 462709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07614" h="2743200">
                  <a:moveTo>
                    <a:pt x="275421" y="462709"/>
                  </a:moveTo>
                  <a:lnTo>
                    <a:pt x="440674" y="881350"/>
                  </a:lnTo>
                  <a:lnTo>
                    <a:pt x="0" y="870333"/>
                  </a:lnTo>
                  <a:lnTo>
                    <a:pt x="473725" y="1101687"/>
                  </a:lnTo>
                  <a:lnTo>
                    <a:pt x="165253" y="1619480"/>
                  </a:lnTo>
                  <a:lnTo>
                    <a:pt x="187286" y="2302525"/>
                  </a:lnTo>
                  <a:lnTo>
                    <a:pt x="407624" y="2699133"/>
                  </a:lnTo>
                  <a:lnTo>
                    <a:pt x="264405" y="2258458"/>
                  </a:lnTo>
                  <a:lnTo>
                    <a:pt x="286438" y="1586429"/>
                  </a:lnTo>
                  <a:lnTo>
                    <a:pt x="638978" y="1189822"/>
                  </a:lnTo>
                  <a:lnTo>
                    <a:pt x="484742" y="1718631"/>
                  </a:lnTo>
                  <a:lnTo>
                    <a:pt x="649995" y="2159306"/>
                  </a:lnTo>
                  <a:lnTo>
                    <a:pt x="572877" y="2743200"/>
                  </a:lnTo>
                  <a:lnTo>
                    <a:pt x="760164" y="2126256"/>
                  </a:lnTo>
                  <a:lnTo>
                    <a:pt x="561860" y="1674564"/>
                  </a:lnTo>
                  <a:lnTo>
                    <a:pt x="848298" y="1156771"/>
                  </a:lnTo>
                  <a:lnTo>
                    <a:pt x="1156771" y="1564395"/>
                  </a:lnTo>
                  <a:lnTo>
                    <a:pt x="1112703" y="936434"/>
                  </a:lnTo>
                  <a:lnTo>
                    <a:pt x="1707614" y="561860"/>
                  </a:lnTo>
                  <a:lnTo>
                    <a:pt x="1046602" y="550844"/>
                  </a:lnTo>
                  <a:lnTo>
                    <a:pt x="859315" y="0"/>
                  </a:lnTo>
                  <a:lnTo>
                    <a:pt x="716096" y="561860"/>
                  </a:lnTo>
                  <a:lnTo>
                    <a:pt x="275421" y="462709"/>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3" name="円/楕円 22"/>
            <p:cNvSpPr/>
            <p:nvPr/>
          </p:nvSpPr>
          <p:spPr>
            <a:xfrm>
              <a:off x="7283450" y="6010548"/>
              <a:ext cx="104775" cy="1587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 name="円/楕円 23"/>
            <p:cNvSpPr/>
            <p:nvPr/>
          </p:nvSpPr>
          <p:spPr>
            <a:xfrm>
              <a:off x="8232775" y="6010548"/>
              <a:ext cx="104775" cy="1587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2" name="右矢印 31"/>
            <p:cNvSpPr/>
            <p:nvPr/>
          </p:nvSpPr>
          <p:spPr>
            <a:xfrm>
              <a:off x="6300788" y="5948636"/>
              <a:ext cx="863600" cy="2159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3" name="右矢印 32"/>
            <p:cNvSpPr/>
            <p:nvPr/>
          </p:nvSpPr>
          <p:spPr>
            <a:xfrm>
              <a:off x="8101013" y="6021661"/>
              <a:ext cx="431800" cy="2159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pic>
        <p:nvPicPr>
          <p:cNvPr id="11" name="20101201_01_WT__recovering.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5">
            <a:extLst>
              <a:ext uri="{28A0092B-C50C-407E-A947-70E740481C1C}">
                <a14:useLocalDpi xmlns:a14="http://schemas.microsoft.com/office/drawing/2010/main" val="0"/>
              </a:ext>
            </a:extLst>
          </a:blip>
          <a:srcRect/>
          <a:stretch>
            <a:fillRect/>
          </a:stretch>
        </p:blipFill>
        <p:spPr bwMode="auto">
          <a:xfrm>
            <a:off x="830263" y="2239963"/>
            <a:ext cx="4065587"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a:spLocks noChangeArrowheads="1"/>
          </p:cNvSpPr>
          <p:nvPr/>
        </p:nvSpPr>
        <p:spPr bwMode="auto">
          <a:xfrm>
            <a:off x="642938" y="5551488"/>
            <a:ext cx="43767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2400">
                <a:latin typeface="Arial" panose="020B0604020202020204" pitchFamily="34" charset="0"/>
              </a:rPr>
              <a:t>Mutual interaction by the tip of </a:t>
            </a:r>
          </a:p>
          <a:p>
            <a:pPr algn="ctr">
              <a:spcBef>
                <a:spcPct val="0"/>
              </a:spcBef>
              <a:buFontTx/>
              <a:buNone/>
            </a:pPr>
            <a:r>
              <a:rPr lang="en-US" altLang="ja-JP" sz="2400">
                <a:latin typeface="Arial" panose="020B0604020202020204" pitchFamily="34" charset="0"/>
              </a:rPr>
              <a:t>yellow cell’s dendrites</a:t>
            </a:r>
            <a:endParaRPr lang="ja-JP" altLang="en-US" sz="2400">
              <a:latin typeface="Arial" panose="020B0604020202020204" pitchFamily="34" charset="0"/>
            </a:endParaRPr>
          </a:p>
        </p:txBody>
      </p:sp>
      <p:grpSp>
        <p:nvGrpSpPr>
          <p:cNvPr id="43" name="グループ化 42"/>
          <p:cNvGrpSpPr>
            <a:grpSpLocks/>
          </p:cNvGrpSpPr>
          <p:nvPr/>
        </p:nvGrpSpPr>
        <p:grpSpPr bwMode="auto">
          <a:xfrm>
            <a:off x="6340475" y="1508125"/>
            <a:ext cx="2516188" cy="795338"/>
            <a:chOff x="6376318" y="1532379"/>
            <a:chExt cx="2516162" cy="795337"/>
          </a:xfrm>
        </p:grpSpPr>
        <p:sp>
          <p:nvSpPr>
            <p:cNvPr id="12" name="フリーフォーム 11"/>
            <p:cNvSpPr/>
            <p:nvPr/>
          </p:nvSpPr>
          <p:spPr bwMode="auto">
            <a:xfrm>
              <a:off x="6376318" y="1532379"/>
              <a:ext cx="768342" cy="795337"/>
            </a:xfrm>
            <a:custGeom>
              <a:avLst/>
              <a:gdLst>
                <a:gd name="connsiteX0" fmla="*/ 99152 w 2071171"/>
                <a:gd name="connsiteY0" fmla="*/ 1465243 h 2148289"/>
                <a:gd name="connsiteX1" fmla="*/ 385590 w 2071171"/>
                <a:gd name="connsiteY1" fmla="*/ 1112703 h 2148289"/>
                <a:gd name="connsiteX2" fmla="*/ 0 w 2071171"/>
                <a:gd name="connsiteY2" fmla="*/ 749147 h 2148289"/>
                <a:gd name="connsiteX3" fmla="*/ 583894 w 2071171"/>
                <a:gd name="connsiteY3" fmla="*/ 495759 h 2148289"/>
                <a:gd name="connsiteX4" fmla="*/ 749147 w 2071171"/>
                <a:gd name="connsiteY4" fmla="*/ 0 h 2148289"/>
                <a:gd name="connsiteX5" fmla="*/ 1222872 w 2071171"/>
                <a:gd name="connsiteY5" fmla="*/ 605928 h 2148289"/>
                <a:gd name="connsiteX6" fmla="*/ 2071171 w 2071171"/>
                <a:gd name="connsiteY6" fmla="*/ 616944 h 2148289"/>
                <a:gd name="connsiteX7" fmla="*/ 1674564 w 2071171"/>
                <a:gd name="connsiteY7" fmla="*/ 1123720 h 2148289"/>
                <a:gd name="connsiteX8" fmla="*/ 1994053 w 2071171"/>
                <a:gd name="connsiteY8" fmla="*/ 1905918 h 2148289"/>
                <a:gd name="connsiteX9" fmla="*/ 1388125 w 2071171"/>
                <a:gd name="connsiteY9" fmla="*/ 1652530 h 2148289"/>
                <a:gd name="connsiteX10" fmla="*/ 892366 w 2071171"/>
                <a:gd name="connsiteY10" fmla="*/ 2148289 h 2148289"/>
                <a:gd name="connsiteX11" fmla="*/ 727113 w 2071171"/>
                <a:gd name="connsiteY11" fmla="*/ 1553378 h 2148289"/>
                <a:gd name="connsiteX12" fmla="*/ 99152 w 2071171"/>
                <a:gd name="connsiteY12" fmla="*/ 1465243 h 214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171" h="2148289">
                  <a:moveTo>
                    <a:pt x="99152" y="1465243"/>
                  </a:moveTo>
                  <a:lnTo>
                    <a:pt x="385590" y="1112703"/>
                  </a:lnTo>
                  <a:lnTo>
                    <a:pt x="0" y="749147"/>
                  </a:lnTo>
                  <a:lnTo>
                    <a:pt x="583894" y="495759"/>
                  </a:lnTo>
                  <a:lnTo>
                    <a:pt x="749147" y="0"/>
                  </a:lnTo>
                  <a:lnTo>
                    <a:pt x="1222872" y="605928"/>
                  </a:lnTo>
                  <a:lnTo>
                    <a:pt x="2071171" y="616944"/>
                  </a:lnTo>
                  <a:lnTo>
                    <a:pt x="1674564" y="1123720"/>
                  </a:lnTo>
                  <a:lnTo>
                    <a:pt x="1994053" y="1905918"/>
                  </a:lnTo>
                  <a:lnTo>
                    <a:pt x="1388125" y="1652530"/>
                  </a:lnTo>
                  <a:lnTo>
                    <a:pt x="892366" y="2148289"/>
                  </a:lnTo>
                  <a:lnTo>
                    <a:pt x="727113" y="1553378"/>
                  </a:lnTo>
                  <a:lnTo>
                    <a:pt x="99152" y="1465243"/>
                  </a:ln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ja-JP" altLang="en-US"/>
            </a:p>
          </p:txBody>
        </p:sp>
        <p:sp>
          <p:nvSpPr>
            <p:cNvPr id="15" name="円/楕円 14"/>
            <p:cNvSpPr/>
            <p:nvPr/>
          </p:nvSpPr>
          <p:spPr bwMode="auto">
            <a:xfrm>
              <a:off x="6682703" y="1845117"/>
              <a:ext cx="115886" cy="18256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25" name="直線コネクタ 24"/>
            <p:cNvCxnSpPr/>
            <p:nvPr/>
          </p:nvCxnSpPr>
          <p:spPr>
            <a:xfrm flipH="1" flipV="1">
              <a:off x="8316223" y="1629217"/>
              <a:ext cx="576257" cy="507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7944752" y="1629217"/>
              <a:ext cx="371471" cy="611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flipV="1">
              <a:off x="7700279" y="1768917"/>
              <a:ext cx="244472" cy="471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a:off x="7074811" y="1768917"/>
              <a:ext cx="625469" cy="184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20525854"/>
      </p:ext>
    </p:extLst>
  </p:cSld>
  <p:clrMapOvr>
    <a:masterClrMapping/>
  </p:clrMapOvr>
  <p:transition advTm="44532">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 presetClass="mediacall" presetSubtype="0" fill="hold" nodeType="clickEffect">
                                  <p:stCondLst>
                                    <p:cond delay="0"/>
                                  </p:stCondLst>
                                  <p:childTnLst>
                                    <p:cmd type="call" cmd="togglePause">
                                      <p:cBhvr>
                                        <p:cTn id="31" dur="1" fill="hold"/>
                                        <p:tgtEl>
                                          <p:spTgt spid="11"/>
                                        </p:tgtEl>
                                      </p:cBhvr>
                                    </p:cmd>
                                  </p:childTnLst>
                                </p:cTn>
                              </p:par>
                            </p:childTnLst>
                          </p:cTn>
                        </p:par>
                      </p:childTnLst>
                    </p:cTn>
                  </p:par>
                </p:childTnLst>
              </p:cTn>
              <p:nextCondLst>
                <p:cond evt="onClick" delay="0">
                  <p:tgtEl>
                    <p:spTgt spid="11"/>
                  </p:tgtEl>
                </p:cond>
              </p:nextCondLst>
            </p:seq>
            <p:video>
              <p:cMediaNode vol="80000">
                <p:cTn id="32" fill="hold" display="0">
                  <p:stCondLst>
                    <p:cond delay="indefinite"/>
                  </p:stCondLst>
                </p:cTn>
                <p:tgtEl>
                  <p:spTgt spid="11"/>
                </p:tgtEl>
              </p:cMediaNode>
            </p:video>
          </p:childTnLst>
        </p:cTn>
      </p:par>
    </p:tnLst>
    <p:bldLst>
      <p:bldP spid="4" grpId="0"/>
    </p:bldLst>
  </p:timing>
  <p:extLst mod="1">
    <p:ext uri="{E180D4A7-C9FB-4DFB-919C-405C955672EB}">
      <p14:showEvtLst xmlns:p14="http://schemas.microsoft.com/office/powerpoint/2010/main">
        <p14:playEvt time="13756" objId="11"/>
        <p14:stopEvt time="28190" objId="11"/>
        <p14:playEvt time="29392" objId="11"/>
        <p14:stopEvt time="43821" objId="11"/>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T_Contact.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042988" y="2565400"/>
            <a:ext cx="4043362"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タイトル 1"/>
          <p:cNvSpPr>
            <a:spLocks noGrp="1"/>
          </p:cNvSpPr>
          <p:nvPr>
            <p:ph type="title"/>
          </p:nvPr>
        </p:nvSpPr>
        <p:spPr>
          <a:xfrm>
            <a:off x="468313" y="404813"/>
            <a:ext cx="8229600" cy="1143000"/>
          </a:xfrm>
        </p:spPr>
        <p:txBody>
          <a:bodyPr/>
          <a:lstStyle/>
          <a:p>
            <a:pPr eaLnBrk="1" hangingPunct="1"/>
            <a:r>
              <a:rPr lang="en-US" altLang="ja-JP" sz="3600" i="1" smtClean="0">
                <a:latin typeface="Times New Roman" panose="02020603050405020304" pitchFamily="18" charset="0"/>
                <a:cs typeface="Times New Roman" panose="02020603050405020304" pitchFamily="18" charset="0"/>
              </a:rPr>
              <a:t>Signal is transferred by the direct touch </a:t>
            </a:r>
            <a:endParaRPr lang="ja-JP" altLang="en-US" sz="3600" i="1" smtClean="0">
              <a:latin typeface="Times New Roman" panose="02020603050405020304" pitchFamily="18" charset="0"/>
              <a:cs typeface="Times New Roman" panose="02020603050405020304" pitchFamily="18" charset="0"/>
            </a:endParaRPr>
          </a:p>
        </p:txBody>
      </p:sp>
      <p:sp>
        <p:nvSpPr>
          <p:cNvPr id="36868" name="テキスト ボックス 5"/>
          <p:cNvSpPr txBox="1">
            <a:spLocks noChangeArrowheads="1"/>
          </p:cNvSpPr>
          <p:nvPr/>
        </p:nvSpPr>
        <p:spPr bwMode="auto">
          <a:xfrm>
            <a:off x="3690938" y="1836738"/>
            <a:ext cx="151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xanthophore</a:t>
            </a:r>
            <a:endParaRPr lang="ja-JP" altLang="en-US" sz="1800">
              <a:latin typeface="Arial" panose="020B0604020202020204" pitchFamily="34" charset="0"/>
            </a:endParaRPr>
          </a:p>
        </p:txBody>
      </p:sp>
      <p:sp>
        <p:nvSpPr>
          <p:cNvPr id="36869" name="テキスト ボックス 6"/>
          <p:cNvSpPr txBox="1">
            <a:spLocks noChangeArrowheads="1"/>
          </p:cNvSpPr>
          <p:nvPr/>
        </p:nvSpPr>
        <p:spPr bwMode="auto">
          <a:xfrm>
            <a:off x="917575" y="1682750"/>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a:latin typeface="Arial" panose="020B0604020202020204" pitchFamily="34" charset="0"/>
              </a:rPr>
              <a:t>Melanophore</a:t>
            </a:r>
          </a:p>
          <a:p>
            <a:pPr algn="ctr" eaLnBrk="1" hangingPunct="1">
              <a:spcBef>
                <a:spcPct val="0"/>
              </a:spcBef>
              <a:buFontTx/>
              <a:buNone/>
            </a:pPr>
            <a:r>
              <a:rPr lang="en-US" altLang="ja-JP" sz="1800">
                <a:latin typeface="Arial" panose="020B0604020202020204" pitchFamily="34" charset="0"/>
              </a:rPr>
              <a:t>(Albino)</a:t>
            </a:r>
            <a:endParaRPr lang="ja-JP" altLang="en-US" sz="1800">
              <a:latin typeface="Arial" panose="020B0604020202020204" pitchFamily="34" charset="0"/>
            </a:endParaRPr>
          </a:p>
        </p:txBody>
      </p:sp>
      <p:cxnSp>
        <p:nvCxnSpPr>
          <p:cNvPr id="9" name="直線矢印コネクタ 8"/>
          <p:cNvCxnSpPr/>
          <p:nvPr/>
        </p:nvCxnSpPr>
        <p:spPr>
          <a:xfrm>
            <a:off x="1835150" y="2320925"/>
            <a:ext cx="227013" cy="65881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H="1">
            <a:off x="4330700" y="2225675"/>
            <a:ext cx="52388" cy="105886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6872" name="テキスト ボックス 10"/>
          <p:cNvSpPr txBox="1">
            <a:spLocks noChangeArrowheads="1"/>
          </p:cNvSpPr>
          <p:nvPr/>
        </p:nvSpPr>
        <p:spPr bwMode="auto">
          <a:xfrm>
            <a:off x="4427538" y="6488113"/>
            <a:ext cx="4678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Science 2012; Inaba, Yamanaka and Kondo</a:t>
            </a:r>
            <a:endParaRPr lang="ja-JP" altLang="en-US" sz="1800">
              <a:latin typeface="Arial" panose="020B0604020202020204" pitchFamily="34" charset="0"/>
            </a:endParaRPr>
          </a:p>
        </p:txBody>
      </p:sp>
      <p:pic>
        <p:nvPicPr>
          <p:cNvPr id="3" name="WT_X_M.avi">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7">
            <a:extLst>
              <a:ext uri="{28A0092B-C50C-407E-A947-70E740481C1C}">
                <a14:useLocalDpi xmlns:a14="http://schemas.microsoft.com/office/drawing/2010/main" val="0"/>
              </a:ext>
            </a:extLst>
          </a:blip>
          <a:srcRect/>
          <a:stretch>
            <a:fillRect/>
          </a:stretch>
        </p:blipFill>
        <p:spPr bwMode="auto">
          <a:xfrm>
            <a:off x="6156325" y="1933575"/>
            <a:ext cx="1944688"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テキスト ボックス 6"/>
          <p:cNvSpPr txBox="1">
            <a:spLocks noChangeArrowheads="1"/>
          </p:cNvSpPr>
          <p:nvPr/>
        </p:nvSpPr>
        <p:spPr bwMode="auto">
          <a:xfrm>
            <a:off x="612775" y="5746750"/>
            <a:ext cx="490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Arial" panose="020B0604020202020204" pitchFamily="34" charset="0"/>
              </a:rPr>
              <a:t>Membrane potential indicator is in the medium</a:t>
            </a:r>
            <a:endParaRPr lang="ja-JP" altLang="en-US" sz="1800">
              <a:latin typeface="Arial" panose="020B0604020202020204" pitchFamily="34" charset="0"/>
            </a:endParaRPr>
          </a:p>
        </p:txBody>
      </p:sp>
    </p:spTree>
    <p:extLst>
      <p:ext uri="{BB962C8B-B14F-4D97-AF65-F5344CB8AC3E}">
        <p14:creationId xmlns:p14="http://schemas.microsoft.com/office/powerpoint/2010/main" val="2868794962"/>
      </p:ext>
    </p:extLst>
  </p:cSld>
  <p:clrMapOvr>
    <a:masterClrMapping/>
  </p:clrMapOvr>
  <p:transition advTm="10333">
    <p:dissolv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extLst mod="1">
    <p:ext uri="{E180D4A7-C9FB-4DFB-919C-405C955672EB}">
      <p14:showEvtLst xmlns:p14="http://schemas.microsoft.com/office/powerpoint/2010/main">
        <p14:pauseEvt time="1136" objId="3"/>
        <p14:seekEvt time="1136" objId="3" seek="1927"/>
        <p14:resumeEvt time="2912" objId="3"/>
        <p14:pauseEvt time="3823" objId="3"/>
        <p14:seekEvt time="3823" objId="3" seek="618"/>
        <p14:resumeEvt time="4065" objId="3"/>
        <p14:stopEvt time="10333" objId="3"/>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20101117_07_Jag_movie-1.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5">
            <a:extLst>
              <a:ext uri="{28A0092B-C50C-407E-A947-70E740481C1C}">
                <a14:useLocalDpi xmlns:a14="http://schemas.microsoft.com/office/drawing/2010/main" val="0"/>
              </a:ext>
            </a:extLst>
          </a:blip>
          <a:srcRect/>
          <a:stretch>
            <a:fillRect/>
          </a:stretch>
        </p:blipFill>
        <p:spPr bwMode="auto">
          <a:xfrm>
            <a:off x="5292725" y="2409825"/>
            <a:ext cx="3240088"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タイトル 1"/>
          <p:cNvSpPr>
            <a:spLocks noGrp="1"/>
          </p:cNvSpPr>
          <p:nvPr>
            <p:ph type="title"/>
          </p:nvPr>
        </p:nvSpPr>
        <p:spPr>
          <a:xfrm>
            <a:off x="250825" y="444500"/>
            <a:ext cx="8712200" cy="863600"/>
          </a:xfrm>
        </p:spPr>
        <p:txBody>
          <a:bodyPr>
            <a:normAutofit fontScale="90000"/>
          </a:bodyPr>
          <a:lstStyle/>
          <a:p>
            <a:pPr eaLnBrk="1" hangingPunct="1"/>
            <a:r>
              <a:rPr lang="en-US" altLang="ja-JP" sz="3600" i="1" dirty="0" smtClean="0">
                <a:latin typeface="Times New Roman" panose="02020603050405020304" pitchFamily="18" charset="0"/>
                <a:cs typeface="Times New Roman" panose="02020603050405020304" pitchFamily="18" charset="0"/>
              </a:rPr>
              <a:t>Is this run-and-chase behavior causes the segregation of the pigment cells?</a:t>
            </a:r>
            <a:endParaRPr lang="ja-JP" altLang="en-US" sz="3600" i="1" dirty="0" smtClean="0">
              <a:latin typeface="Times New Roman" panose="02020603050405020304" pitchFamily="18" charset="0"/>
              <a:cs typeface="Times New Roman" panose="02020603050405020304" pitchFamily="18" charset="0"/>
            </a:endParaRPr>
          </a:p>
        </p:txBody>
      </p:sp>
      <p:sp>
        <p:nvSpPr>
          <p:cNvPr id="37892" name="テキスト ボックス 4"/>
          <p:cNvSpPr txBox="1">
            <a:spLocks noChangeArrowheads="1"/>
          </p:cNvSpPr>
          <p:nvPr/>
        </p:nvSpPr>
        <p:spPr bwMode="auto">
          <a:xfrm>
            <a:off x="646113" y="1725613"/>
            <a:ext cx="4105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a:latin typeface="Arial" panose="020B0604020202020204" pitchFamily="34" charset="0"/>
              </a:rPr>
              <a:t>In </a:t>
            </a:r>
            <a:r>
              <a:rPr lang="en-US" altLang="ja-JP" sz="1800" i="1">
                <a:latin typeface="Arial" panose="020B0604020202020204" pitchFamily="34" charset="0"/>
              </a:rPr>
              <a:t>jaguar</a:t>
            </a:r>
            <a:r>
              <a:rPr lang="en-US" altLang="ja-JP" sz="1800">
                <a:latin typeface="Arial" panose="020B0604020202020204" pitchFamily="34" charset="0"/>
              </a:rPr>
              <a:t> mutant, segregation of the black and yellow cells is not complete.</a:t>
            </a:r>
            <a:endParaRPr lang="ja-JP" altLang="en-US" sz="1800">
              <a:latin typeface="Arial" panose="020B0604020202020204" pitchFamily="34" charset="0"/>
            </a:endParaRPr>
          </a:p>
        </p:txBody>
      </p:sp>
      <p:sp>
        <p:nvSpPr>
          <p:cNvPr id="25" name="テキスト ボックス 24"/>
          <p:cNvSpPr txBox="1">
            <a:spLocks noChangeArrowheads="1"/>
          </p:cNvSpPr>
          <p:nvPr/>
        </p:nvSpPr>
        <p:spPr bwMode="auto">
          <a:xfrm>
            <a:off x="5143500" y="5387975"/>
            <a:ext cx="3462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000">
                <a:latin typeface="Arial" panose="020B0604020202020204" pitchFamily="34" charset="0"/>
              </a:rPr>
              <a:t>Melanophores do not run away from xanthophores.</a:t>
            </a:r>
            <a:endParaRPr lang="ja-JP" altLang="en-US" sz="2000">
              <a:latin typeface="Arial" panose="020B0604020202020204" pitchFamily="34" charset="0"/>
            </a:endParaRPr>
          </a:p>
        </p:txBody>
      </p:sp>
      <p:pic>
        <p:nvPicPr>
          <p:cNvPr id="37894" name="Picture 4" descr="C:\Documents and Settings\真史\My Documents\論文作成\トランスジェニックjaguar論文\inaba et al\Fig\jag_jag_kakuda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3779838"/>
            <a:ext cx="3122612"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8" descr="C:\Documents and Settings\真史\My Documents\論文作成\トランスジェニックjaguar論文\inaba et al\Fig\jag;ja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2409825"/>
            <a:ext cx="31226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テキスト ボックス 1"/>
          <p:cNvSpPr txBox="1">
            <a:spLocks noChangeArrowheads="1"/>
          </p:cNvSpPr>
          <p:nvPr/>
        </p:nvSpPr>
        <p:spPr bwMode="auto">
          <a:xfrm>
            <a:off x="423863" y="5446713"/>
            <a:ext cx="432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Arial" panose="020B0604020202020204" pitchFamily="34" charset="0"/>
              </a:rPr>
              <a:t>Jaguar gene codes a potassium channel</a:t>
            </a:r>
          </a:p>
          <a:p>
            <a:pPr>
              <a:spcBef>
                <a:spcPct val="0"/>
              </a:spcBef>
              <a:buFontTx/>
              <a:buNone/>
            </a:pPr>
            <a:r>
              <a:rPr lang="en-US" altLang="ja-JP" sz="1800">
                <a:latin typeface="Arial" panose="020B0604020202020204" pitchFamily="34" charset="0"/>
              </a:rPr>
              <a:t>, Kir7.1 expressed in melanophores </a:t>
            </a:r>
            <a:endParaRPr lang="ja-JP" altLang="en-US" sz="1800">
              <a:latin typeface="Arial" panose="020B0604020202020204" pitchFamily="34" charset="0"/>
            </a:endParaRPr>
          </a:p>
        </p:txBody>
      </p:sp>
      <p:sp>
        <p:nvSpPr>
          <p:cNvPr id="2" name="テキスト ボックス 1"/>
          <p:cNvSpPr txBox="1"/>
          <p:nvPr/>
        </p:nvSpPr>
        <p:spPr>
          <a:xfrm>
            <a:off x="911041" y="6325672"/>
            <a:ext cx="7391767" cy="369332"/>
          </a:xfrm>
          <a:prstGeom prst="rect">
            <a:avLst/>
          </a:prstGeom>
          <a:noFill/>
        </p:spPr>
        <p:txBody>
          <a:bodyPr wrap="none" rtlCol="0">
            <a:spAutoFit/>
          </a:bodyPr>
          <a:lstStyle/>
          <a:p>
            <a:r>
              <a:rPr kumimoji="1" lang="en-US" altLang="ja-JP" dirty="0" smtClean="0"/>
              <a:t>Run-and-chase behavior should be correlated to the M-X segregation</a:t>
            </a:r>
            <a:endParaRPr kumimoji="1" lang="ja-JP" altLang="en-US" dirty="0"/>
          </a:p>
        </p:txBody>
      </p:sp>
    </p:spTree>
    <p:custDataLst>
      <p:tags r:id="rId1"/>
    </p:custDataLst>
    <p:extLst>
      <p:ext uri="{BB962C8B-B14F-4D97-AF65-F5344CB8AC3E}">
        <p14:creationId xmlns:p14="http://schemas.microsoft.com/office/powerpoint/2010/main" val="2978213102"/>
      </p:ext>
    </p:extLst>
  </p:cSld>
  <p:clrMapOvr>
    <a:masterClrMapping/>
  </p:clrMapOvr>
  <p:transition advTm="43503">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bldLst>
      <p:bldP spid="25" grpId="0"/>
    </p:bldLst>
  </p:timing>
  <p:extLst mod="1">
    <p:ext uri="{E180D4A7-C9FB-4DFB-919C-405C955672EB}">
      <p14:showEvtLst xmlns:p14="http://schemas.microsoft.com/office/powerpoint/2010/main">
        <p14:playEvt time="21049" objId="18"/>
        <p14:triggerEvt type="onClick" time="21049" objId="18"/>
        <p14:stopEvt time="35482" objId="18"/>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395288" y="188913"/>
            <a:ext cx="8255000" cy="998537"/>
          </a:xfrm>
        </p:spPr>
        <p:txBody>
          <a:bodyPr/>
          <a:lstStyle/>
          <a:p>
            <a:pPr eaLnBrk="1" hangingPunct="1"/>
            <a:r>
              <a:rPr lang="en-US" altLang="ja-JP" sz="3200" i="1" smtClean="0">
                <a:latin typeface="Times New Roman" panose="02020603050405020304" pitchFamily="18" charset="0"/>
                <a:cs typeface="Times New Roman" panose="02020603050405020304" pitchFamily="18" charset="0"/>
              </a:rPr>
              <a:t>In vitro behavior of the pigment cells </a:t>
            </a:r>
            <a:br>
              <a:rPr lang="en-US" altLang="ja-JP" sz="3200" i="1" smtClean="0">
                <a:latin typeface="Times New Roman" panose="02020603050405020304" pitchFamily="18" charset="0"/>
                <a:cs typeface="Times New Roman" panose="02020603050405020304" pitchFamily="18" charset="0"/>
              </a:rPr>
            </a:br>
            <a:r>
              <a:rPr lang="en-US" altLang="ja-JP" sz="3200" i="1" smtClean="0">
                <a:latin typeface="Times New Roman" panose="02020603050405020304" pitchFamily="18" charset="0"/>
                <a:cs typeface="Times New Roman" panose="02020603050405020304" pitchFamily="18" charset="0"/>
              </a:rPr>
              <a:t>from gap-junction mutant, leopard.</a:t>
            </a:r>
            <a:endParaRPr lang="ja-JP" altLang="en-US" sz="3200" i="1" smtClean="0">
              <a:latin typeface="Times New Roman" panose="02020603050405020304" pitchFamily="18" charset="0"/>
              <a:cs typeface="Times New Roman" panose="02020603050405020304" pitchFamily="18" charset="0"/>
            </a:endParaRPr>
          </a:p>
        </p:txBody>
      </p:sp>
      <p:grpSp>
        <p:nvGrpSpPr>
          <p:cNvPr id="2" name="グループ化 35"/>
          <p:cNvGrpSpPr>
            <a:grpSpLocks/>
          </p:cNvGrpSpPr>
          <p:nvPr/>
        </p:nvGrpSpPr>
        <p:grpSpPr bwMode="auto">
          <a:xfrm>
            <a:off x="5580063" y="1773238"/>
            <a:ext cx="2374900" cy="960437"/>
            <a:chOff x="5867400" y="1341438"/>
            <a:chExt cx="3025775" cy="1223962"/>
          </a:xfrm>
        </p:grpSpPr>
        <p:sp>
          <p:nvSpPr>
            <p:cNvPr id="5" name="角丸四角形 4"/>
            <p:cNvSpPr/>
            <p:nvPr/>
          </p:nvSpPr>
          <p:spPr>
            <a:xfrm>
              <a:off x="5867400" y="1341438"/>
              <a:ext cx="3025775" cy="1223962"/>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フリーフォーム 12"/>
            <p:cNvSpPr/>
            <p:nvPr/>
          </p:nvSpPr>
          <p:spPr>
            <a:xfrm>
              <a:off x="7190165" y="1557907"/>
              <a:ext cx="766556" cy="795071"/>
            </a:xfrm>
            <a:custGeom>
              <a:avLst/>
              <a:gdLst>
                <a:gd name="connsiteX0" fmla="*/ 99152 w 2071171"/>
                <a:gd name="connsiteY0" fmla="*/ 1465243 h 2148289"/>
                <a:gd name="connsiteX1" fmla="*/ 385590 w 2071171"/>
                <a:gd name="connsiteY1" fmla="*/ 1112703 h 2148289"/>
                <a:gd name="connsiteX2" fmla="*/ 0 w 2071171"/>
                <a:gd name="connsiteY2" fmla="*/ 749147 h 2148289"/>
                <a:gd name="connsiteX3" fmla="*/ 583894 w 2071171"/>
                <a:gd name="connsiteY3" fmla="*/ 495759 h 2148289"/>
                <a:gd name="connsiteX4" fmla="*/ 749147 w 2071171"/>
                <a:gd name="connsiteY4" fmla="*/ 0 h 2148289"/>
                <a:gd name="connsiteX5" fmla="*/ 1222872 w 2071171"/>
                <a:gd name="connsiteY5" fmla="*/ 605928 h 2148289"/>
                <a:gd name="connsiteX6" fmla="*/ 2071171 w 2071171"/>
                <a:gd name="connsiteY6" fmla="*/ 616944 h 2148289"/>
                <a:gd name="connsiteX7" fmla="*/ 1674564 w 2071171"/>
                <a:gd name="connsiteY7" fmla="*/ 1123720 h 2148289"/>
                <a:gd name="connsiteX8" fmla="*/ 1994053 w 2071171"/>
                <a:gd name="connsiteY8" fmla="*/ 1905918 h 2148289"/>
                <a:gd name="connsiteX9" fmla="*/ 1388125 w 2071171"/>
                <a:gd name="connsiteY9" fmla="*/ 1652530 h 2148289"/>
                <a:gd name="connsiteX10" fmla="*/ 892366 w 2071171"/>
                <a:gd name="connsiteY10" fmla="*/ 2148289 h 2148289"/>
                <a:gd name="connsiteX11" fmla="*/ 727113 w 2071171"/>
                <a:gd name="connsiteY11" fmla="*/ 1553378 h 2148289"/>
                <a:gd name="connsiteX12" fmla="*/ 99152 w 2071171"/>
                <a:gd name="connsiteY12" fmla="*/ 1465243 h 214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171" h="2148289">
                  <a:moveTo>
                    <a:pt x="99152" y="1465243"/>
                  </a:moveTo>
                  <a:lnTo>
                    <a:pt x="385590" y="1112703"/>
                  </a:lnTo>
                  <a:lnTo>
                    <a:pt x="0" y="749147"/>
                  </a:lnTo>
                  <a:lnTo>
                    <a:pt x="583894" y="495759"/>
                  </a:lnTo>
                  <a:lnTo>
                    <a:pt x="749147" y="0"/>
                  </a:lnTo>
                  <a:lnTo>
                    <a:pt x="1222872" y="605928"/>
                  </a:lnTo>
                  <a:lnTo>
                    <a:pt x="2071171" y="616944"/>
                  </a:lnTo>
                  <a:lnTo>
                    <a:pt x="1674564" y="1123720"/>
                  </a:lnTo>
                  <a:lnTo>
                    <a:pt x="1994053" y="1905918"/>
                  </a:lnTo>
                  <a:lnTo>
                    <a:pt x="1388125" y="1652530"/>
                  </a:lnTo>
                  <a:lnTo>
                    <a:pt x="892366" y="2148289"/>
                  </a:lnTo>
                  <a:lnTo>
                    <a:pt x="727113" y="1553378"/>
                  </a:lnTo>
                  <a:lnTo>
                    <a:pt x="99152" y="1465243"/>
                  </a:ln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ja-JP" altLang="en-US"/>
            </a:p>
          </p:txBody>
        </p:sp>
        <p:sp>
          <p:nvSpPr>
            <p:cNvPr id="14" name="フリーフォーム 13"/>
            <p:cNvSpPr/>
            <p:nvPr/>
          </p:nvSpPr>
          <p:spPr>
            <a:xfrm rot="16200000">
              <a:off x="6212155" y="1530686"/>
              <a:ext cx="760678" cy="742286"/>
            </a:xfrm>
            <a:custGeom>
              <a:avLst/>
              <a:gdLst>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64405 w 1707614"/>
                <a:gd name="connsiteY7" fmla="*/ 2258458 h 2743200"/>
                <a:gd name="connsiteX8" fmla="*/ 286438 w 1707614"/>
                <a:gd name="connsiteY8" fmla="*/ 1586429 h 2743200"/>
                <a:gd name="connsiteX9" fmla="*/ 638978 w 1707614"/>
                <a:gd name="connsiteY9" fmla="*/ 1189822 h 2743200"/>
                <a:gd name="connsiteX10" fmla="*/ 484742 w 1707614"/>
                <a:gd name="connsiteY10" fmla="*/ 1718631 h 2743200"/>
                <a:gd name="connsiteX11" fmla="*/ 649995 w 1707614"/>
                <a:gd name="connsiteY11" fmla="*/ 2159306 h 2743200"/>
                <a:gd name="connsiteX12" fmla="*/ 572877 w 1707614"/>
                <a:gd name="connsiteY12" fmla="*/ 2743200 h 2743200"/>
                <a:gd name="connsiteX13" fmla="*/ 760164 w 1707614"/>
                <a:gd name="connsiteY13" fmla="*/ 2126256 h 2743200"/>
                <a:gd name="connsiteX14" fmla="*/ 561860 w 1707614"/>
                <a:gd name="connsiteY14" fmla="*/ 1674564 h 2743200"/>
                <a:gd name="connsiteX15" fmla="*/ 848298 w 1707614"/>
                <a:gd name="connsiteY15" fmla="*/ 1156771 h 2743200"/>
                <a:gd name="connsiteX16" fmla="*/ 1156771 w 1707614"/>
                <a:gd name="connsiteY16" fmla="*/ 1564395 h 2743200"/>
                <a:gd name="connsiteX17" fmla="*/ 1112703 w 1707614"/>
                <a:gd name="connsiteY17" fmla="*/ 936434 h 2743200"/>
                <a:gd name="connsiteX18" fmla="*/ 1707614 w 1707614"/>
                <a:gd name="connsiteY18" fmla="*/ 561860 h 2743200"/>
                <a:gd name="connsiteX19" fmla="*/ 1046602 w 1707614"/>
                <a:gd name="connsiteY19" fmla="*/ 550844 h 2743200"/>
                <a:gd name="connsiteX20" fmla="*/ 859315 w 1707614"/>
                <a:gd name="connsiteY20" fmla="*/ 0 h 2743200"/>
                <a:gd name="connsiteX21" fmla="*/ 716096 w 1707614"/>
                <a:gd name="connsiteY21" fmla="*/ 561860 h 2743200"/>
                <a:gd name="connsiteX22" fmla="*/ 275421 w 1707614"/>
                <a:gd name="connsiteY22"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86438 w 1707614"/>
                <a:gd name="connsiteY7" fmla="*/ 1586429 h 2743200"/>
                <a:gd name="connsiteX8" fmla="*/ 638978 w 1707614"/>
                <a:gd name="connsiteY8" fmla="*/ 1189822 h 2743200"/>
                <a:gd name="connsiteX9" fmla="*/ 484742 w 1707614"/>
                <a:gd name="connsiteY9" fmla="*/ 1718631 h 2743200"/>
                <a:gd name="connsiteX10" fmla="*/ 649995 w 1707614"/>
                <a:gd name="connsiteY10" fmla="*/ 2159306 h 2743200"/>
                <a:gd name="connsiteX11" fmla="*/ 572877 w 1707614"/>
                <a:gd name="connsiteY11" fmla="*/ 2743200 h 2743200"/>
                <a:gd name="connsiteX12" fmla="*/ 760164 w 1707614"/>
                <a:gd name="connsiteY12" fmla="*/ 2126256 h 2743200"/>
                <a:gd name="connsiteX13" fmla="*/ 561860 w 1707614"/>
                <a:gd name="connsiteY13" fmla="*/ 1674564 h 2743200"/>
                <a:gd name="connsiteX14" fmla="*/ 848298 w 1707614"/>
                <a:gd name="connsiteY14" fmla="*/ 1156771 h 2743200"/>
                <a:gd name="connsiteX15" fmla="*/ 1156771 w 1707614"/>
                <a:gd name="connsiteY15" fmla="*/ 1564395 h 2743200"/>
                <a:gd name="connsiteX16" fmla="*/ 1112703 w 1707614"/>
                <a:gd name="connsiteY16" fmla="*/ 936434 h 2743200"/>
                <a:gd name="connsiteX17" fmla="*/ 1707614 w 1707614"/>
                <a:gd name="connsiteY17" fmla="*/ 561860 h 2743200"/>
                <a:gd name="connsiteX18" fmla="*/ 1046602 w 1707614"/>
                <a:gd name="connsiteY18" fmla="*/ 550844 h 2743200"/>
                <a:gd name="connsiteX19" fmla="*/ 859315 w 1707614"/>
                <a:gd name="connsiteY19" fmla="*/ 0 h 2743200"/>
                <a:gd name="connsiteX20" fmla="*/ 716096 w 1707614"/>
                <a:gd name="connsiteY20" fmla="*/ 561860 h 2743200"/>
                <a:gd name="connsiteX21" fmla="*/ 275421 w 1707614"/>
                <a:gd name="connsiteY21"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286438 w 1707614"/>
                <a:gd name="connsiteY6" fmla="*/ 1586429 h 2743200"/>
                <a:gd name="connsiteX7" fmla="*/ 638978 w 1707614"/>
                <a:gd name="connsiteY7" fmla="*/ 1189822 h 2743200"/>
                <a:gd name="connsiteX8" fmla="*/ 484742 w 1707614"/>
                <a:gd name="connsiteY8" fmla="*/ 1718631 h 2743200"/>
                <a:gd name="connsiteX9" fmla="*/ 649995 w 1707614"/>
                <a:gd name="connsiteY9" fmla="*/ 2159306 h 2743200"/>
                <a:gd name="connsiteX10" fmla="*/ 572877 w 1707614"/>
                <a:gd name="connsiteY10" fmla="*/ 2743200 h 2743200"/>
                <a:gd name="connsiteX11" fmla="*/ 760164 w 1707614"/>
                <a:gd name="connsiteY11" fmla="*/ 2126256 h 2743200"/>
                <a:gd name="connsiteX12" fmla="*/ 561860 w 1707614"/>
                <a:gd name="connsiteY12" fmla="*/ 1674564 h 2743200"/>
                <a:gd name="connsiteX13" fmla="*/ 848298 w 1707614"/>
                <a:gd name="connsiteY13" fmla="*/ 1156771 h 2743200"/>
                <a:gd name="connsiteX14" fmla="*/ 1156771 w 1707614"/>
                <a:gd name="connsiteY14" fmla="*/ 1564395 h 2743200"/>
                <a:gd name="connsiteX15" fmla="*/ 1112703 w 1707614"/>
                <a:gd name="connsiteY15" fmla="*/ 936434 h 2743200"/>
                <a:gd name="connsiteX16" fmla="*/ 1707614 w 1707614"/>
                <a:gd name="connsiteY16" fmla="*/ 561860 h 2743200"/>
                <a:gd name="connsiteX17" fmla="*/ 1046602 w 1707614"/>
                <a:gd name="connsiteY17" fmla="*/ 550844 h 2743200"/>
                <a:gd name="connsiteX18" fmla="*/ 859315 w 1707614"/>
                <a:gd name="connsiteY18" fmla="*/ 0 h 2743200"/>
                <a:gd name="connsiteX19" fmla="*/ 716096 w 1707614"/>
                <a:gd name="connsiteY19" fmla="*/ 561860 h 2743200"/>
                <a:gd name="connsiteX20" fmla="*/ 275421 w 1707614"/>
                <a:gd name="connsiteY20"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286438 w 1707614"/>
                <a:gd name="connsiteY5" fmla="*/ 1586429 h 2743200"/>
                <a:gd name="connsiteX6" fmla="*/ 638978 w 1707614"/>
                <a:gd name="connsiteY6" fmla="*/ 1189822 h 2743200"/>
                <a:gd name="connsiteX7" fmla="*/ 484742 w 1707614"/>
                <a:gd name="connsiteY7" fmla="*/ 1718631 h 2743200"/>
                <a:gd name="connsiteX8" fmla="*/ 649995 w 1707614"/>
                <a:gd name="connsiteY8" fmla="*/ 2159306 h 2743200"/>
                <a:gd name="connsiteX9" fmla="*/ 572877 w 1707614"/>
                <a:gd name="connsiteY9" fmla="*/ 2743200 h 2743200"/>
                <a:gd name="connsiteX10" fmla="*/ 760164 w 1707614"/>
                <a:gd name="connsiteY10" fmla="*/ 2126256 h 2743200"/>
                <a:gd name="connsiteX11" fmla="*/ 561860 w 1707614"/>
                <a:gd name="connsiteY11" fmla="*/ 1674564 h 2743200"/>
                <a:gd name="connsiteX12" fmla="*/ 848298 w 1707614"/>
                <a:gd name="connsiteY12" fmla="*/ 1156771 h 2743200"/>
                <a:gd name="connsiteX13" fmla="*/ 1156771 w 1707614"/>
                <a:gd name="connsiteY13" fmla="*/ 1564395 h 2743200"/>
                <a:gd name="connsiteX14" fmla="*/ 1112703 w 1707614"/>
                <a:gd name="connsiteY14" fmla="*/ 936434 h 2743200"/>
                <a:gd name="connsiteX15" fmla="*/ 1707614 w 1707614"/>
                <a:gd name="connsiteY15" fmla="*/ 561860 h 2743200"/>
                <a:gd name="connsiteX16" fmla="*/ 1046602 w 1707614"/>
                <a:gd name="connsiteY16" fmla="*/ 550844 h 2743200"/>
                <a:gd name="connsiteX17" fmla="*/ 859315 w 1707614"/>
                <a:gd name="connsiteY17" fmla="*/ 0 h 2743200"/>
                <a:gd name="connsiteX18" fmla="*/ 716096 w 1707614"/>
                <a:gd name="connsiteY18" fmla="*/ 561860 h 2743200"/>
                <a:gd name="connsiteX19" fmla="*/ 275421 w 1707614"/>
                <a:gd name="connsiteY19"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638978 w 1707614"/>
                <a:gd name="connsiteY5" fmla="*/ 1189822 h 2743200"/>
                <a:gd name="connsiteX6" fmla="*/ 484742 w 1707614"/>
                <a:gd name="connsiteY6" fmla="*/ 1718631 h 2743200"/>
                <a:gd name="connsiteX7" fmla="*/ 649995 w 1707614"/>
                <a:gd name="connsiteY7" fmla="*/ 2159306 h 2743200"/>
                <a:gd name="connsiteX8" fmla="*/ 572877 w 1707614"/>
                <a:gd name="connsiteY8" fmla="*/ 2743200 h 2743200"/>
                <a:gd name="connsiteX9" fmla="*/ 760164 w 1707614"/>
                <a:gd name="connsiteY9" fmla="*/ 2126256 h 2743200"/>
                <a:gd name="connsiteX10" fmla="*/ 561860 w 1707614"/>
                <a:gd name="connsiteY10" fmla="*/ 1674564 h 2743200"/>
                <a:gd name="connsiteX11" fmla="*/ 848298 w 1707614"/>
                <a:gd name="connsiteY11" fmla="*/ 1156771 h 2743200"/>
                <a:gd name="connsiteX12" fmla="*/ 1156771 w 1707614"/>
                <a:gd name="connsiteY12" fmla="*/ 1564395 h 2743200"/>
                <a:gd name="connsiteX13" fmla="*/ 1112703 w 1707614"/>
                <a:gd name="connsiteY13" fmla="*/ 936434 h 2743200"/>
                <a:gd name="connsiteX14" fmla="*/ 1707614 w 1707614"/>
                <a:gd name="connsiteY14" fmla="*/ 561860 h 2743200"/>
                <a:gd name="connsiteX15" fmla="*/ 1046602 w 1707614"/>
                <a:gd name="connsiteY15" fmla="*/ 550844 h 2743200"/>
                <a:gd name="connsiteX16" fmla="*/ 859315 w 1707614"/>
                <a:gd name="connsiteY16" fmla="*/ 0 h 2743200"/>
                <a:gd name="connsiteX17" fmla="*/ 716096 w 1707614"/>
                <a:gd name="connsiteY17" fmla="*/ 561860 h 2743200"/>
                <a:gd name="connsiteX18" fmla="*/ 275421 w 1707614"/>
                <a:gd name="connsiteY18"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638978 w 1707614"/>
                <a:gd name="connsiteY5" fmla="*/ 1189822 h 2743200"/>
                <a:gd name="connsiteX6" fmla="*/ 649995 w 1707614"/>
                <a:gd name="connsiteY6" fmla="*/ 2159306 h 2743200"/>
                <a:gd name="connsiteX7" fmla="*/ 572877 w 1707614"/>
                <a:gd name="connsiteY7" fmla="*/ 2743200 h 2743200"/>
                <a:gd name="connsiteX8" fmla="*/ 760164 w 1707614"/>
                <a:gd name="connsiteY8" fmla="*/ 2126256 h 2743200"/>
                <a:gd name="connsiteX9" fmla="*/ 561860 w 1707614"/>
                <a:gd name="connsiteY9" fmla="*/ 1674564 h 2743200"/>
                <a:gd name="connsiteX10" fmla="*/ 848298 w 1707614"/>
                <a:gd name="connsiteY10" fmla="*/ 1156771 h 2743200"/>
                <a:gd name="connsiteX11" fmla="*/ 1156771 w 1707614"/>
                <a:gd name="connsiteY11" fmla="*/ 1564395 h 2743200"/>
                <a:gd name="connsiteX12" fmla="*/ 1112703 w 1707614"/>
                <a:gd name="connsiteY12" fmla="*/ 936434 h 2743200"/>
                <a:gd name="connsiteX13" fmla="*/ 1707614 w 1707614"/>
                <a:gd name="connsiteY13" fmla="*/ 561860 h 2743200"/>
                <a:gd name="connsiteX14" fmla="*/ 1046602 w 1707614"/>
                <a:gd name="connsiteY14" fmla="*/ 550844 h 2743200"/>
                <a:gd name="connsiteX15" fmla="*/ 859315 w 1707614"/>
                <a:gd name="connsiteY15" fmla="*/ 0 h 2743200"/>
                <a:gd name="connsiteX16" fmla="*/ 716096 w 1707614"/>
                <a:gd name="connsiteY16" fmla="*/ 561860 h 2743200"/>
                <a:gd name="connsiteX17" fmla="*/ 275421 w 1707614"/>
                <a:gd name="connsiteY17"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638978 w 1707614"/>
                <a:gd name="connsiteY5" fmla="*/ 1189822 h 2743200"/>
                <a:gd name="connsiteX6" fmla="*/ 572877 w 1707614"/>
                <a:gd name="connsiteY6" fmla="*/ 2743200 h 2743200"/>
                <a:gd name="connsiteX7" fmla="*/ 760164 w 1707614"/>
                <a:gd name="connsiteY7" fmla="*/ 2126256 h 2743200"/>
                <a:gd name="connsiteX8" fmla="*/ 561860 w 1707614"/>
                <a:gd name="connsiteY8" fmla="*/ 1674564 h 2743200"/>
                <a:gd name="connsiteX9" fmla="*/ 848298 w 1707614"/>
                <a:gd name="connsiteY9" fmla="*/ 1156771 h 2743200"/>
                <a:gd name="connsiteX10" fmla="*/ 1156771 w 1707614"/>
                <a:gd name="connsiteY10" fmla="*/ 1564395 h 2743200"/>
                <a:gd name="connsiteX11" fmla="*/ 1112703 w 1707614"/>
                <a:gd name="connsiteY11" fmla="*/ 936434 h 2743200"/>
                <a:gd name="connsiteX12" fmla="*/ 1707614 w 1707614"/>
                <a:gd name="connsiteY12" fmla="*/ 561860 h 2743200"/>
                <a:gd name="connsiteX13" fmla="*/ 1046602 w 1707614"/>
                <a:gd name="connsiteY13" fmla="*/ 550844 h 2743200"/>
                <a:gd name="connsiteX14" fmla="*/ 859315 w 1707614"/>
                <a:gd name="connsiteY14" fmla="*/ 0 h 2743200"/>
                <a:gd name="connsiteX15" fmla="*/ 716096 w 1707614"/>
                <a:gd name="connsiteY15" fmla="*/ 561860 h 2743200"/>
                <a:gd name="connsiteX16" fmla="*/ 275421 w 1707614"/>
                <a:gd name="connsiteY16"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638978 w 1707614"/>
                <a:gd name="connsiteY5" fmla="*/ 1189822 h 2743200"/>
                <a:gd name="connsiteX6" fmla="*/ 572877 w 1707614"/>
                <a:gd name="connsiteY6" fmla="*/ 2743200 h 2743200"/>
                <a:gd name="connsiteX7" fmla="*/ 561860 w 1707614"/>
                <a:gd name="connsiteY7" fmla="*/ 1674564 h 2743200"/>
                <a:gd name="connsiteX8" fmla="*/ 848298 w 1707614"/>
                <a:gd name="connsiteY8" fmla="*/ 1156771 h 2743200"/>
                <a:gd name="connsiteX9" fmla="*/ 1156771 w 1707614"/>
                <a:gd name="connsiteY9" fmla="*/ 1564395 h 2743200"/>
                <a:gd name="connsiteX10" fmla="*/ 1112703 w 1707614"/>
                <a:gd name="connsiteY10" fmla="*/ 936434 h 2743200"/>
                <a:gd name="connsiteX11" fmla="*/ 1707614 w 1707614"/>
                <a:gd name="connsiteY11" fmla="*/ 561860 h 2743200"/>
                <a:gd name="connsiteX12" fmla="*/ 1046602 w 1707614"/>
                <a:gd name="connsiteY12" fmla="*/ 550844 h 2743200"/>
                <a:gd name="connsiteX13" fmla="*/ 859315 w 1707614"/>
                <a:gd name="connsiteY13" fmla="*/ 0 h 2743200"/>
                <a:gd name="connsiteX14" fmla="*/ 716096 w 1707614"/>
                <a:gd name="connsiteY14" fmla="*/ 561860 h 2743200"/>
                <a:gd name="connsiteX15" fmla="*/ 275421 w 1707614"/>
                <a:gd name="connsiteY15" fmla="*/ 462709 h 2743200"/>
                <a:gd name="connsiteX0" fmla="*/ 275421 w 1707614"/>
                <a:gd name="connsiteY0" fmla="*/ 462709 h 1674565"/>
                <a:gd name="connsiteX1" fmla="*/ 440674 w 1707614"/>
                <a:gd name="connsiteY1" fmla="*/ 881350 h 1674565"/>
                <a:gd name="connsiteX2" fmla="*/ 0 w 1707614"/>
                <a:gd name="connsiteY2" fmla="*/ 870333 h 1674565"/>
                <a:gd name="connsiteX3" fmla="*/ 473725 w 1707614"/>
                <a:gd name="connsiteY3" fmla="*/ 1101687 h 1674565"/>
                <a:gd name="connsiteX4" fmla="*/ 165253 w 1707614"/>
                <a:gd name="connsiteY4" fmla="*/ 1619480 h 1674565"/>
                <a:gd name="connsiteX5" fmla="*/ 638978 w 1707614"/>
                <a:gd name="connsiteY5" fmla="*/ 1189822 h 1674565"/>
                <a:gd name="connsiteX6" fmla="*/ 561860 w 1707614"/>
                <a:gd name="connsiteY6" fmla="*/ 1674564 h 1674565"/>
                <a:gd name="connsiteX7" fmla="*/ 848298 w 1707614"/>
                <a:gd name="connsiteY7" fmla="*/ 1156771 h 1674565"/>
                <a:gd name="connsiteX8" fmla="*/ 1156771 w 1707614"/>
                <a:gd name="connsiteY8" fmla="*/ 1564395 h 1674565"/>
                <a:gd name="connsiteX9" fmla="*/ 1112703 w 1707614"/>
                <a:gd name="connsiteY9" fmla="*/ 936434 h 1674565"/>
                <a:gd name="connsiteX10" fmla="*/ 1707614 w 1707614"/>
                <a:gd name="connsiteY10" fmla="*/ 561860 h 1674565"/>
                <a:gd name="connsiteX11" fmla="*/ 1046602 w 1707614"/>
                <a:gd name="connsiteY11" fmla="*/ 550844 h 1674565"/>
                <a:gd name="connsiteX12" fmla="*/ 859315 w 1707614"/>
                <a:gd name="connsiteY12" fmla="*/ 0 h 1674565"/>
                <a:gd name="connsiteX13" fmla="*/ 716096 w 1707614"/>
                <a:gd name="connsiteY13" fmla="*/ 561860 h 1674565"/>
                <a:gd name="connsiteX14" fmla="*/ 275421 w 1707614"/>
                <a:gd name="connsiteY14" fmla="*/ 462709 h 167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7614" h="1674565">
                  <a:moveTo>
                    <a:pt x="275421" y="462709"/>
                  </a:moveTo>
                  <a:lnTo>
                    <a:pt x="440674" y="881350"/>
                  </a:lnTo>
                  <a:lnTo>
                    <a:pt x="0" y="870333"/>
                  </a:lnTo>
                  <a:lnTo>
                    <a:pt x="473725" y="1101687"/>
                  </a:lnTo>
                  <a:lnTo>
                    <a:pt x="165253" y="1619480"/>
                  </a:lnTo>
                  <a:lnTo>
                    <a:pt x="638978" y="1189822"/>
                  </a:lnTo>
                  <a:lnTo>
                    <a:pt x="561860" y="1674564"/>
                  </a:lnTo>
                  <a:lnTo>
                    <a:pt x="848298" y="1156771"/>
                  </a:lnTo>
                  <a:lnTo>
                    <a:pt x="1156771" y="1564395"/>
                  </a:lnTo>
                  <a:lnTo>
                    <a:pt x="1112703" y="936434"/>
                  </a:lnTo>
                  <a:lnTo>
                    <a:pt x="1707614" y="561860"/>
                  </a:lnTo>
                  <a:lnTo>
                    <a:pt x="1046602" y="550844"/>
                  </a:lnTo>
                  <a:lnTo>
                    <a:pt x="859315" y="0"/>
                  </a:lnTo>
                  <a:lnTo>
                    <a:pt x="716096" y="561860"/>
                  </a:lnTo>
                  <a:lnTo>
                    <a:pt x="275421" y="462709"/>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 name="円/楕円 14"/>
            <p:cNvSpPr/>
            <p:nvPr/>
          </p:nvSpPr>
          <p:spPr>
            <a:xfrm>
              <a:off x="6557098" y="1873507"/>
              <a:ext cx="103152" cy="157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6" name="円/楕円 15"/>
            <p:cNvSpPr/>
            <p:nvPr/>
          </p:nvSpPr>
          <p:spPr>
            <a:xfrm>
              <a:off x="7505687" y="1873507"/>
              <a:ext cx="105174" cy="157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3" name="グループ化 36"/>
          <p:cNvGrpSpPr>
            <a:grpSpLocks/>
          </p:cNvGrpSpPr>
          <p:nvPr/>
        </p:nvGrpSpPr>
        <p:grpSpPr bwMode="auto">
          <a:xfrm>
            <a:off x="5580063" y="2919413"/>
            <a:ext cx="2374900" cy="960437"/>
            <a:chOff x="5867400" y="2781300"/>
            <a:chExt cx="3025775" cy="1223963"/>
          </a:xfrm>
        </p:grpSpPr>
        <p:sp>
          <p:nvSpPr>
            <p:cNvPr id="6" name="角丸四角形 5"/>
            <p:cNvSpPr/>
            <p:nvPr/>
          </p:nvSpPr>
          <p:spPr>
            <a:xfrm>
              <a:off x="5867400" y="2781300"/>
              <a:ext cx="3025775" cy="1223963"/>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9" name="フリーフォーム 8"/>
            <p:cNvSpPr/>
            <p:nvPr/>
          </p:nvSpPr>
          <p:spPr>
            <a:xfrm>
              <a:off x="7192187" y="3024070"/>
              <a:ext cx="764534" cy="797094"/>
            </a:xfrm>
            <a:custGeom>
              <a:avLst/>
              <a:gdLst>
                <a:gd name="connsiteX0" fmla="*/ 99152 w 2071171"/>
                <a:gd name="connsiteY0" fmla="*/ 1465243 h 2148289"/>
                <a:gd name="connsiteX1" fmla="*/ 385590 w 2071171"/>
                <a:gd name="connsiteY1" fmla="*/ 1112703 h 2148289"/>
                <a:gd name="connsiteX2" fmla="*/ 0 w 2071171"/>
                <a:gd name="connsiteY2" fmla="*/ 749147 h 2148289"/>
                <a:gd name="connsiteX3" fmla="*/ 583894 w 2071171"/>
                <a:gd name="connsiteY3" fmla="*/ 495759 h 2148289"/>
                <a:gd name="connsiteX4" fmla="*/ 749147 w 2071171"/>
                <a:gd name="connsiteY4" fmla="*/ 0 h 2148289"/>
                <a:gd name="connsiteX5" fmla="*/ 1222872 w 2071171"/>
                <a:gd name="connsiteY5" fmla="*/ 605928 h 2148289"/>
                <a:gd name="connsiteX6" fmla="*/ 2071171 w 2071171"/>
                <a:gd name="connsiteY6" fmla="*/ 616944 h 2148289"/>
                <a:gd name="connsiteX7" fmla="*/ 1674564 w 2071171"/>
                <a:gd name="connsiteY7" fmla="*/ 1123720 h 2148289"/>
                <a:gd name="connsiteX8" fmla="*/ 1994053 w 2071171"/>
                <a:gd name="connsiteY8" fmla="*/ 1905918 h 2148289"/>
                <a:gd name="connsiteX9" fmla="*/ 1388125 w 2071171"/>
                <a:gd name="connsiteY9" fmla="*/ 1652530 h 2148289"/>
                <a:gd name="connsiteX10" fmla="*/ 892366 w 2071171"/>
                <a:gd name="connsiteY10" fmla="*/ 2148289 h 2148289"/>
                <a:gd name="connsiteX11" fmla="*/ 727113 w 2071171"/>
                <a:gd name="connsiteY11" fmla="*/ 1553378 h 2148289"/>
                <a:gd name="connsiteX12" fmla="*/ 99152 w 2071171"/>
                <a:gd name="connsiteY12" fmla="*/ 1465243 h 214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171" h="2148289">
                  <a:moveTo>
                    <a:pt x="99152" y="1465243"/>
                  </a:moveTo>
                  <a:lnTo>
                    <a:pt x="385590" y="1112703"/>
                  </a:lnTo>
                  <a:lnTo>
                    <a:pt x="0" y="749147"/>
                  </a:lnTo>
                  <a:lnTo>
                    <a:pt x="583894" y="495759"/>
                  </a:lnTo>
                  <a:lnTo>
                    <a:pt x="749147" y="0"/>
                  </a:lnTo>
                  <a:lnTo>
                    <a:pt x="1222872" y="605928"/>
                  </a:lnTo>
                  <a:lnTo>
                    <a:pt x="2071171" y="616944"/>
                  </a:lnTo>
                  <a:lnTo>
                    <a:pt x="1674564" y="1123720"/>
                  </a:lnTo>
                  <a:lnTo>
                    <a:pt x="1994053" y="1905918"/>
                  </a:lnTo>
                  <a:lnTo>
                    <a:pt x="1388125" y="1652530"/>
                  </a:lnTo>
                  <a:lnTo>
                    <a:pt x="892366" y="2148289"/>
                  </a:lnTo>
                  <a:lnTo>
                    <a:pt x="727113" y="1553378"/>
                  </a:lnTo>
                  <a:lnTo>
                    <a:pt x="99152" y="1465243"/>
                  </a:lnTo>
                  <a:close/>
                </a:path>
              </a:pathLst>
            </a:cu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ja-JP" altLang="en-US"/>
            </a:p>
          </p:txBody>
        </p:sp>
        <p:sp>
          <p:nvSpPr>
            <p:cNvPr id="10" name="フリーフォーム 9"/>
            <p:cNvSpPr/>
            <p:nvPr/>
          </p:nvSpPr>
          <p:spPr>
            <a:xfrm rot="16200000">
              <a:off x="6100859" y="2582232"/>
              <a:ext cx="1189571" cy="1656490"/>
            </a:xfrm>
            <a:custGeom>
              <a:avLst/>
              <a:gdLst>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64405 w 1707614"/>
                <a:gd name="connsiteY7" fmla="*/ 2258458 h 2743200"/>
                <a:gd name="connsiteX8" fmla="*/ 286438 w 1707614"/>
                <a:gd name="connsiteY8" fmla="*/ 1586429 h 2743200"/>
                <a:gd name="connsiteX9" fmla="*/ 638978 w 1707614"/>
                <a:gd name="connsiteY9" fmla="*/ 1189822 h 2743200"/>
                <a:gd name="connsiteX10" fmla="*/ 484742 w 1707614"/>
                <a:gd name="connsiteY10" fmla="*/ 1718631 h 2743200"/>
                <a:gd name="connsiteX11" fmla="*/ 649995 w 1707614"/>
                <a:gd name="connsiteY11" fmla="*/ 2159306 h 2743200"/>
                <a:gd name="connsiteX12" fmla="*/ 572877 w 1707614"/>
                <a:gd name="connsiteY12" fmla="*/ 2743200 h 2743200"/>
                <a:gd name="connsiteX13" fmla="*/ 760164 w 1707614"/>
                <a:gd name="connsiteY13" fmla="*/ 2126256 h 2743200"/>
                <a:gd name="connsiteX14" fmla="*/ 561860 w 1707614"/>
                <a:gd name="connsiteY14" fmla="*/ 1674564 h 2743200"/>
                <a:gd name="connsiteX15" fmla="*/ 848298 w 1707614"/>
                <a:gd name="connsiteY15" fmla="*/ 1156771 h 2743200"/>
                <a:gd name="connsiteX16" fmla="*/ 1156771 w 1707614"/>
                <a:gd name="connsiteY16" fmla="*/ 1564395 h 2743200"/>
                <a:gd name="connsiteX17" fmla="*/ 1112703 w 1707614"/>
                <a:gd name="connsiteY17" fmla="*/ 936434 h 2743200"/>
                <a:gd name="connsiteX18" fmla="*/ 1707614 w 1707614"/>
                <a:gd name="connsiteY18" fmla="*/ 561860 h 2743200"/>
                <a:gd name="connsiteX19" fmla="*/ 1046602 w 1707614"/>
                <a:gd name="connsiteY19" fmla="*/ 550844 h 2743200"/>
                <a:gd name="connsiteX20" fmla="*/ 859315 w 1707614"/>
                <a:gd name="connsiteY20" fmla="*/ 0 h 2743200"/>
                <a:gd name="connsiteX21" fmla="*/ 716096 w 1707614"/>
                <a:gd name="connsiteY21" fmla="*/ 561860 h 2743200"/>
                <a:gd name="connsiteX22" fmla="*/ 275421 w 1707614"/>
                <a:gd name="connsiteY22"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64405 w 1707614"/>
                <a:gd name="connsiteY7" fmla="*/ 2258458 h 2743200"/>
                <a:gd name="connsiteX8" fmla="*/ 286438 w 1707614"/>
                <a:gd name="connsiteY8" fmla="*/ 1586429 h 2743200"/>
                <a:gd name="connsiteX9" fmla="*/ 638978 w 1707614"/>
                <a:gd name="connsiteY9" fmla="*/ 1189822 h 2743200"/>
                <a:gd name="connsiteX10" fmla="*/ 484742 w 1707614"/>
                <a:gd name="connsiteY10" fmla="*/ 1718631 h 2743200"/>
                <a:gd name="connsiteX11" fmla="*/ 649995 w 1707614"/>
                <a:gd name="connsiteY11" fmla="*/ 2159306 h 2743200"/>
                <a:gd name="connsiteX12" fmla="*/ 572877 w 1707614"/>
                <a:gd name="connsiteY12" fmla="*/ 2743200 h 2743200"/>
                <a:gd name="connsiteX13" fmla="*/ 760164 w 1707614"/>
                <a:gd name="connsiteY13" fmla="*/ 2126256 h 2743200"/>
                <a:gd name="connsiteX14" fmla="*/ 561860 w 1707614"/>
                <a:gd name="connsiteY14" fmla="*/ 1674564 h 2743200"/>
                <a:gd name="connsiteX15" fmla="*/ 848298 w 1707614"/>
                <a:gd name="connsiteY15" fmla="*/ 1156771 h 2743200"/>
                <a:gd name="connsiteX16" fmla="*/ 1156771 w 1707614"/>
                <a:gd name="connsiteY16" fmla="*/ 1564395 h 2743200"/>
                <a:gd name="connsiteX17" fmla="*/ 1139570 w 1707614"/>
                <a:gd name="connsiteY17" fmla="*/ 1262073 h 2743200"/>
                <a:gd name="connsiteX18" fmla="*/ 1112703 w 1707614"/>
                <a:gd name="connsiteY18" fmla="*/ 936434 h 2743200"/>
                <a:gd name="connsiteX19" fmla="*/ 1707614 w 1707614"/>
                <a:gd name="connsiteY19" fmla="*/ 561860 h 2743200"/>
                <a:gd name="connsiteX20" fmla="*/ 1046602 w 1707614"/>
                <a:gd name="connsiteY20" fmla="*/ 550844 h 2743200"/>
                <a:gd name="connsiteX21" fmla="*/ 859315 w 1707614"/>
                <a:gd name="connsiteY21" fmla="*/ 0 h 2743200"/>
                <a:gd name="connsiteX22" fmla="*/ 716096 w 1707614"/>
                <a:gd name="connsiteY22" fmla="*/ 561860 h 2743200"/>
                <a:gd name="connsiteX23" fmla="*/ 275421 w 1707614"/>
                <a:gd name="connsiteY23" fmla="*/ 462709 h 2743200"/>
                <a:gd name="connsiteX0" fmla="*/ 275421 w 2018023"/>
                <a:gd name="connsiteY0" fmla="*/ 462709 h 2743200"/>
                <a:gd name="connsiteX1" fmla="*/ 440674 w 2018023"/>
                <a:gd name="connsiteY1" fmla="*/ 881350 h 2743200"/>
                <a:gd name="connsiteX2" fmla="*/ 0 w 2018023"/>
                <a:gd name="connsiteY2" fmla="*/ 870333 h 2743200"/>
                <a:gd name="connsiteX3" fmla="*/ 473725 w 2018023"/>
                <a:gd name="connsiteY3" fmla="*/ 1101687 h 2743200"/>
                <a:gd name="connsiteX4" fmla="*/ 165253 w 2018023"/>
                <a:gd name="connsiteY4" fmla="*/ 1619480 h 2743200"/>
                <a:gd name="connsiteX5" fmla="*/ 187286 w 2018023"/>
                <a:gd name="connsiteY5" fmla="*/ 2302525 h 2743200"/>
                <a:gd name="connsiteX6" fmla="*/ 407624 w 2018023"/>
                <a:gd name="connsiteY6" fmla="*/ 2699133 h 2743200"/>
                <a:gd name="connsiteX7" fmla="*/ 264405 w 2018023"/>
                <a:gd name="connsiteY7" fmla="*/ 2258458 h 2743200"/>
                <a:gd name="connsiteX8" fmla="*/ 286438 w 2018023"/>
                <a:gd name="connsiteY8" fmla="*/ 1586429 h 2743200"/>
                <a:gd name="connsiteX9" fmla="*/ 638978 w 2018023"/>
                <a:gd name="connsiteY9" fmla="*/ 1189822 h 2743200"/>
                <a:gd name="connsiteX10" fmla="*/ 484742 w 2018023"/>
                <a:gd name="connsiteY10" fmla="*/ 1718631 h 2743200"/>
                <a:gd name="connsiteX11" fmla="*/ 649995 w 2018023"/>
                <a:gd name="connsiteY11" fmla="*/ 2159306 h 2743200"/>
                <a:gd name="connsiteX12" fmla="*/ 572877 w 2018023"/>
                <a:gd name="connsiteY12" fmla="*/ 2743200 h 2743200"/>
                <a:gd name="connsiteX13" fmla="*/ 760164 w 2018023"/>
                <a:gd name="connsiteY13" fmla="*/ 2126256 h 2743200"/>
                <a:gd name="connsiteX14" fmla="*/ 561860 w 2018023"/>
                <a:gd name="connsiteY14" fmla="*/ 1674564 h 2743200"/>
                <a:gd name="connsiteX15" fmla="*/ 848298 w 2018023"/>
                <a:gd name="connsiteY15" fmla="*/ 1156771 h 2743200"/>
                <a:gd name="connsiteX16" fmla="*/ 1156771 w 2018023"/>
                <a:gd name="connsiteY16" fmla="*/ 1564395 h 2743200"/>
                <a:gd name="connsiteX17" fmla="*/ 2018024 w 2018023"/>
                <a:gd name="connsiteY17" fmla="*/ 1628129 h 2743200"/>
                <a:gd name="connsiteX18" fmla="*/ 1112703 w 2018023"/>
                <a:gd name="connsiteY18" fmla="*/ 936434 h 2743200"/>
                <a:gd name="connsiteX19" fmla="*/ 1707614 w 2018023"/>
                <a:gd name="connsiteY19" fmla="*/ 561860 h 2743200"/>
                <a:gd name="connsiteX20" fmla="*/ 1046602 w 2018023"/>
                <a:gd name="connsiteY20" fmla="*/ 550844 h 2743200"/>
                <a:gd name="connsiteX21" fmla="*/ 859315 w 2018023"/>
                <a:gd name="connsiteY21" fmla="*/ 0 h 2743200"/>
                <a:gd name="connsiteX22" fmla="*/ 716096 w 2018023"/>
                <a:gd name="connsiteY22" fmla="*/ 561860 h 2743200"/>
                <a:gd name="connsiteX23" fmla="*/ 275421 w 2018023"/>
                <a:gd name="connsiteY23" fmla="*/ 462709 h 2743200"/>
                <a:gd name="connsiteX0" fmla="*/ 275421 w 2018023"/>
                <a:gd name="connsiteY0" fmla="*/ 462709 h 2743200"/>
                <a:gd name="connsiteX1" fmla="*/ 440674 w 2018023"/>
                <a:gd name="connsiteY1" fmla="*/ 881350 h 2743200"/>
                <a:gd name="connsiteX2" fmla="*/ 0 w 2018023"/>
                <a:gd name="connsiteY2" fmla="*/ 870333 h 2743200"/>
                <a:gd name="connsiteX3" fmla="*/ 473725 w 2018023"/>
                <a:gd name="connsiteY3" fmla="*/ 1101687 h 2743200"/>
                <a:gd name="connsiteX4" fmla="*/ 165253 w 2018023"/>
                <a:gd name="connsiteY4" fmla="*/ 1619480 h 2743200"/>
                <a:gd name="connsiteX5" fmla="*/ 187286 w 2018023"/>
                <a:gd name="connsiteY5" fmla="*/ 2302525 h 2743200"/>
                <a:gd name="connsiteX6" fmla="*/ 407624 w 2018023"/>
                <a:gd name="connsiteY6" fmla="*/ 2699133 h 2743200"/>
                <a:gd name="connsiteX7" fmla="*/ 264405 w 2018023"/>
                <a:gd name="connsiteY7" fmla="*/ 2258458 h 2743200"/>
                <a:gd name="connsiteX8" fmla="*/ 286438 w 2018023"/>
                <a:gd name="connsiteY8" fmla="*/ 1586429 h 2743200"/>
                <a:gd name="connsiteX9" fmla="*/ 638978 w 2018023"/>
                <a:gd name="connsiteY9" fmla="*/ 1189822 h 2743200"/>
                <a:gd name="connsiteX10" fmla="*/ 484742 w 2018023"/>
                <a:gd name="connsiteY10" fmla="*/ 1718631 h 2743200"/>
                <a:gd name="connsiteX11" fmla="*/ 649995 w 2018023"/>
                <a:gd name="connsiteY11" fmla="*/ 2159306 h 2743200"/>
                <a:gd name="connsiteX12" fmla="*/ 572877 w 2018023"/>
                <a:gd name="connsiteY12" fmla="*/ 2743200 h 2743200"/>
                <a:gd name="connsiteX13" fmla="*/ 760164 w 2018023"/>
                <a:gd name="connsiteY13" fmla="*/ 2126256 h 2743200"/>
                <a:gd name="connsiteX14" fmla="*/ 561860 w 2018023"/>
                <a:gd name="connsiteY14" fmla="*/ 1674564 h 2743200"/>
                <a:gd name="connsiteX15" fmla="*/ 848298 w 2018023"/>
                <a:gd name="connsiteY15" fmla="*/ 1156771 h 2743200"/>
                <a:gd name="connsiteX16" fmla="*/ 1156771 w 2018023"/>
                <a:gd name="connsiteY16" fmla="*/ 1564395 h 2743200"/>
                <a:gd name="connsiteX17" fmla="*/ 2018024 w 2018023"/>
                <a:gd name="connsiteY17" fmla="*/ 1628129 h 2743200"/>
                <a:gd name="connsiteX18" fmla="*/ 1112703 w 2018023"/>
                <a:gd name="connsiteY18" fmla="*/ 936434 h 2743200"/>
                <a:gd name="connsiteX19" fmla="*/ 1707614 w 2018023"/>
                <a:gd name="connsiteY19" fmla="*/ 561860 h 2743200"/>
                <a:gd name="connsiteX20" fmla="*/ 1046602 w 2018023"/>
                <a:gd name="connsiteY20" fmla="*/ 550844 h 2743200"/>
                <a:gd name="connsiteX21" fmla="*/ 859315 w 2018023"/>
                <a:gd name="connsiteY21" fmla="*/ 0 h 2743200"/>
                <a:gd name="connsiteX22" fmla="*/ 716096 w 2018023"/>
                <a:gd name="connsiteY22" fmla="*/ 561860 h 2743200"/>
                <a:gd name="connsiteX23" fmla="*/ 275421 w 2018023"/>
                <a:gd name="connsiteY23" fmla="*/ 462709 h 2743200"/>
                <a:gd name="connsiteX0" fmla="*/ 275421 w 2018023"/>
                <a:gd name="connsiteY0" fmla="*/ 462709 h 2743200"/>
                <a:gd name="connsiteX1" fmla="*/ 440674 w 2018023"/>
                <a:gd name="connsiteY1" fmla="*/ 881350 h 2743200"/>
                <a:gd name="connsiteX2" fmla="*/ 0 w 2018023"/>
                <a:gd name="connsiteY2" fmla="*/ 870333 h 2743200"/>
                <a:gd name="connsiteX3" fmla="*/ 473725 w 2018023"/>
                <a:gd name="connsiteY3" fmla="*/ 1101687 h 2743200"/>
                <a:gd name="connsiteX4" fmla="*/ 165253 w 2018023"/>
                <a:gd name="connsiteY4" fmla="*/ 1619480 h 2743200"/>
                <a:gd name="connsiteX5" fmla="*/ 187286 w 2018023"/>
                <a:gd name="connsiteY5" fmla="*/ 2302525 h 2743200"/>
                <a:gd name="connsiteX6" fmla="*/ 407624 w 2018023"/>
                <a:gd name="connsiteY6" fmla="*/ 2699133 h 2743200"/>
                <a:gd name="connsiteX7" fmla="*/ 264405 w 2018023"/>
                <a:gd name="connsiteY7" fmla="*/ 2258458 h 2743200"/>
                <a:gd name="connsiteX8" fmla="*/ 286438 w 2018023"/>
                <a:gd name="connsiteY8" fmla="*/ 1586429 h 2743200"/>
                <a:gd name="connsiteX9" fmla="*/ 638978 w 2018023"/>
                <a:gd name="connsiteY9" fmla="*/ 1189822 h 2743200"/>
                <a:gd name="connsiteX10" fmla="*/ 484742 w 2018023"/>
                <a:gd name="connsiteY10" fmla="*/ 1718631 h 2743200"/>
                <a:gd name="connsiteX11" fmla="*/ 649995 w 2018023"/>
                <a:gd name="connsiteY11" fmla="*/ 2159306 h 2743200"/>
                <a:gd name="connsiteX12" fmla="*/ 572877 w 2018023"/>
                <a:gd name="connsiteY12" fmla="*/ 2743200 h 2743200"/>
                <a:gd name="connsiteX13" fmla="*/ 760164 w 2018023"/>
                <a:gd name="connsiteY13" fmla="*/ 2126256 h 2743200"/>
                <a:gd name="connsiteX14" fmla="*/ 561860 w 2018023"/>
                <a:gd name="connsiteY14" fmla="*/ 1674564 h 2743200"/>
                <a:gd name="connsiteX15" fmla="*/ 848298 w 2018023"/>
                <a:gd name="connsiteY15" fmla="*/ 1156771 h 2743200"/>
                <a:gd name="connsiteX16" fmla="*/ 1156771 w 2018023"/>
                <a:gd name="connsiteY16" fmla="*/ 1564395 h 2743200"/>
                <a:gd name="connsiteX17" fmla="*/ 2018024 w 2018023"/>
                <a:gd name="connsiteY17" fmla="*/ 1628129 h 2743200"/>
                <a:gd name="connsiteX18" fmla="*/ 1112703 w 2018023"/>
                <a:gd name="connsiteY18" fmla="*/ 936434 h 2743200"/>
                <a:gd name="connsiteX19" fmla="*/ 1707614 w 2018023"/>
                <a:gd name="connsiteY19" fmla="*/ 561860 h 2743200"/>
                <a:gd name="connsiteX20" fmla="*/ 1046602 w 2018023"/>
                <a:gd name="connsiteY20" fmla="*/ 550844 h 2743200"/>
                <a:gd name="connsiteX21" fmla="*/ 859315 w 2018023"/>
                <a:gd name="connsiteY21" fmla="*/ 0 h 2743200"/>
                <a:gd name="connsiteX22" fmla="*/ 716096 w 2018023"/>
                <a:gd name="connsiteY22" fmla="*/ 561860 h 2743200"/>
                <a:gd name="connsiteX23" fmla="*/ 275421 w 2018023"/>
                <a:gd name="connsiteY23" fmla="*/ 462709 h 2743200"/>
                <a:gd name="connsiteX0" fmla="*/ 275421 w 2018023"/>
                <a:gd name="connsiteY0" fmla="*/ 462709 h 2743200"/>
                <a:gd name="connsiteX1" fmla="*/ 440674 w 2018023"/>
                <a:gd name="connsiteY1" fmla="*/ 881350 h 2743200"/>
                <a:gd name="connsiteX2" fmla="*/ 0 w 2018023"/>
                <a:gd name="connsiteY2" fmla="*/ 870333 h 2743200"/>
                <a:gd name="connsiteX3" fmla="*/ 473725 w 2018023"/>
                <a:gd name="connsiteY3" fmla="*/ 1101687 h 2743200"/>
                <a:gd name="connsiteX4" fmla="*/ 165253 w 2018023"/>
                <a:gd name="connsiteY4" fmla="*/ 1619480 h 2743200"/>
                <a:gd name="connsiteX5" fmla="*/ 187286 w 2018023"/>
                <a:gd name="connsiteY5" fmla="*/ 2302525 h 2743200"/>
                <a:gd name="connsiteX6" fmla="*/ 407624 w 2018023"/>
                <a:gd name="connsiteY6" fmla="*/ 2699133 h 2743200"/>
                <a:gd name="connsiteX7" fmla="*/ 264405 w 2018023"/>
                <a:gd name="connsiteY7" fmla="*/ 2258458 h 2743200"/>
                <a:gd name="connsiteX8" fmla="*/ 286438 w 2018023"/>
                <a:gd name="connsiteY8" fmla="*/ 1586429 h 2743200"/>
                <a:gd name="connsiteX9" fmla="*/ 638978 w 2018023"/>
                <a:gd name="connsiteY9" fmla="*/ 1189822 h 2743200"/>
                <a:gd name="connsiteX10" fmla="*/ 484742 w 2018023"/>
                <a:gd name="connsiteY10" fmla="*/ 1718631 h 2743200"/>
                <a:gd name="connsiteX11" fmla="*/ 649995 w 2018023"/>
                <a:gd name="connsiteY11" fmla="*/ 2159306 h 2743200"/>
                <a:gd name="connsiteX12" fmla="*/ 572877 w 2018023"/>
                <a:gd name="connsiteY12" fmla="*/ 2743200 h 2743200"/>
                <a:gd name="connsiteX13" fmla="*/ 760164 w 2018023"/>
                <a:gd name="connsiteY13" fmla="*/ 2126256 h 2743200"/>
                <a:gd name="connsiteX14" fmla="*/ 561860 w 2018023"/>
                <a:gd name="connsiteY14" fmla="*/ 1674564 h 2743200"/>
                <a:gd name="connsiteX15" fmla="*/ 848298 w 2018023"/>
                <a:gd name="connsiteY15" fmla="*/ 1156771 h 2743200"/>
                <a:gd name="connsiteX16" fmla="*/ 1531612 w 2018023"/>
                <a:gd name="connsiteY16" fmla="*/ 2279378 h 2743200"/>
                <a:gd name="connsiteX17" fmla="*/ 2018024 w 2018023"/>
                <a:gd name="connsiteY17" fmla="*/ 1628129 h 2743200"/>
                <a:gd name="connsiteX18" fmla="*/ 1112703 w 2018023"/>
                <a:gd name="connsiteY18" fmla="*/ 936434 h 2743200"/>
                <a:gd name="connsiteX19" fmla="*/ 1707614 w 2018023"/>
                <a:gd name="connsiteY19" fmla="*/ 561860 h 2743200"/>
                <a:gd name="connsiteX20" fmla="*/ 1046602 w 2018023"/>
                <a:gd name="connsiteY20" fmla="*/ 550844 h 2743200"/>
                <a:gd name="connsiteX21" fmla="*/ 859315 w 2018023"/>
                <a:gd name="connsiteY21" fmla="*/ 0 h 2743200"/>
                <a:gd name="connsiteX22" fmla="*/ 716096 w 2018023"/>
                <a:gd name="connsiteY22" fmla="*/ 561860 h 2743200"/>
                <a:gd name="connsiteX23" fmla="*/ 275421 w 2018023"/>
                <a:gd name="connsiteY23" fmla="*/ 462709 h 2743200"/>
                <a:gd name="connsiteX0" fmla="*/ 275421 w 2100283"/>
                <a:gd name="connsiteY0" fmla="*/ 462709 h 2743200"/>
                <a:gd name="connsiteX1" fmla="*/ 440674 w 2100283"/>
                <a:gd name="connsiteY1" fmla="*/ 881350 h 2743200"/>
                <a:gd name="connsiteX2" fmla="*/ 0 w 2100283"/>
                <a:gd name="connsiteY2" fmla="*/ 870333 h 2743200"/>
                <a:gd name="connsiteX3" fmla="*/ 473725 w 2100283"/>
                <a:gd name="connsiteY3" fmla="*/ 1101687 h 2743200"/>
                <a:gd name="connsiteX4" fmla="*/ 165253 w 2100283"/>
                <a:gd name="connsiteY4" fmla="*/ 1619480 h 2743200"/>
                <a:gd name="connsiteX5" fmla="*/ 187286 w 2100283"/>
                <a:gd name="connsiteY5" fmla="*/ 2302525 h 2743200"/>
                <a:gd name="connsiteX6" fmla="*/ 407624 w 2100283"/>
                <a:gd name="connsiteY6" fmla="*/ 2699133 h 2743200"/>
                <a:gd name="connsiteX7" fmla="*/ 264405 w 2100283"/>
                <a:gd name="connsiteY7" fmla="*/ 2258458 h 2743200"/>
                <a:gd name="connsiteX8" fmla="*/ 286438 w 2100283"/>
                <a:gd name="connsiteY8" fmla="*/ 1586429 h 2743200"/>
                <a:gd name="connsiteX9" fmla="*/ 638978 w 2100283"/>
                <a:gd name="connsiteY9" fmla="*/ 1189822 h 2743200"/>
                <a:gd name="connsiteX10" fmla="*/ 484742 w 2100283"/>
                <a:gd name="connsiteY10" fmla="*/ 1718631 h 2743200"/>
                <a:gd name="connsiteX11" fmla="*/ 649995 w 2100283"/>
                <a:gd name="connsiteY11" fmla="*/ 2159306 h 2743200"/>
                <a:gd name="connsiteX12" fmla="*/ 572877 w 2100283"/>
                <a:gd name="connsiteY12" fmla="*/ 2743200 h 2743200"/>
                <a:gd name="connsiteX13" fmla="*/ 760164 w 2100283"/>
                <a:gd name="connsiteY13" fmla="*/ 2126256 h 2743200"/>
                <a:gd name="connsiteX14" fmla="*/ 561860 w 2100283"/>
                <a:gd name="connsiteY14" fmla="*/ 1674564 h 2743200"/>
                <a:gd name="connsiteX15" fmla="*/ 848298 w 2100283"/>
                <a:gd name="connsiteY15" fmla="*/ 1156771 h 2743200"/>
                <a:gd name="connsiteX16" fmla="*/ 1531612 w 2100283"/>
                <a:gd name="connsiteY16" fmla="*/ 2279378 h 2743200"/>
                <a:gd name="connsiteX17" fmla="*/ 1159314 w 2100283"/>
                <a:gd name="connsiteY17" fmla="*/ 1256978 h 2743200"/>
                <a:gd name="connsiteX18" fmla="*/ 2018024 w 2100283"/>
                <a:gd name="connsiteY18" fmla="*/ 1628129 h 2743200"/>
                <a:gd name="connsiteX19" fmla="*/ 1112703 w 2100283"/>
                <a:gd name="connsiteY19" fmla="*/ 936434 h 2743200"/>
                <a:gd name="connsiteX20" fmla="*/ 1707614 w 2100283"/>
                <a:gd name="connsiteY20" fmla="*/ 561860 h 2743200"/>
                <a:gd name="connsiteX21" fmla="*/ 1046602 w 2100283"/>
                <a:gd name="connsiteY21" fmla="*/ 550844 h 2743200"/>
                <a:gd name="connsiteX22" fmla="*/ 859315 w 2100283"/>
                <a:gd name="connsiteY22" fmla="*/ 0 h 2743200"/>
                <a:gd name="connsiteX23" fmla="*/ 716096 w 2100283"/>
                <a:gd name="connsiteY23" fmla="*/ 561860 h 2743200"/>
                <a:gd name="connsiteX24" fmla="*/ 275421 w 2100283"/>
                <a:gd name="connsiteY24" fmla="*/ 462709 h 2743200"/>
                <a:gd name="connsiteX0" fmla="*/ 689458 w 2514320"/>
                <a:gd name="connsiteY0" fmla="*/ 462709 h 2743200"/>
                <a:gd name="connsiteX1" fmla="*/ 854711 w 2514320"/>
                <a:gd name="connsiteY1" fmla="*/ 881350 h 2743200"/>
                <a:gd name="connsiteX2" fmla="*/ 0 w 2514320"/>
                <a:gd name="connsiteY2" fmla="*/ 814061 h 2743200"/>
                <a:gd name="connsiteX3" fmla="*/ 887762 w 2514320"/>
                <a:gd name="connsiteY3" fmla="*/ 1101687 h 2743200"/>
                <a:gd name="connsiteX4" fmla="*/ 579290 w 2514320"/>
                <a:gd name="connsiteY4" fmla="*/ 1619480 h 2743200"/>
                <a:gd name="connsiteX5" fmla="*/ 601323 w 2514320"/>
                <a:gd name="connsiteY5" fmla="*/ 2302525 h 2743200"/>
                <a:gd name="connsiteX6" fmla="*/ 821661 w 2514320"/>
                <a:gd name="connsiteY6" fmla="*/ 2699133 h 2743200"/>
                <a:gd name="connsiteX7" fmla="*/ 678442 w 2514320"/>
                <a:gd name="connsiteY7" fmla="*/ 2258458 h 2743200"/>
                <a:gd name="connsiteX8" fmla="*/ 700475 w 2514320"/>
                <a:gd name="connsiteY8" fmla="*/ 1586429 h 2743200"/>
                <a:gd name="connsiteX9" fmla="*/ 1053015 w 2514320"/>
                <a:gd name="connsiteY9" fmla="*/ 1189822 h 2743200"/>
                <a:gd name="connsiteX10" fmla="*/ 898779 w 2514320"/>
                <a:gd name="connsiteY10" fmla="*/ 1718631 h 2743200"/>
                <a:gd name="connsiteX11" fmla="*/ 1064032 w 2514320"/>
                <a:gd name="connsiteY11" fmla="*/ 2159306 h 2743200"/>
                <a:gd name="connsiteX12" fmla="*/ 986914 w 2514320"/>
                <a:gd name="connsiteY12" fmla="*/ 2743200 h 2743200"/>
                <a:gd name="connsiteX13" fmla="*/ 1174201 w 2514320"/>
                <a:gd name="connsiteY13" fmla="*/ 2126256 h 2743200"/>
                <a:gd name="connsiteX14" fmla="*/ 975897 w 2514320"/>
                <a:gd name="connsiteY14" fmla="*/ 1674564 h 2743200"/>
                <a:gd name="connsiteX15" fmla="*/ 1262335 w 2514320"/>
                <a:gd name="connsiteY15" fmla="*/ 1156771 h 2743200"/>
                <a:gd name="connsiteX16" fmla="*/ 1945649 w 2514320"/>
                <a:gd name="connsiteY16" fmla="*/ 2279378 h 2743200"/>
                <a:gd name="connsiteX17" fmla="*/ 1573351 w 2514320"/>
                <a:gd name="connsiteY17" fmla="*/ 1256978 h 2743200"/>
                <a:gd name="connsiteX18" fmla="*/ 2432061 w 2514320"/>
                <a:gd name="connsiteY18" fmla="*/ 1628129 h 2743200"/>
                <a:gd name="connsiteX19" fmla="*/ 1526740 w 2514320"/>
                <a:gd name="connsiteY19" fmla="*/ 936434 h 2743200"/>
                <a:gd name="connsiteX20" fmla="*/ 2121651 w 2514320"/>
                <a:gd name="connsiteY20" fmla="*/ 561860 h 2743200"/>
                <a:gd name="connsiteX21" fmla="*/ 1460639 w 2514320"/>
                <a:gd name="connsiteY21" fmla="*/ 550844 h 2743200"/>
                <a:gd name="connsiteX22" fmla="*/ 1273352 w 2514320"/>
                <a:gd name="connsiteY22" fmla="*/ 0 h 2743200"/>
                <a:gd name="connsiteX23" fmla="*/ 1130133 w 2514320"/>
                <a:gd name="connsiteY23" fmla="*/ 561860 h 2743200"/>
                <a:gd name="connsiteX24" fmla="*/ 689458 w 2514320"/>
                <a:gd name="connsiteY24" fmla="*/ 462709 h 2743200"/>
                <a:gd name="connsiteX0" fmla="*/ 648551 w 2514320"/>
                <a:gd name="connsiteY0" fmla="*/ 651255 h 2743200"/>
                <a:gd name="connsiteX1" fmla="*/ 854711 w 2514320"/>
                <a:gd name="connsiteY1" fmla="*/ 881350 h 2743200"/>
                <a:gd name="connsiteX2" fmla="*/ 0 w 2514320"/>
                <a:gd name="connsiteY2" fmla="*/ 814061 h 2743200"/>
                <a:gd name="connsiteX3" fmla="*/ 887762 w 2514320"/>
                <a:gd name="connsiteY3" fmla="*/ 1101687 h 2743200"/>
                <a:gd name="connsiteX4" fmla="*/ 579290 w 2514320"/>
                <a:gd name="connsiteY4" fmla="*/ 1619480 h 2743200"/>
                <a:gd name="connsiteX5" fmla="*/ 601323 w 2514320"/>
                <a:gd name="connsiteY5" fmla="*/ 2302525 h 2743200"/>
                <a:gd name="connsiteX6" fmla="*/ 821661 w 2514320"/>
                <a:gd name="connsiteY6" fmla="*/ 2699133 h 2743200"/>
                <a:gd name="connsiteX7" fmla="*/ 678442 w 2514320"/>
                <a:gd name="connsiteY7" fmla="*/ 2258458 h 2743200"/>
                <a:gd name="connsiteX8" fmla="*/ 700475 w 2514320"/>
                <a:gd name="connsiteY8" fmla="*/ 1586429 h 2743200"/>
                <a:gd name="connsiteX9" fmla="*/ 1053015 w 2514320"/>
                <a:gd name="connsiteY9" fmla="*/ 1189822 h 2743200"/>
                <a:gd name="connsiteX10" fmla="*/ 898779 w 2514320"/>
                <a:gd name="connsiteY10" fmla="*/ 1718631 h 2743200"/>
                <a:gd name="connsiteX11" fmla="*/ 1064032 w 2514320"/>
                <a:gd name="connsiteY11" fmla="*/ 2159306 h 2743200"/>
                <a:gd name="connsiteX12" fmla="*/ 986914 w 2514320"/>
                <a:gd name="connsiteY12" fmla="*/ 2743200 h 2743200"/>
                <a:gd name="connsiteX13" fmla="*/ 1174201 w 2514320"/>
                <a:gd name="connsiteY13" fmla="*/ 2126256 h 2743200"/>
                <a:gd name="connsiteX14" fmla="*/ 975897 w 2514320"/>
                <a:gd name="connsiteY14" fmla="*/ 1674564 h 2743200"/>
                <a:gd name="connsiteX15" fmla="*/ 1262335 w 2514320"/>
                <a:gd name="connsiteY15" fmla="*/ 1156771 h 2743200"/>
                <a:gd name="connsiteX16" fmla="*/ 1945649 w 2514320"/>
                <a:gd name="connsiteY16" fmla="*/ 2279378 h 2743200"/>
                <a:gd name="connsiteX17" fmla="*/ 1573351 w 2514320"/>
                <a:gd name="connsiteY17" fmla="*/ 1256978 h 2743200"/>
                <a:gd name="connsiteX18" fmla="*/ 2432061 w 2514320"/>
                <a:gd name="connsiteY18" fmla="*/ 1628129 h 2743200"/>
                <a:gd name="connsiteX19" fmla="*/ 1526740 w 2514320"/>
                <a:gd name="connsiteY19" fmla="*/ 936434 h 2743200"/>
                <a:gd name="connsiteX20" fmla="*/ 2121651 w 2514320"/>
                <a:gd name="connsiteY20" fmla="*/ 561860 h 2743200"/>
                <a:gd name="connsiteX21" fmla="*/ 1460639 w 2514320"/>
                <a:gd name="connsiteY21" fmla="*/ 550844 h 2743200"/>
                <a:gd name="connsiteX22" fmla="*/ 1273352 w 2514320"/>
                <a:gd name="connsiteY22" fmla="*/ 0 h 2743200"/>
                <a:gd name="connsiteX23" fmla="*/ 1130133 w 2514320"/>
                <a:gd name="connsiteY23" fmla="*/ 561860 h 2743200"/>
                <a:gd name="connsiteX24" fmla="*/ 648551 w 2514320"/>
                <a:gd name="connsiteY24" fmla="*/ 651255 h 2743200"/>
                <a:gd name="connsiteX0" fmla="*/ 162138 w 2514320"/>
                <a:gd name="connsiteY0" fmla="*/ 162818 h 2743200"/>
                <a:gd name="connsiteX1" fmla="*/ 854711 w 2514320"/>
                <a:gd name="connsiteY1" fmla="*/ 881350 h 2743200"/>
                <a:gd name="connsiteX2" fmla="*/ 0 w 2514320"/>
                <a:gd name="connsiteY2" fmla="*/ 814061 h 2743200"/>
                <a:gd name="connsiteX3" fmla="*/ 887762 w 2514320"/>
                <a:gd name="connsiteY3" fmla="*/ 1101687 h 2743200"/>
                <a:gd name="connsiteX4" fmla="*/ 579290 w 2514320"/>
                <a:gd name="connsiteY4" fmla="*/ 1619480 h 2743200"/>
                <a:gd name="connsiteX5" fmla="*/ 601323 w 2514320"/>
                <a:gd name="connsiteY5" fmla="*/ 2302525 h 2743200"/>
                <a:gd name="connsiteX6" fmla="*/ 821661 w 2514320"/>
                <a:gd name="connsiteY6" fmla="*/ 2699133 h 2743200"/>
                <a:gd name="connsiteX7" fmla="*/ 678442 w 2514320"/>
                <a:gd name="connsiteY7" fmla="*/ 2258458 h 2743200"/>
                <a:gd name="connsiteX8" fmla="*/ 700475 w 2514320"/>
                <a:gd name="connsiteY8" fmla="*/ 1586429 h 2743200"/>
                <a:gd name="connsiteX9" fmla="*/ 1053015 w 2514320"/>
                <a:gd name="connsiteY9" fmla="*/ 1189822 h 2743200"/>
                <a:gd name="connsiteX10" fmla="*/ 898779 w 2514320"/>
                <a:gd name="connsiteY10" fmla="*/ 1718631 h 2743200"/>
                <a:gd name="connsiteX11" fmla="*/ 1064032 w 2514320"/>
                <a:gd name="connsiteY11" fmla="*/ 2159306 h 2743200"/>
                <a:gd name="connsiteX12" fmla="*/ 986914 w 2514320"/>
                <a:gd name="connsiteY12" fmla="*/ 2743200 h 2743200"/>
                <a:gd name="connsiteX13" fmla="*/ 1174201 w 2514320"/>
                <a:gd name="connsiteY13" fmla="*/ 2126256 h 2743200"/>
                <a:gd name="connsiteX14" fmla="*/ 975897 w 2514320"/>
                <a:gd name="connsiteY14" fmla="*/ 1674564 h 2743200"/>
                <a:gd name="connsiteX15" fmla="*/ 1262335 w 2514320"/>
                <a:gd name="connsiteY15" fmla="*/ 1156771 h 2743200"/>
                <a:gd name="connsiteX16" fmla="*/ 1945649 w 2514320"/>
                <a:gd name="connsiteY16" fmla="*/ 2279378 h 2743200"/>
                <a:gd name="connsiteX17" fmla="*/ 1573351 w 2514320"/>
                <a:gd name="connsiteY17" fmla="*/ 1256978 h 2743200"/>
                <a:gd name="connsiteX18" fmla="*/ 2432061 w 2514320"/>
                <a:gd name="connsiteY18" fmla="*/ 1628129 h 2743200"/>
                <a:gd name="connsiteX19" fmla="*/ 1526740 w 2514320"/>
                <a:gd name="connsiteY19" fmla="*/ 936434 h 2743200"/>
                <a:gd name="connsiteX20" fmla="*/ 2121651 w 2514320"/>
                <a:gd name="connsiteY20" fmla="*/ 561860 h 2743200"/>
                <a:gd name="connsiteX21" fmla="*/ 1460639 w 2514320"/>
                <a:gd name="connsiteY21" fmla="*/ 550844 h 2743200"/>
                <a:gd name="connsiteX22" fmla="*/ 1273352 w 2514320"/>
                <a:gd name="connsiteY22" fmla="*/ 0 h 2743200"/>
                <a:gd name="connsiteX23" fmla="*/ 1130133 w 2514320"/>
                <a:gd name="connsiteY23" fmla="*/ 561860 h 2743200"/>
                <a:gd name="connsiteX24" fmla="*/ 162138 w 2514320"/>
                <a:gd name="connsiteY24" fmla="*/ 162818 h 2743200"/>
                <a:gd name="connsiteX0" fmla="*/ 162138 w 2514320"/>
                <a:gd name="connsiteY0" fmla="*/ 162818 h 2743200"/>
                <a:gd name="connsiteX1" fmla="*/ 854711 w 2514320"/>
                <a:gd name="connsiteY1" fmla="*/ 881350 h 2743200"/>
                <a:gd name="connsiteX2" fmla="*/ 0 w 2514320"/>
                <a:gd name="connsiteY2" fmla="*/ 814061 h 2743200"/>
                <a:gd name="connsiteX3" fmla="*/ 887762 w 2514320"/>
                <a:gd name="connsiteY3" fmla="*/ 1101687 h 2743200"/>
                <a:gd name="connsiteX4" fmla="*/ 579290 w 2514320"/>
                <a:gd name="connsiteY4" fmla="*/ 1619480 h 2743200"/>
                <a:gd name="connsiteX5" fmla="*/ 601323 w 2514320"/>
                <a:gd name="connsiteY5" fmla="*/ 2302525 h 2743200"/>
                <a:gd name="connsiteX6" fmla="*/ 821661 w 2514320"/>
                <a:gd name="connsiteY6" fmla="*/ 2699133 h 2743200"/>
                <a:gd name="connsiteX7" fmla="*/ 678442 w 2514320"/>
                <a:gd name="connsiteY7" fmla="*/ 2258458 h 2743200"/>
                <a:gd name="connsiteX8" fmla="*/ 700475 w 2514320"/>
                <a:gd name="connsiteY8" fmla="*/ 1586429 h 2743200"/>
                <a:gd name="connsiteX9" fmla="*/ 1053015 w 2514320"/>
                <a:gd name="connsiteY9" fmla="*/ 1189822 h 2743200"/>
                <a:gd name="connsiteX10" fmla="*/ 898779 w 2514320"/>
                <a:gd name="connsiteY10" fmla="*/ 1718631 h 2743200"/>
                <a:gd name="connsiteX11" fmla="*/ 1064032 w 2514320"/>
                <a:gd name="connsiteY11" fmla="*/ 2159306 h 2743200"/>
                <a:gd name="connsiteX12" fmla="*/ 986914 w 2514320"/>
                <a:gd name="connsiteY12" fmla="*/ 2743200 h 2743200"/>
                <a:gd name="connsiteX13" fmla="*/ 1174201 w 2514320"/>
                <a:gd name="connsiteY13" fmla="*/ 2126256 h 2743200"/>
                <a:gd name="connsiteX14" fmla="*/ 975897 w 2514320"/>
                <a:gd name="connsiteY14" fmla="*/ 1674564 h 2743200"/>
                <a:gd name="connsiteX15" fmla="*/ 1262335 w 2514320"/>
                <a:gd name="connsiteY15" fmla="*/ 1156771 h 2743200"/>
                <a:gd name="connsiteX16" fmla="*/ 1945649 w 2514320"/>
                <a:gd name="connsiteY16" fmla="*/ 2279378 h 2743200"/>
                <a:gd name="connsiteX17" fmla="*/ 1573351 w 2514320"/>
                <a:gd name="connsiteY17" fmla="*/ 1256978 h 2743200"/>
                <a:gd name="connsiteX18" fmla="*/ 2432061 w 2514320"/>
                <a:gd name="connsiteY18" fmla="*/ 1628129 h 2743200"/>
                <a:gd name="connsiteX19" fmla="*/ 1526740 w 2514320"/>
                <a:gd name="connsiteY19" fmla="*/ 936434 h 2743200"/>
                <a:gd name="connsiteX20" fmla="*/ 2432061 w 2514320"/>
                <a:gd name="connsiteY20" fmla="*/ 325630 h 2743200"/>
                <a:gd name="connsiteX21" fmla="*/ 1460639 w 2514320"/>
                <a:gd name="connsiteY21" fmla="*/ 550844 h 2743200"/>
                <a:gd name="connsiteX22" fmla="*/ 1273352 w 2514320"/>
                <a:gd name="connsiteY22" fmla="*/ 0 h 2743200"/>
                <a:gd name="connsiteX23" fmla="*/ 1130133 w 2514320"/>
                <a:gd name="connsiteY23" fmla="*/ 561860 h 2743200"/>
                <a:gd name="connsiteX24" fmla="*/ 162138 w 2514320"/>
                <a:gd name="connsiteY24" fmla="*/ 162818 h 2743200"/>
                <a:gd name="connsiteX0" fmla="*/ 162138 w 2514320"/>
                <a:gd name="connsiteY0" fmla="*/ 967010 h 3547392"/>
                <a:gd name="connsiteX1" fmla="*/ 854711 w 2514320"/>
                <a:gd name="connsiteY1" fmla="*/ 1685542 h 3547392"/>
                <a:gd name="connsiteX2" fmla="*/ 0 w 2514320"/>
                <a:gd name="connsiteY2" fmla="*/ 1618253 h 3547392"/>
                <a:gd name="connsiteX3" fmla="*/ 887762 w 2514320"/>
                <a:gd name="connsiteY3" fmla="*/ 1905879 h 3547392"/>
                <a:gd name="connsiteX4" fmla="*/ 579290 w 2514320"/>
                <a:gd name="connsiteY4" fmla="*/ 2423672 h 3547392"/>
                <a:gd name="connsiteX5" fmla="*/ 601323 w 2514320"/>
                <a:gd name="connsiteY5" fmla="*/ 3106717 h 3547392"/>
                <a:gd name="connsiteX6" fmla="*/ 821661 w 2514320"/>
                <a:gd name="connsiteY6" fmla="*/ 3503325 h 3547392"/>
                <a:gd name="connsiteX7" fmla="*/ 678442 w 2514320"/>
                <a:gd name="connsiteY7" fmla="*/ 3062650 h 3547392"/>
                <a:gd name="connsiteX8" fmla="*/ 700475 w 2514320"/>
                <a:gd name="connsiteY8" fmla="*/ 2390621 h 3547392"/>
                <a:gd name="connsiteX9" fmla="*/ 1053015 w 2514320"/>
                <a:gd name="connsiteY9" fmla="*/ 1994014 h 3547392"/>
                <a:gd name="connsiteX10" fmla="*/ 898779 w 2514320"/>
                <a:gd name="connsiteY10" fmla="*/ 2522823 h 3547392"/>
                <a:gd name="connsiteX11" fmla="*/ 1064032 w 2514320"/>
                <a:gd name="connsiteY11" fmla="*/ 2963498 h 3547392"/>
                <a:gd name="connsiteX12" fmla="*/ 986914 w 2514320"/>
                <a:gd name="connsiteY12" fmla="*/ 3547392 h 3547392"/>
                <a:gd name="connsiteX13" fmla="*/ 1174201 w 2514320"/>
                <a:gd name="connsiteY13" fmla="*/ 2930448 h 3547392"/>
                <a:gd name="connsiteX14" fmla="*/ 975897 w 2514320"/>
                <a:gd name="connsiteY14" fmla="*/ 2478756 h 3547392"/>
                <a:gd name="connsiteX15" fmla="*/ 1262335 w 2514320"/>
                <a:gd name="connsiteY15" fmla="*/ 1960963 h 3547392"/>
                <a:gd name="connsiteX16" fmla="*/ 1945649 w 2514320"/>
                <a:gd name="connsiteY16" fmla="*/ 3083570 h 3547392"/>
                <a:gd name="connsiteX17" fmla="*/ 1573351 w 2514320"/>
                <a:gd name="connsiteY17" fmla="*/ 2061170 h 3547392"/>
                <a:gd name="connsiteX18" fmla="*/ 2432061 w 2514320"/>
                <a:gd name="connsiteY18" fmla="*/ 2432321 h 3547392"/>
                <a:gd name="connsiteX19" fmla="*/ 1526740 w 2514320"/>
                <a:gd name="connsiteY19" fmla="*/ 1740626 h 3547392"/>
                <a:gd name="connsiteX20" fmla="*/ 2432061 w 2514320"/>
                <a:gd name="connsiteY20" fmla="*/ 1129822 h 3547392"/>
                <a:gd name="connsiteX21" fmla="*/ 1460639 w 2514320"/>
                <a:gd name="connsiteY21" fmla="*/ 1355036 h 3547392"/>
                <a:gd name="connsiteX22" fmla="*/ 1945649 w 2514320"/>
                <a:gd name="connsiteY22" fmla="*/ 1 h 3547392"/>
                <a:gd name="connsiteX23" fmla="*/ 1130133 w 2514320"/>
                <a:gd name="connsiteY23" fmla="*/ 1366052 h 3547392"/>
                <a:gd name="connsiteX24" fmla="*/ 162138 w 2514320"/>
                <a:gd name="connsiteY24" fmla="*/ 967010 h 3547392"/>
                <a:gd name="connsiteX0" fmla="*/ 162137 w 2514320"/>
                <a:gd name="connsiteY0" fmla="*/ 162810 h 3547392"/>
                <a:gd name="connsiteX1" fmla="*/ 854711 w 2514320"/>
                <a:gd name="connsiteY1" fmla="*/ 1685542 h 3547392"/>
                <a:gd name="connsiteX2" fmla="*/ 0 w 2514320"/>
                <a:gd name="connsiteY2" fmla="*/ 1618253 h 3547392"/>
                <a:gd name="connsiteX3" fmla="*/ 887762 w 2514320"/>
                <a:gd name="connsiteY3" fmla="*/ 1905879 h 3547392"/>
                <a:gd name="connsiteX4" fmla="*/ 579290 w 2514320"/>
                <a:gd name="connsiteY4" fmla="*/ 2423672 h 3547392"/>
                <a:gd name="connsiteX5" fmla="*/ 601323 w 2514320"/>
                <a:gd name="connsiteY5" fmla="*/ 3106717 h 3547392"/>
                <a:gd name="connsiteX6" fmla="*/ 821661 w 2514320"/>
                <a:gd name="connsiteY6" fmla="*/ 3503325 h 3547392"/>
                <a:gd name="connsiteX7" fmla="*/ 678442 w 2514320"/>
                <a:gd name="connsiteY7" fmla="*/ 3062650 h 3547392"/>
                <a:gd name="connsiteX8" fmla="*/ 700475 w 2514320"/>
                <a:gd name="connsiteY8" fmla="*/ 2390621 h 3547392"/>
                <a:gd name="connsiteX9" fmla="*/ 1053015 w 2514320"/>
                <a:gd name="connsiteY9" fmla="*/ 1994014 h 3547392"/>
                <a:gd name="connsiteX10" fmla="*/ 898779 w 2514320"/>
                <a:gd name="connsiteY10" fmla="*/ 2522823 h 3547392"/>
                <a:gd name="connsiteX11" fmla="*/ 1064032 w 2514320"/>
                <a:gd name="connsiteY11" fmla="*/ 2963498 h 3547392"/>
                <a:gd name="connsiteX12" fmla="*/ 986914 w 2514320"/>
                <a:gd name="connsiteY12" fmla="*/ 3547392 h 3547392"/>
                <a:gd name="connsiteX13" fmla="*/ 1174201 w 2514320"/>
                <a:gd name="connsiteY13" fmla="*/ 2930448 h 3547392"/>
                <a:gd name="connsiteX14" fmla="*/ 975897 w 2514320"/>
                <a:gd name="connsiteY14" fmla="*/ 2478756 h 3547392"/>
                <a:gd name="connsiteX15" fmla="*/ 1262335 w 2514320"/>
                <a:gd name="connsiteY15" fmla="*/ 1960963 h 3547392"/>
                <a:gd name="connsiteX16" fmla="*/ 1945649 w 2514320"/>
                <a:gd name="connsiteY16" fmla="*/ 3083570 h 3547392"/>
                <a:gd name="connsiteX17" fmla="*/ 1573351 w 2514320"/>
                <a:gd name="connsiteY17" fmla="*/ 2061170 h 3547392"/>
                <a:gd name="connsiteX18" fmla="*/ 2432061 w 2514320"/>
                <a:gd name="connsiteY18" fmla="*/ 2432321 h 3547392"/>
                <a:gd name="connsiteX19" fmla="*/ 1526740 w 2514320"/>
                <a:gd name="connsiteY19" fmla="*/ 1740626 h 3547392"/>
                <a:gd name="connsiteX20" fmla="*/ 2432061 w 2514320"/>
                <a:gd name="connsiteY20" fmla="*/ 1129822 h 3547392"/>
                <a:gd name="connsiteX21" fmla="*/ 1460639 w 2514320"/>
                <a:gd name="connsiteY21" fmla="*/ 1355036 h 3547392"/>
                <a:gd name="connsiteX22" fmla="*/ 1945649 w 2514320"/>
                <a:gd name="connsiteY22" fmla="*/ 1 h 3547392"/>
                <a:gd name="connsiteX23" fmla="*/ 1130133 w 2514320"/>
                <a:gd name="connsiteY23" fmla="*/ 1366052 h 3547392"/>
                <a:gd name="connsiteX24" fmla="*/ 162137 w 2514320"/>
                <a:gd name="connsiteY24" fmla="*/ 162810 h 3547392"/>
                <a:gd name="connsiteX0" fmla="*/ 324274 w 2676457"/>
                <a:gd name="connsiteY0" fmla="*/ 162810 h 3547392"/>
                <a:gd name="connsiteX1" fmla="*/ 1016848 w 2676457"/>
                <a:gd name="connsiteY1" fmla="*/ 1685542 h 3547392"/>
                <a:gd name="connsiteX2" fmla="*/ 0 w 2676457"/>
                <a:gd name="connsiteY2" fmla="*/ 1302496 h 3547392"/>
                <a:gd name="connsiteX3" fmla="*/ 1049899 w 2676457"/>
                <a:gd name="connsiteY3" fmla="*/ 1905879 h 3547392"/>
                <a:gd name="connsiteX4" fmla="*/ 741427 w 2676457"/>
                <a:gd name="connsiteY4" fmla="*/ 2423672 h 3547392"/>
                <a:gd name="connsiteX5" fmla="*/ 763460 w 2676457"/>
                <a:gd name="connsiteY5" fmla="*/ 3106717 h 3547392"/>
                <a:gd name="connsiteX6" fmla="*/ 983798 w 2676457"/>
                <a:gd name="connsiteY6" fmla="*/ 3503325 h 3547392"/>
                <a:gd name="connsiteX7" fmla="*/ 840579 w 2676457"/>
                <a:gd name="connsiteY7" fmla="*/ 3062650 h 3547392"/>
                <a:gd name="connsiteX8" fmla="*/ 862612 w 2676457"/>
                <a:gd name="connsiteY8" fmla="*/ 2390621 h 3547392"/>
                <a:gd name="connsiteX9" fmla="*/ 1215152 w 2676457"/>
                <a:gd name="connsiteY9" fmla="*/ 1994014 h 3547392"/>
                <a:gd name="connsiteX10" fmla="*/ 1060916 w 2676457"/>
                <a:gd name="connsiteY10" fmla="*/ 2522823 h 3547392"/>
                <a:gd name="connsiteX11" fmla="*/ 1226169 w 2676457"/>
                <a:gd name="connsiteY11" fmla="*/ 2963498 h 3547392"/>
                <a:gd name="connsiteX12" fmla="*/ 1149051 w 2676457"/>
                <a:gd name="connsiteY12" fmla="*/ 3547392 h 3547392"/>
                <a:gd name="connsiteX13" fmla="*/ 1336338 w 2676457"/>
                <a:gd name="connsiteY13" fmla="*/ 2930448 h 3547392"/>
                <a:gd name="connsiteX14" fmla="*/ 1138034 w 2676457"/>
                <a:gd name="connsiteY14" fmla="*/ 2478756 h 3547392"/>
                <a:gd name="connsiteX15" fmla="*/ 1424472 w 2676457"/>
                <a:gd name="connsiteY15" fmla="*/ 1960963 h 3547392"/>
                <a:gd name="connsiteX16" fmla="*/ 2107786 w 2676457"/>
                <a:gd name="connsiteY16" fmla="*/ 3083570 h 3547392"/>
                <a:gd name="connsiteX17" fmla="*/ 1735488 w 2676457"/>
                <a:gd name="connsiteY17" fmla="*/ 2061170 h 3547392"/>
                <a:gd name="connsiteX18" fmla="*/ 2594198 w 2676457"/>
                <a:gd name="connsiteY18" fmla="*/ 2432321 h 3547392"/>
                <a:gd name="connsiteX19" fmla="*/ 1688877 w 2676457"/>
                <a:gd name="connsiteY19" fmla="*/ 1740626 h 3547392"/>
                <a:gd name="connsiteX20" fmla="*/ 2594198 w 2676457"/>
                <a:gd name="connsiteY20" fmla="*/ 1129822 h 3547392"/>
                <a:gd name="connsiteX21" fmla="*/ 1622776 w 2676457"/>
                <a:gd name="connsiteY21" fmla="*/ 1355036 h 3547392"/>
                <a:gd name="connsiteX22" fmla="*/ 2107786 w 2676457"/>
                <a:gd name="connsiteY22" fmla="*/ 1 h 3547392"/>
                <a:gd name="connsiteX23" fmla="*/ 1292270 w 2676457"/>
                <a:gd name="connsiteY23" fmla="*/ 1366052 h 3547392"/>
                <a:gd name="connsiteX24" fmla="*/ 324274 w 2676457"/>
                <a:gd name="connsiteY24" fmla="*/ 162810 h 3547392"/>
                <a:gd name="connsiteX0" fmla="*/ 324274 w 2676457"/>
                <a:gd name="connsiteY0" fmla="*/ 162810 h 3547392"/>
                <a:gd name="connsiteX1" fmla="*/ 1016848 w 2676457"/>
                <a:gd name="connsiteY1" fmla="*/ 1685542 h 3547392"/>
                <a:gd name="connsiteX2" fmla="*/ 0 w 2676457"/>
                <a:gd name="connsiteY2" fmla="*/ 1302496 h 3547392"/>
                <a:gd name="connsiteX3" fmla="*/ 1049899 w 2676457"/>
                <a:gd name="connsiteY3" fmla="*/ 1905879 h 3547392"/>
                <a:gd name="connsiteX4" fmla="*/ 741427 w 2676457"/>
                <a:gd name="connsiteY4" fmla="*/ 2423672 h 3547392"/>
                <a:gd name="connsiteX5" fmla="*/ 763460 w 2676457"/>
                <a:gd name="connsiteY5" fmla="*/ 3106717 h 3547392"/>
                <a:gd name="connsiteX6" fmla="*/ 983798 w 2676457"/>
                <a:gd name="connsiteY6" fmla="*/ 3503325 h 3547392"/>
                <a:gd name="connsiteX7" fmla="*/ 862612 w 2676457"/>
                <a:gd name="connsiteY7" fmla="*/ 2390621 h 3547392"/>
                <a:gd name="connsiteX8" fmla="*/ 1215152 w 2676457"/>
                <a:gd name="connsiteY8" fmla="*/ 1994014 h 3547392"/>
                <a:gd name="connsiteX9" fmla="*/ 1060916 w 2676457"/>
                <a:gd name="connsiteY9" fmla="*/ 2522823 h 3547392"/>
                <a:gd name="connsiteX10" fmla="*/ 1226169 w 2676457"/>
                <a:gd name="connsiteY10" fmla="*/ 2963498 h 3547392"/>
                <a:gd name="connsiteX11" fmla="*/ 1149051 w 2676457"/>
                <a:gd name="connsiteY11" fmla="*/ 3547392 h 3547392"/>
                <a:gd name="connsiteX12" fmla="*/ 1336338 w 2676457"/>
                <a:gd name="connsiteY12" fmla="*/ 2930448 h 3547392"/>
                <a:gd name="connsiteX13" fmla="*/ 1138034 w 2676457"/>
                <a:gd name="connsiteY13" fmla="*/ 2478756 h 3547392"/>
                <a:gd name="connsiteX14" fmla="*/ 1424472 w 2676457"/>
                <a:gd name="connsiteY14" fmla="*/ 1960963 h 3547392"/>
                <a:gd name="connsiteX15" fmla="*/ 2107786 w 2676457"/>
                <a:gd name="connsiteY15" fmla="*/ 3083570 h 3547392"/>
                <a:gd name="connsiteX16" fmla="*/ 1735488 w 2676457"/>
                <a:gd name="connsiteY16" fmla="*/ 2061170 h 3547392"/>
                <a:gd name="connsiteX17" fmla="*/ 2594198 w 2676457"/>
                <a:gd name="connsiteY17" fmla="*/ 2432321 h 3547392"/>
                <a:gd name="connsiteX18" fmla="*/ 1688877 w 2676457"/>
                <a:gd name="connsiteY18" fmla="*/ 1740626 h 3547392"/>
                <a:gd name="connsiteX19" fmla="*/ 2594198 w 2676457"/>
                <a:gd name="connsiteY19" fmla="*/ 1129822 h 3547392"/>
                <a:gd name="connsiteX20" fmla="*/ 1622776 w 2676457"/>
                <a:gd name="connsiteY20" fmla="*/ 1355036 h 3547392"/>
                <a:gd name="connsiteX21" fmla="*/ 2107786 w 2676457"/>
                <a:gd name="connsiteY21" fmla="*/ 1 h 3547392"/>
                <a:gd name="connsiteX22" fmla="*/ 1292270 w 2676457"/>
                <a:gd name="connsiteY22" fmla="*/ 1366052 h 3547392"/>
                <a:gd name="connsiteX23" fmla="*/ 324274 w 2676457"/>
                <a:gd name="connsiteY23" fmla="*/ 162810 h 3547392"/>
                <a:gd name="connsiteX0" fmla="*/ 324274 w 2676457"/>
                <a:gd name="connsiteY0" fmla="*/ 162810 h 3547392"/>
                <a:gd name="connsiteX1" fmla="*/ 1016848 w 2676457"/>
                <a:gd name="connsiteY1" fmla="*/ 1685542 h 3547392"/>
                <a:gd name="connsiteX2" fmla="*/ 0 w 2676457"/>
                <a:gd name="connsiteY2" fmla="*/ 1302496 h 3547392"/>
                <a:gd name="connsiteX3" fmla="*/ 1049899 w 2676457"/>
                <a:gd name="connsiteY3" fmla="*/ 1905879 h 3547392"/>
                <a:gd name="connsiteX4" fmla="*/ 741427 w 2676457"/>
                <a:gd name="connsiteY4" fmla="*/ 2423672 h 3547392"/>
                <a:gd name="connsiteX5" fmla="*/ 983798 w 2676457"/>
                <a:gd name="connsiteY5" fmla="*/ 3503325 h 3547392"/>
                <a:gd name="connsiteX6" fmla="*/ 862612 w 2676457"/>
                <a:gd name="connsiteY6" fmla="*/ 2390621 h 3547392"/>
                <a:gd name="connsiteX7" fmla="*/ 1215152 w 2676457"/>
                <a:gd name="connsiteY7" fmla="*/ 1994014 h 3547392"/>
                <a:gd name="connsiteX8" fmla="*/ 1060916 w 2676457"/>
                <a:gd name="connsiteY8" fmla="*/ 2522823 h 3547392"/>
                <a:gd name="connsiteX9" fmla="*/ 1226169 w 2676457"/>
                <a:gd name="connsiteY9" fmla="*/ 2963498 h 3547392"/>
                <a:gd name="connsiteX10" fmla="*/ 1149051 w 2676457"/>
                <a:gd name="connsiteY10" fmla="*/ 3547392 h 3547392"/>
                <a:gd name="connsiteX11" fmla="*/ 1336338 w 2676457"/>
                <a:gd name="connsiteY11" fmla="*/ 2930448 h 3547392"/>
                <a:gd name="connsiteX12" fmla="*/ 1138034 w 2676457"/>
                <a:gd name="connsiteY12" fmla="*/ 2478756 h 3547392"/>
                <a:gd name="connsiteX13" fmla="*/ 1424472 w 2676457"/>
                <a:gd name="connsiteY13" fmla="*/ 1960963 h 3547392"/>
                <a:gd name="connsiteX14" fmla="*/ 2107786 w 2676457"/>
                <a:gd name="connsiteY14" fmla="*/ 3083570 h 3547392"/>
                <a:gd name="connsiteX15" fmla="*/ 1735488 w 2676457"/>
                <a:gd name="connsiteY15" fmla="*/ 2061170 h 3547392"/>
                <a:gd name="connsiteX16" fmla="*/ 2594198 w 2676457"/>
                <a:gd name="connsiteY16" fmla="*/ 2432321 h 3547392"/>
                <a:gd name="connsiteX17" fmla="*/ 1688877 w 2676457"/>
                <a:gd name="connsiteY17" fmla="*/ 1740626 h 3547392"/>
                <a:gd name="connsiteX18" fmla="*/ 2594198 w 2676457"/>
                <a:gd name="connsiteY18" fmla="*/ 1129822 h 3547392"/>
                <a:gd name="connsiteX19" fmla="*/ 1622776 w 2676457"/>
                <a:gd name="connsiteY19" fmla="*/ 1355036 h 3547392"/>
                <a:gd name="connsiteX20" fmla="*/ 2107786 w 2676457"/>
                <a:gd name="connsiteY20" fmla="*/ 1 h 3547392"/>
                <a:gd name="connsiteX21" fmla="*/ 1292270 w 2676457"/>
                <a:gd name="connsiteY21" fmla="*/ 1366052 h 3547392"/>
                <a:gd name="connsiteX22" fmla="*/ 324274 w 2676457"/>
                <a:gd name="connsiteY22" fmla="*/ 162810 h 3547392"/>
                <a:gd name="connsiteX0" fmla="*/ 324274 w 2676457"/>
                <a:gd name="connsiteY0" fmla="*/ 162810 h 3744680"/>
                <a:gd name="connsiteX1" fmla="*/ 1016848 w 2676457"/>
                <a:gd name="connsiteY1" fmla="*/ 1685542 h 3744680"/>
                <a:gd name="connsiteX2" fmla="*/ 0 w 2676457"/>
                <a:gd name="connsiteY2" fmla="*/ 1302496 h 3744680"/>
                <a:gd name="connsiteX3" fmla="*/ 1049899 w 2676457"/>
                <a:gd name="connsiteY3" fmla="*/ 1905879 h 3744680"/>
                <a:gd name="connsiteX4" fmla="*/ 741427 w 2676457"/>
                <a:gd name="connsiteY4" fmla="*/ 2423672 h 3744680"/>
                <a:gd name="connsiteX5" fmla="*/ 983798 w 2676457"/>
                <a:gd name="connsiteY5" fmla="*/ 3503325 h 3744680"/>
                <a:gd name="connsiteX6" fmla="*/ 862612 w 2676457"/>
                <a:gd name="connsiteY6" fmla="*/ 2390621 h 3744680"/>
                <a:gd name="connsiteX7" fmla="*/ 1215152 w 2676457"/>
                <a:gd name="connsiteY7" fmla="*/ 1994014 h 3744680"/>
                <a:gd name="connsiteX8" fmla="*/ 1060916 w 2676457"/>
                <a:gd name="connsiteY8" fmla="*/ 2522823 h 3744680"/>
                <a:gd name="connsiteX9" fmla="*/ 1226169 w 2676457"/>
                <a:gd name="connsiteY9" fmla="*/ 2963498 h 3744680"/>
                <a:gd name="connsiteX10" fmla="*/ 1621373 w 2676457"/>
                <a:gd name="connsiteY10" fmla="*/ 3744680 h 3744680"/>
                <a:gd name="connsiteX11" fmla="*/ 1336338 w 2676457"/>
                <a:gd name="connsiteY11" fmla="*/ 2930448 h 3744680"/>
                <a:gd name="connsiteX12" fmla="*/ 1138034 w 2676457"/>
                <a:gd name="connsiteY12" fmla="*/ 2478756 h 3744680"/>
                <a:gd name="connsiteX13" fmla="*/ 1424472 w 2676457"/>
                <a:gd name="connsiteY13" fmla="*/ 1960963 h 3744680"/>
                <a:gd name="connsiteX14" fmla="*/ 2107786 w 2676457"/>
                <a:gd name="connsiteY14" fmla="*/ 3083570 h 3744680"/>
                <a:gd name="connsiteX15" fmla="*/ 1735488 w 2676457"/>
                <a:gd name="connsiteY15" fmla="*/ 2061170 h 3744680"/>
                <a:gd name="connsiteX16" fmla="*/ 2594198 w 2676457"/>
                <a:gd name="connsiteY16" fmla="*/ 2432321 h 3744680"/>
                <a:gd name="connsiteX17" fmla="*/ 1688877 w 2676457"/>
                <a:gd name="connsiteY17" fmla="*/ 1740626 h 3744680"/>
                <a:gd name="connsiteX18" fmla="*/ 2594198 w 2676457"/>
                <a:gd name="connsiteY18" fmla="*/ 1129822 h 3744680"/>
                <a:gd name="connsiteX19" fmla="*/ 1622776 w 2676457"/>
                <a:gd name="connsiteY19" fmla="*/ 1355036 h 3744680"/>
                <a:gd name="connsiteX20" fmla="*/ 2107786 w 2676457"/>
                <a:gd name="connsiteY20" fmla="*/ 1 h 3744680"/>
                <a:gd name="connsiteX21" fmla="*/ 1292270 w 2676457"/>
                <a:gd name="connsiteY21" fmla="*/ 1366052 h 3744680"/>
                <a:gd name="connsiteX22" fmla="*/ 324274 w 2676457"/>
                <a:gd name="connsiteY22" fmla="*/ 162810 h 3744680"/>
                <a:gd name="connsiteX0" fmla="*/ 324274 w 2676457"/>
                <a:gd name="connsiteY0" fmla="*/ 162810 h 3744680"/>
                <a:gd name="connsiteX1" fmla="*/ 1016848 w 2676457"/>
                <a:gd name="connsiteY1" fmla="*/ 1685542 h 3744680"/>
                <a:gd name="connsiteX2" fmla="*/ 0 w 2676457"/>
                <a:gd name="connsiteY2" fmla="*/ 1302496 h 3744680"/>
                <a:gd name="connsiteX3" fmla="*/ 1049899 w 2676457"/>
                <a:gd name="connsiteY3" fmla="*/ 1905879 h 3744680"/>
                <a:gd name="connsiteX4" fmla="*/ 741427 w 2676457"/>
                <a:gd name="connsiteY4" fmla="*/ 2423672 h 3744680"/>
                <a:gd name="connsiteX5" fmla="*/ 162137 w 2676457"/>
                <a:gd name="connsiteY5" fmla="*/ 2930619 h 3744680"/>
                <a:gd name="connsiteX6" fmla="*/ 862612 w 2676457"/>
                <a:gd name="connsiteY6" fmla="*/ 2390621 h 3744680"/>
                <a:gd name="connsiteX7" fmla="*/ 1215152 w 2676457"/>
                <a:gd name="connsiteY7" fmla="*/ 1994014 h 3744680"/>
                <a:gd name="connsiteX8" fmla="*/ 1060916 w 2676457"/>
                <a:gd name="connsiteY8" fmla="*/ 2522823 h 3744680"/>
                <a:gd name="connsiteX9" fmla="*/ 1226169 w 2676457"/>
                <a:gd name="connsiteY9" fmla="*/ 2963498 h 3744680"/>
                <a:gd name="connsiteX10" fmla="*/ 1621373 w 2676457"/>
                <a:gd name="connsiteY10" fmla="*/ 3744680 h 3744680"/>
                <a:gd name="connsiteX11" fmla="*/ 1336338 w 2676457"/>
                <a:gd name="connsiteY11" fmla="*/ 2930448 h 3744680"/>
                <a:gd name="connsiteX12" fmla="*/ 1138034 w 2676457"/>
                <a:gd name="connsiteY12" fmla="*/ 2478756 h 3744680"/>
                <a:gd name="connsiteX13" fmla="*/ 1424472 w 2676457"/>
                <a:gd name="connsiteY13" fmla="*/ 1960963 h 3744680"/>
                <a:gd name="connsiteX14" fmla="*/ 2107786 w 2676457"/>
                <a:gd name="connsiteY14" fmla="*/ 3083570 h 3744680"/>
                <a:gd name="connsiteX15" fmla="*/ 1735488 w 2676457"/>
                <a:gd name="connsiteY15" fmla="*/ 2061170 h 3744680"/>
                <a:gd name="connsiteX16" fmla="*/ 2594198 w 2676457"/>
                <a:gd name="connsiteY16" fmla="*/ 2432321 h 3744680"/>
                <a:gd name="connsiteX17" fmla="*/ 1688877 w 2676457"/>
                <a:gd name="connsiteY17" fmla="*/ 1740626 h 3744680"/>
                <a:gd name="connsiteX18" fmla="*/ 2594198 w 2676457"/>
                <a:gd name="connsiteY18" fmla="*/ 1129822 h 3744680"/>
                <a:gd name="connsiteX19" fmla="*/ 1622776 w 2676457"/>
                <a:gd name="connsiteY19" fmla="*/ 1355036 h 3744680"/>
                <a:gd name="connsiteX20" fmla="*/ 2107786 w 2676457"/>
                <a:gd name="connsiteY20" fmla="*/ 1 h 3744680"/>
                <a:gd name="connsiteX21" fmla="*/ 1292270 w 2676457"/>
                <a:gd name="connsiteY21" fmla="*/ 1366052 h 3744680"/>
                <a:gd name="connsiteX22" fmla="*/ 324274 w 2676457"/>
                <a:gd name="connsiteY22" fmla="*/ 162810 h 3744680"/>
                <a:gd name="connsiteX0" fmla="*/ 324274 w 2676457"/>
                <a:gd name="connsiteY0" fmla="*/ 162810 h 3744680"/>
                <a:gd name="connsiteX1" fmla="*/ 1016848 w 2676457"/>
                <a:gd name="connsiteY1" fmla="*/ 1685542 h 3744680"/>
                <a:gd name="connsiteX2" fmla="*/ 0 w 2676457"/>
                <a:gd name="connsiteY2" fmla="*/ 1302496 h 3744680"/>
                <a:gd name="connsiteX3" fmla="*/ 1049899 w 2676457"/>
                <a:gd name="connsiteY3" fmla="*/ 1905879 h 3744680"/>
                <a:gd name="connsiteX4" fmla="*/ 741427 w 2676457"/>
                <a:gd name="connsiteY4" fmla="*/ 2423672 h 3744680"/>
                <a:gd name="connsiteX5" fmla="*/ 162137 w 2676457"/>
                <a:gd name="connsiteY5" fmla="*/ 2930619 h 3744680"/>
                <a:gd name="connsiteX6" fmla="*/ 862612 w 2676457"/>
                <a:gd name="connsiteY6" fmla="*/ 2390621 h 3744680"/>
                <a:gd name="connsiteX7" fmla="*/ 1215152 w 2676457"/>
                <a:gd name="connsiteY7" fmla="*/ 1994014 h 3744680"/>
                <a:gd name="connsiteX8" fmla="*/ 1060916 w 2676457"/>
                <a:gd name="connsiteY8" fmla="*/ 2522823 h 3744680"/>
                <a:gd name="connsiteX9" fmla="*/ 1226169 w 2676457"/>
                <a:gd name="connsiteY9" fmla="*/ 2963498 h 3744680"/>
                <a:gd name="connsiteX10" fmla="*/ 1621373 w 2676457"/>
                <a:gd name="connsiteY10" fmla="*/ 3744680 h 3744680"/>
                <a:gd name="connsiteX11" fmla="*/ 1336338 w 2676457"/>
                <a:gd name="connsiteY11" fmla="*/ 2930448 h 3744680"/>
                <a:gd name="connsiteX12" fmla="*/ 1424472 w 2676457"/>
                <a:gd name="connsiteY12" fmla="*/ 1960963 h 3744680"/>
                <a:gd name="connsiteX13" fmla="*/ 2107786 w 2676457"/>
                <a:gd name="connsiteY13" fmla="*/ 3083570 h 3744680"/>
                <a:gd name="connsiteX14" fmla="*/ 1735488 w 2676457"/>
                <a:gd name="connsiteY14" fmla="*/ 2061170 h 3744680"/>
                <a:gd name="connsiteX15" fmla="*/ 2594198 w 2676457"/>
                <a:gd name="connsiteY15" fmla="*/ 2432321 h 3744680"/>
                <a:gd name="connsiteX16" fmla="*/ 1688877 w 2676457"/>
                <a:gd name="connsiteY16" fmla="*/ 1740626 h 3744680"/>
                <a:gd name="connsiteX17" fmla="*/ 2594198 w 2676457"/>
                <a:gd name="connsiteY17" fmla="*/ 1129822 h 3744680"/>
                <a:gd name="connsiteX18" fmla="*/ 1622776 w 2676457"/>
                <a:gd name="connsiteY18" fmla="*/ 1355036 h 3744680"/>
                <a:gd name="connsiteX19" fmla="*/ 2107786 w 2676457"/>
                <a:gd name="connsiteY19" fmla="*/ 1 h 3744680"/>
                <a:gd name="connsiteX20" fmla="*/ 1292270 w 2676457"/>
                <a:gd name="connsiteY20" fmla="*/ 1366052 h 3744680"/>
                <a:gd name="connsiteX21" fmla="*/ 324274 w 2676457"/>
                <a:gd name="connsiteY21" fmla="*/ 162810 h 3744680"/>
                <a:gd name="connsiteX0" fmla="*/ 324274 w 2676457"/>
                <a:gd name="connsiteY0" fmla="*/ 162810 h 3744680"/>
                <a:gd name="connsiteX1" fmla="*/ 1016848 w 2676457"/>
                <a:gd name="connsiteY1" fmla="*/ 1685542 h 3744680"/>
                <a:gd name="connsiteX2" fmla="*/ 0 w 2676457"/>
                <a:gd name="connsiteY2" fmla="*/ 1302496 h 3744680"/>
                <a:gd name="connsiteX3" fmla="*/ 1049899 w 2676457"/>
                <a:gd name="connsiteY3" fmla="*/ 1905879 h 3744680"/>
                <a:gd name="connsiteX4" fmla="*/ 741427 w 2676457"/>
                <a:gd name="connsiteY4" fmla="*/ 2423672 h 3744680"/>
                <a:gd name="connsiteX5" fmla="*/ 162137 w 2676457"/>
                <a:gd name="connsiteY5" fmla="*/ 2930619 h 3744680"/>
                <a:gd name="connsiteX6" fmla="*/ 862612 w 2676457"/>
                <a:gd name="connsiteY6" fmla="*/ 2390621 h 3744680"/>
                <a:gd name="connsiteX7" fmla="*/ 1215152 w 2676457"/>
                <a:gd name="connsiteY7" fmla="*/ 1994014 h 3744680"/>
                <a:gd name="connsiteX8" fmla="*/ 1226169 w 2676457"/>
                <a:gd name="connsiteY8" fmla="*/ 2963498 h 3744680"/>
                <a:gd name="connsiteX9" fmla="*/ 1621373 w 2676457"/>
                <a:gd name="connsiteY9" fmla="*/ 3744680 h 3744680"/>
                <a:gd name="connsiteX10" fmla="*/ 1336338 w 2676457"/>
                <a:gd name="connsiteY10" fmla="*/ 2930448 h 3744680"/>
                <a:gd name="connsiteX11" fmla="*/ 1424472 w 2676457"/>
                <a:gd name="connsiteY11" fmla="*/ 1960963 h 3744680"/>
                <a:gd name="connsiteX12" fmla="*/ 2107786 w 2676457"/>
                <a:gd name="connsiteY12" fmla="*/ 3083570 h 3744680"/>
                <a:gd name="connsiteX13" fmla="*/ 1735488 w 2676457"/>
                <a:gd name="connsiteY13" fmla="*/ 2061170 h 3744680"/>
                <a:gd name="connsiteX14" fmla="*/ 2594198 w 2676457"/>
                <a:gd name="connsiteY14" fmla="*/ 2432321 h 3744680"/>
                <a:gd name="connsiteX15" fmla="*/ 1688877 w 2676457"/>
                <a:gd name="connsiteY15" fmla="*/ 1740626 h 3744680"/>
                <a:gd name="connsiteX16" fmla="*/ 2594198 w 2676457"/>
                <a:gd name="connsiteY16" fmla="*/ 1129822 h 3744680"/>
                <a:gd name="connsiteX17" fmla="*/ 1622776 w 2676457"/>
                <a:gd name="connsiteY17" fmla="*/ 1355036 h 3744680"/>
                <a:gd name="connsiteX18" fmla="*/ 2107786 w 2676457"/>
                <a:gd name="connsiteY18" fmla="*/ 1 h 3744680"/>
                <a:gd name="connsiteX19" fmla="*/ 1292270 w 2676457"/>
                <a:gd name="connsiteY19" fmla="*/ 1366052 h 3744680"/>
                <a:gd name="connsiteX20" fmla="*/ 324274 w 2676457"/>
                <a:gd name="connsiteY20" fmla="*/ 162810 h 374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76457" h="3744680">
                  <a:moveTo>
                    <a:pt x="324274" y="162810"/>
                  </a:moveTo>
                  <a:lnTo>
                    <a:pt x="1016848" y="1685542"/>
                  </a:lnTo>
                  <a:lnTo>
                    <a:pt x="0" y="1302496"/>
                  </a:lnTo>
                  <a:lnTo>
                    <a:pt x="1049899" y="1905879"/>
                  </a:lnTo>
                  <a:lnTo>
                    <a:pt x="741427" y="2423672"/>
                  </a:lnTo>
                  <a:lnTo>
                    <a:pt x="162137" y="2930619"/>
                  </a:lnTo>
                  <a:lnTo>
                    <a:pt x="862612" y="2390621"/>
                  </a:lnTo>
                  <a:lnTo>
                    <a:pt x="1215152" y="1994014"/>
                  </a:lnTo>
                  <a:lnTo>
                    <a:pt x="1226169" y="2963498"/>
                  </a:lnTo>
                  <a:lnTo>
                    <a:pt x="1621373" y="3744680"/>
                  </a:lnTo>
                  <a:lnTo>
                    <a:pt x="1336338" y="2930448"/>
                  </a:lnTo>
                  <a:lnTo>
                    <a:pt x="1424472" y="1960963"/>
                  </a:lnTo>
                  <a:lnTo>
                    <a:pt x="2107786" y="3083570"/>
                  </a:lnTo>
                  <a:cubicBezTo>
                    <a:pt x="2234113" y="3188414"/>
                    <a:pt x="1654419" y="2169712"/>
                    <a:pt x="1735488" y="2061170"/>
                  </a:cubicBezTo>
                  <a:cubicBezTo>
                    <a:pt x="1816557" y="1952629"/>
                    <a:pt x="2676457" y="2573888"/>
                    <a:pt x="2594198" y="2432321"/>
                  </a:cubicBezTo>
                  <a:cubicBezTo>
                    <a:pt x="1793149" y="1970957"/>
                    <a:pt x="1990651" y="1971191"/>
                    <a:pt x="1688877" y="1740626"/>
                  </a:cubicBezTo>
                  <a:lnTo>
                    <a:pt x="2594198" y="1129822"/>
                  </a:lnTo>
                  <a:lnTo>
                    <a:pt x="1622776" y="1355036"/>
                  </a:lnTo>
                  <a:lnTo>
                    <a:pt x="2107786" y="1"/>
                  </a:lnTo>
                  <a:lnTo>
                    <a:pt x="1292270" y="1366052"/>
                  </a:lnTo>
                  <a:lnTo>
                    <a:pt x="324274" y="16281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円/楕円 10"/>
            <p:cNvSpPr/>
            <p:nvPr/>
          </p:nvSpPr>
          <p:spPr>
            <a:xfrm>
              <a:off x="6559121" y="3341693"/>
              <a:ext cx="105174" cy="157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0" name="円/楕円 29"/>
            <p:cNvSpPr/>
            <p:nvPr/>
          </p:nvSpPr>
          <p:spPr>
            <a:xfrm>
              <a:off x="7519845" y="3285046"/>
              <a:ext cx="105174" cy="157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12" name="グループ化 37"/>
          <p:cNvGrpSpPr>
            <a:grpSpLocks/>
          </p:cNvGrpSpPr>
          <p:nvPr/>
        </p:nvGrpSpPr>
        <p:grpSpPr bwMode="auto">
          <a:xfrm>
            <a:off x="5580063" y="4070350"/>
            <a:ext cx="2374900" cy="962025"/>
            <a:chOff x="5867400" y="4076700"/>
            <a:chExt cx="3025775" cy="1223963"/>
          </a:xfrm>
        </p:grpSpPr>
        <p:sp>
          <p:nvSpPr>
            <p:cNvPr id="7" name="角丸四角形 6"/>
            <p:cNvSpPr/>
            <p:nvPr/>
          </p:nvSpPr>
          <p:spPr>
            <a:xfrm>
              <a:off x="5867400" y="4076700"/>
              <a:ext cx="3025775" cy="1223963"/>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7" name="フリーフォーム 16"/>
            <p:cNvSpPr/>
            <p:nvPr/>
          </p:nvSpPr>
          <p:spPr>
            <a:xfrm>
              <a:off x="7667493" y="4365524"/>
              <a:ext cx="764534" cy="795778"/>
            </a:xfrm>
            <a:custGeom>
              <a:avLst/>
              <a:gdLst>
                <a:gd name="connsiteX0" fmla="*/ 99152 w 2071171"/>
                <a:gd name="connsiteY0" fmla="*/ 1465243 h 2148289"/>
                <a:gd name="connsiteX1" fmla="*/ 385590 w 2071171"/>
                <a:gd name="connsiteY1" fmla="*/ 1112703 h 2148289"/>
                <a:gd name="connsiteX2" fmla="*/ 0 w 2071171"/>
                <a:gd name="connsiteY2" fmla="*/ 749147 h 2148289"/>
                <a:gd name="connsiteX3" fmla="*/ 583894 w 2071171"/>
                <a:gd name="connsiteY3" fmla="*/ 495759 h 2148289"/>
                <a:gd name="connsiteX4" fmla="*/ 749147 w 2071171"/>
                <a:gd name="connsiteY4" fmla="*/ 0 h 2148289"/>
                <a:gd name="connsiteX5" fmla="*/ 1222872 w 2071171"/>
                <a:gd name="connsiteY5" fmla="*/ 605928 h 2148289"/>
                <a:gd name="connsiteX6" fmla="*/ 2071171 w 2071171"/>
                <a:gd name="connsiteY6" fmla="*/ 616944 h 2148289"/>
                <a:gd name="connsiteX7" fmla="*/ 1674564 w 2071171"/>
                <a:gd name="connsiteY7" fmla="*/ 1123720 h 2148289"/>
                <a:gd name="connsiteX8" fmla="*/ 1994053 w 2071171"/>
                <a:gd name="connsiteY8" fmla="*/ 1905918 h 2148289"/>
                <a:gd name="connsiteX9" fmla="*/ 1388125 w 2071171"/>
                <a:gd name="connsiteY9" fmla="*/ 1652530 h 2148289"/>
                <a:gd name="connsiteX10" fmla="*/ 892366 w 2071171"/>
                <a:gd name="connsiteY10" fmla="*/ 2148289 h 2148289"/>
                <a:gd name="connsiteX11" fmla="*/ 727113 w 2071171"/>
                <a:gd name="connsiteY11" fmla="*/ 1553378 h 2148289"/>
                <a:gd name="connsiteX12" fmla="*/ 99152 w 2071171"/>
                <a:gd name="connsiteY12" fmla="*/ 1465243 h 214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171" h="2148289">
                  <a:moveTo>
                    <a:pt x="99152" y="1465243"/>
                  </a:moveTo>
                  <a:lnTo>
                    <a:pt x="385590" y="1112703"/>
                  </a:lnTo>
                  <a:lnTo>
                    <a:pt x="0" y="749147"/>
                  </a:lnTo>
                  <a:lnTo>
                    <a:pt x="583894" y="495759"/>
                  </a:lnTo>
                  <a:lnTo>
                    <a:pt x="749147" y="0"/>
                  </a:lnTo>
                  <a:lnTo>
                    <a:pt x="1222872" y="605928"/>
                  </a:lnTo>
                  <a:lnTo>
                    <a:pt x="2071171" y="616944"/>
                  </a:lnTo>
                  <a:lnTo>
                    <a:pt x="1674564" y="1123720"/>
                  </a:lnTo>
                  <a:lnTo>
                    <a:pt x="1994053" y="1905918"/>
                  </a:lnTo>
                  <a:lnTo>
                    <a:pt x="1388125" y="1652530"/>
                  </a:lnTo>
                  <a:lnTo>
                    <a:pt x="892366" y="2148289"/>
                  </a:lnTo>
                  <a:lnTo>
                    <a:pt x="727113" y="1553378"/>
                  </a:lnTo>
                  <a:lnTo>
                    <a:pt x="99152" y="1465243"/>
                  </a:ln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ja-JP" altLang="en-US"/>
            </a:p>
          </p:txBody>
        </p:sp>
        <p:sp>
          <p:nvSpPr>
            <p:cNvPr id="20" name="円/楕円 19"/>
            <p:cNvSpPr/>
            <p:nvPr/>
          </p:nvSpPr>
          <p:spPr>
            <a:xfrm>
              <a:off x="7985037" y="4680603"/>
              <a:ext cx="105174" cy="15955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5" name="右矢印 24"/>
            <p:cNvSpPr/>
            <p:nvPr/>
          </p:nvSpPr>
          <p:spPr>
            <a:xfrm>
              <a:off x="7827276" y="4672524"/>
              <a:ext cx="432831" cy="21611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1" name="フリーフォーム 30"/>
            <p:cNvSpPr/>
            <p:nvPr/>
          </p:nvSpPr>
          <p:spPr>
            <a:xfrm rot="16200000">
              <a:off x="6100831" y="3843269"/>
              <a:ext cx="1189628" cy="1656490"/>
            </a:xfrm>
            <a:custGeom>
              <a:avLst/>
              <a:gdLst>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64405 w 1707614"/>
                <a:gd name="connsiteY7" fmla="*/ 2258458 h 2743200"/>
                <a:gd name="connsiteX8" fmla="*/ 286438 w 1707614"/>
                <a:gd name="connsiteY8" fmla="*/ 1586429 h 2743200"/>
                <a:gd name="connsiteX9" fmla="*/ 638978 w 1707614"/>
                <a:gd name="connsiteY9" fmla="*/ 1189822 h 2743200"/>
                <a:gd name="connsiteX10" fmla="*/ 484742 w 1707614"/>
                <a:gd name="connsiteY10" fmla="*/ 1718631 h 2743200"/>
                <a:gd name="connsiteX11" fmla="*/ 649995 w 1707614"/>
                <a:gd name="connsiteY11" fmla="*/ 2159306 h 2743200"/>
                <a:gd name="connsiteX12" fmla="*/ 572877 w 1707614"/>
                <a:gd name="connsiteY12" fmla="*/ 2743200 h 2743200"/>
                <a:gd name="connsiteX13" fmla="*/ 760164 w 1707614"/>
                <a:gd name="connsiteY13" fmla="*/ 2126256 h 2743200"/>
                <a:gd name="connsiteX14" fmla="*/ 561860 w 1707614"/>
                <a:gd name="connsiteY14" fmla="*/ 1674564 h 2743200"/>
                <a:gd name="connsiteX15" fmla="*/ 848298 w 1707614"/>
                <a:gd name="connsiteY15" fmla="*/ 1156771 h 2743200"/>
                <a:gd name="connsiteX16" fmla="*/ 1156771 w 1707614"/>
                <a:gd name="connsiteY16" fmla="*/ 1564395 h 2743200"/>
                <a:gd name="connsiteX17" fmla="*/ 1112703 w 1707614"/>
                <a:gd name="connsiteY17" fmla="*/ 936434 h 2743200"/>
                <a:gd name="connsiteX18" fmla="*/ 1707614 w 1707614"/>
                <a:gd name="connsiteY18" fmla="*/ 561860 h 2743200"/>
                <a:gd name="connsiteX19" fmla="*/ 1046602 w 1707614"/>
                <a:gd name="connsiteY19" fmla="*/ 550844 h 2743200"/>
                <a:gd name="connsiteX20" fmla="*/ 859315 w 1707614"/>
                <a:gd name="connsiteY20" fmla="*/ 0 h 2743200"/>
                <a:gd name="connsiteX21" fmla="*/ 716096 w 1707614"/>
                <a:gd name="connsiteY21" fmla="*/ 561860 h 2743200"/>
                <a:gd name="connsiteX22" fmla="*/ 275421 w 1707614"/>
                <a:gd name="connsiteY22"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64405 w 1707614"/>
                <a:gd name="connsiteY7" fmla="*/ 2258458 h 2743200"/>
                <a:gd name="connsiteX8" fmla="*/ 286438 w 1707614"/>
                <a:gd name="connsiteY8" fmla="*/ 1586429 h 2743200"/>
                <a:gd name="connsiteX9" fmla="*/ 638978 w 1707614"/>
                <a:gd name="connsiteY9" fmla="*/ 1189822 h 2743200"/>
                <a:gd name="connsiteX10" fmla="*/ 484742 w 1707614"/>
                <a:gd name="connsiteY10" fmla="*/ 1718631 h 2743200"/>
                <a:gd name="connsiteX11" fmla="*/ 649995 w 1707614"/>
                <a:gd name="connsiteY11" fmla="*/ 2159306 h 2743200"/>
                <a:gd name="connsiteX12" fmla="*/ 572877 w 1707614"/>
                <a:gd name="connsiteY12" fmla="*/ 2743200 h 2743200"/>
                <a:gd name="connsiteX13" fmla="*/ 760164 w 1707614"/>
                <a:gd name="connsiteY13" fmla="*/ 2126256 h 2743200"/>
                <a:gd name="connsiteX14" fmla="*/ 561860 w 1707614"/>
                <a:gd name="connsiteY14" fmla="*/ 1674564 h 2743200"/>
                <a:gd name="connsiteX15" fmla="*/ 848298 w 1707614"/>
                <a:gd name="connsiteY15" fmla="*/ 1156771 h 2743200"/>
                <a:gd name="connsiteX16" fmla="*/ 1156771 w 1707614"/>
                <a:gd name="connsiteY16" fmla="*/ 1564395 h 2743200"/>
                <a:gd name="connsiteX17" fmla="*/ 1139570 w 1707614"/>
                <a:gd name="connsiteY17" fmla="*/ 1262073 h 2743200"/>
                <a:gd name="connsiteX18" fmla="*/ 1112703 w 1707614"/>
                <a:gd name="connsiteY18" fmla="*/ 936434 h 2743200"/>
                <a:gd name="connsiteX19" fmla="*/ 1707614 w 1707614"/>
                <a:gd name="connsiteY19" fmla="*/ 561860 h 2743200"/>
                <a:gd name="connsiteX20" fmla="*/ 1046602 w 1707614"/>
                <a:gd name="connsiteY20" fmla="*/ 550844 h 2743200"/>
                <a:gd name="connsiteX21" fmla="*/ 859315 w 1707614"/>
                <a:gd name="connsiteY21" fmla="*/ 0 h 2743200"/>
                <a:gd name="connsiteX22" fmla="*/ 716096 w 1707614"/>
                <a:gd name="connsiteY22" fmla="*/ 561860 h 2743200"/>
                <a:gd name="connsiteX23" fmla="*/ 275421 w 1707614"/>
                <a:gd name="connsiteY23" fmla="*/ 462709 h 2743200"/>
                <a:gd name="connsiteX0" fmla="*/ 275421 w 2018023"/>
                <a:gd name="connsiteY0" fmla="*/ 462709 h 2743200"/>
                <a:gd name="connsiteX1" fmla="*/ 440674 w 2018023"/>
                <a:gd name="connsiteY1" fmla="*/ 881350 h 2743200"/>
                <a:gd name="connsiteX2" fmla="*/ 0 w 2018023"/>
                <a:gd name="connsiteY2" fmla="*/ 870333 h 2743200"/>
                <a:gd name="connsiteX3" fmla="*/ 473725 w 2018023"/>
                <a:gd name="connsiteY3" fmla="*/ 1101687 h 2743200"/>
                <a:gd name="connsiteX4" fmla="*/ 165253 w 2018023"/>
                <a:gd name="connsiteY4" fmla="*/ 1619480 h 2743200"/>
                <a:gd name="connsiteX5" fmla="*/ 187286 w 2018023"/>
                <a:gd name="connsiteY5" fmla="*/ 2302525 h 2743200"/>
                <a:gd name="connsiteX6" fmla="*/ 407624 w 2018023"/>
                <a:gd name="connsiteY6" fmla="*/ 2699133 h 2743200"/>
                <a:gd name="connsiteX7" fmla="*/ 264405 w 2018023"/>
                <a:gd name="connsiteY7" fmla="*/ 2258458 h 2743200"/>
                <a:gd name="connsiteX8" fmla="*/ 286438 w 2018023"/>
                <a:gd name="connsiteY8" fmla="*/ 1586429 h 2743200"/>
                <a:gd name="connsiteX9" fmla="*/ 638978 w 2018023"/>
                <a:gd name="connsiteY9" fmla="*/ 1189822 h 2743200"/>
                <a:gd name="connsiteX10" fmla="*/ 484742 w 2018023"/>
                <a:gd name="connsiteY10" fmla="*/ 1718631 h 2743200"/>
                <a:gd name="connsiteX11" fmla="*/ 649995 w 2018023"/>
                <a:gd name="connsiteY11" fmla="*/ 2159306 h 2743200"/>
                <a:gd name="connsiteX12" fmla="*/ 572877 w 2018023"/>
                <a:gd name="connsiteY12" fmla="*/ 2743200 h 2743200"/>
                <a:gd name="connsiteX13" fmla="*/ 760164 w 2018023"/>
                <a:gd name="connsiteY13" fmla="*/ 2126256 h 2743200"/>
                <a:gd name="connsiteX14" fmla="*/ 561860 w 2018023"/>
                <a:gd name="connsiteY14" fmla="*/ 1674564 h 2743200"/>
                <a:gd name="connsiteX15" fmla="*/ 848298 w 2018023"/>
                <a:gd name="connsiteY15" fmla="*/ 1156771 h 2743200"/>
                <a:gd name="connsiteX16" fmla="*/ 1156771 w 2018023"/>
                <a:gd name="connsiteY16" fmla="*/ 1564395 h 2743200"/>
                <a:gd name="connsiteX17" fmla="*/ 2018024 w 2018023"/>
                <a:gd name="connsiteY17" fmla="*/ 1628129 h 2743200"/>
                <a:gd name="connsiteX18" fmla="*/ 1112703 w 2018023"/>
                <a:gd name="connsiteY18" fmla="*/ 936434 h 2743200"/>
                <a:gd name="connsiteX19" fmla="*/ 1707614 w 2018023"/>
                <a:gd name="connsiteY19" fmla="*/ 561860 h 2743200"/>
                <a:gd name="connsiteX20" fmla="*/ 1046602 w 2018023"/>
                <a:gd name="connsiteY20" fmla="*/ 550844 h 2743200"/>
                <a:gd name="connsiteX21" fmla="*/ 859315 w 2018023"/>
                <a:gd name="connsiteY21" fmla="*/ 0 h 2743200"/>
                <a:gd name="connsiteX22" fmla="*/ 716096 w 2018023"/>
                <a:gd name="connsiteY22" fmla="*/ 561860 h 2743200"/>
                <a:gd name="connsiteX23" fmla="*/ 275421 w 2018023"/>
                <a:gd name="connsiteY23" fmla="*/ 462709 h 2743200"/>
                <a:gd name="connsiteX0" fmla="*/ 275421 w 2018023"/>
                <a:gd name="connsiteY0" fmla="*/ 462709 h 2743200"/>
                <a:gd name="connsiteX1" fmla="*/ 440674 w 2018023"/>
                <a:gd name="connsiteY1" fmla="*/ 881350 h 2743200"/>
                <a:gd name="connsiteX2" fmla="*/ 0 w 2018023"/>
                <a:gd name="connsiteY2" fmla="*/ 870333 h 2743200"/>
                <a:gd name="connsiteX3" fmla="*/ 473725 w 2018023"/>
                <a:gd name="connsiteY3" fmla="*/ 1101687 h 2743200"/>
                <a:gd name="connsiteX4" fmla="*/ 165253 w 2018023"/>
                <a:gd name="connsiteY4" fmla="*/ 1619480 h 2743200"/>
                <a:gd name="connsiteX5" fmla="*/ 187286 w 2018023"/>
                <a:gd name="connsiteY5" fmla="*/ 2302525 h 2743200"/>
                <a:gd name="connsiteX6" fmla="*/ 407624 w 2018023"/>
                <a:gd name="connsiteY6" fmla="*/ 2699133 h 2743200"/>
                <a:gd name="connsiteX7" fmla="*/ 264405 w 2018023"/>
                <a:gd name="connsiteY7" fmla="*/ 2258458 h 2743200"/>
                <a:gd name="connsiteX8" fmla="*/ 286438 w 2018023"/>
                <a:gd name="connsiteY8" fmla="*/ 1586429 h 2743200"/>
                <a:gd name="connsiteX9" fmla="*/ 638978 w 2018023"/>
                <a:gd name="connsiteY9" fmla="*/ 1189822 h 2743200"/>
                <a:gd name="connsiteX10" fmla="*/ 484742 w 2018023"/>
                <a:gd name="connsiteY10" fmla="*/ 1718631 h 2743200"/>
                <a:gd name="connsiteX11" fmla="*/ 649995 w 2018023"/>
                <a:gd name="connsiteY11" fmla="*/ 2159306 h 2743200"/>
                <a:gd name="connsiteX12" fmla="*/ 572877 w 2018023"/>
                <a:gd name="connsiteY12" fmla="*/ 2743200 h 2743200"/>
                <a:gd name="connsiteX13" fmla="*/ 760164 w 2018023"/>
                <a:gd name="connsiteY13" fmla="*/ 2126256 h 2743200"/>
                <a:gd name="connsiteX14" fmla="*/ 561860 w 2018023"/>
                <a:gd name="connsiteY14" fmla="*/ 1674564 h 2743200"/>
                <a:gd name="connsiteX15" fmla="*/ 848298 w 2018023"/>
                <a:gd name="connsiteY15" fmla="*/ 1156771 h 2743200"/>
                <a:gd name="connsiteX16" fmla="*/ 1156771 w 2018023"/>
                <a:gd name="connsiteY16" fmla="*/ 1564395 h 2743200"/>
                <a:gd name="connsiteX17" fmla="*/ 2018024 w 2018023"/>
                <a:gd name="connsiteY17" fmla="*/ 1628129 h 2743200"/>
                <a:gd name="connsiteX18" fmla="*/ 1112703 w 2018023"/>
                <a:gd name="connsiteY18" fmla="*/ 936434 h 2743200"/>
                <a:gd name="connsiteX19" fmla="*/ 1707614 w 2018023"/>
                <a:gd name="connsiteY19" fmla="*/ 561860 h 2743200"/>
                <a:gd name="connsiteX20" fmla="*/ 1046602 w 2018023"/>
                <a:gd name="connsiteY20" fmla="*/ 550844 h 2743200"/>
                <a:gd name="connsiteX21" fmla="*/ 859315 w 2018023"/>
                <a:gd name="connsiteY21" fmla="*/ 0 h 2743200"/>
                <a:gd name="connsiteX22" fmla="*/ 716096 w 2018023"/>
                <a:gd name="connsiteY22" fmla="*/ 561860 h 2743200"/>
                <a:gd name="connsiteX23" fmla="*/ 275421 w 2018023"/>
                <a:gd name="connsiteY23" fmla="*/ 462709 h 2743200"/>
                <a:gd name="connsiteX0" fmla="*/ 275421 w 2018023"/>
                <a:gd name="connsiteY0" fmla="*/ 462709 h 2743200"/>
                <a:gd name="connsiteX1" fmla="*/ 440674 w 2018023"/>
                <a:gd name="connsiteY1" fmla="*/ 881350 h 2743200"/>
                <a:gd name="connsiteX2" fmla="*/ 0 w 2018023"/>
                <a:gd name="connsiteY2" fmla="*/ 870333 h 2743200"/>
                <a:gd name="connsiteX3" fmla="*/ 473725 w 2018023"/>
                <a:gd name="connsiteY3" fmla="*/ 1101687 h 2743200"/>
                <a:gd name="connsiteX4" fmla="*/ 165253 w 2018023"/>
                <a:gd name="connsiteY4" fmla="*/ 1619480 h 2743200"/>
                <a:gd name="connsiteX5" fmla="*/ 187286 w 2018023"/>
                <a:gd name="connsiteY5" fmla="*/ 2302525 h 2743200"/>
                <a:gd name="connsiteX6" fmla="*/ 407624 w 2018023"/>
                <a:gd name="connsiteY6" fmla="*/ 2699133 h 2743200"/>
                <a:gd name="connsiteX7" fmla="*/ 264405 w 2018023"/>
                <a:gd name="connsiteY7" fmla="*/ 2258458 h 2743200"/>
                <a:gd name="connsiteX8" fmla="*/ 286438 w 2018023"/>
                <a:gd name="connsiteY8" fmla="*/ 1586429 h 2743200"/>
                <a:gd name="connsiteX9" fmla="*/ 638978 w 2018023"/>
                <a:gd name="connsiteY9" fmla="*/ 1189822 h 2743200"/>
                <a:gd name="connsiteX10" fmla="*/ 484742 w 2018023"/>
                <a:gd name="connsiteY10" fmla="*/ 1718631 h 2743200"/>
                <a:gd name="connsiteX11" fmla="*/ 649995 w 2018023"/>
                <a:gd name="connsiteY11" fmla="*/ 2159306 h 2743200"/>
                <a:gd name="connsiteX12" fmla="*/ 572877 w 2018023"/>
                <a:gd name="connsiteY12" fmla="*/ 2743200 h 2743200"/>
                <a:gd name="connsiteX13" fmla="*/ 760164 w 2018023"/>
                <a:gd name="connsiteY13" fmla="*/ 2126256 h 2743200"/>
                <a:gd name="connsiteX14" fmla="*/ 561860 w 2018023"/>
                <a:gd name="connsiteY14" fmla="*/ 1674564 h 2743200"/>
                <a:gd name="connsiteX15" fmla="*/ 848298 w 2018023"/>
                <a:gd name="connsiteY15" fmla="*/ 1156771 h 2743200"/>
                <a:gd name="connsiteX16" fmla="*/ 1156771 w 2018023"/>
                <a:gd name="connsiteY16" fmla="*/ 1564395 h 2743200"/>
                <a:gd name="connsiteX17" fmla="*/ 2018024 w 2018023"/>
                <a:gd name="connsiteY17" fmla="*/ 1628129 h 2743200"/>
                <a:gd name="connsiteX18" fmla="*/ 1112703 w 2018023"/>
                <a:gd name="connsiteY18" fmla="*/ 936434 h 2743200"/>
                <a:gd name="connsiteX19" fmla="*/ 1707614 w 2018023"/>
                <a:gd name="connsiteY19" fmla="*/ 561860 h 2743200"/>
                <a:gd name="connsiteX20" fmla="*/ 1046602 w 2018023"/>
                <a:gd name="connsiteY20" fmla="*/ 550844 h 2743200"/>
                <a:gd name="connsiteX21" fmla="*/ 859315 w 2018023"/>
                <a:gd name="connsiteY21" fmla="*/ 0 h 2743200"/>
                <a:gd name="connsiteX22" fmla="*/ 716096 w 2018023"/>
                <a:gd name="connsiteY22" fmla="*/ 561860 h 2743200"/>
                <a:gd name="connsiteX23" fmla="*/ 275421 w 2018023"/>
                <a:gd name="connsiteY23" fmla="*/ 462709 h 2743200"/>
                <a:gd name="connsiteX0" fmla="*/ 275421 w 2018023"/>
                <a:gd name="connsiteY0" fmla="*/ 462709 h 2743200"/>
                <a:gd name="connsiteX1" fmla="*/ 440674 w 2018023"/>
                <a:gd name="connsiteY1" fmla="*/ 881350 h 2743200"/>
                <a:gd name="connsiteX2" fmla="*/ 0 w 2018023"/>
                <a:gd name="connsiteY2" fmla="*/ 870333 h 2743200"/>
                <a:gd name="connsiteX3" fmla="*/ 473725 w 2018023"/>
                <a:gd name="connsiteY3" fmla="*/ 1101687 h 2743200"/>
                <a:gd name="connsiteX4" fmla="*/ 165253 w 2018023"/>
                <a:gd name="connsiteY4" fmla="*/ 1619480 h 2743200"/>
                <a:gd name="connsiteX5" fmla="*/ 187286 w 2018023"/>
                <a:gd name="connsiteY5" fmla="*/ 2302525 h 2743200"/>
                <a:gd name="connsiteX6" fmla="*/ 407624 w 2018023"/>
                <a:gd name="connsiteY6" fmla="*/ 2699133 h 2743200"/>
                <a:gd name="connsiteX7" fmla="*/ 264405 w 2018023"/>
                <a:gd name="connsiteY7" fmla="*/ 2258458 h 2743200"/>
                <a:gd name="connsiteX8" fmla="*/ 286438 w 2018023"/>
                <a:gd name="connsiteY8" fmla="*/ 1586429 h 2743200"/>
                <a:gd name="connsiteX9" fmla="*/ 638978 w 2018023"/>
                <a:gd name="connsiteY9" fmla="*/ 1189822 h 2743200"/>
                <a:gd name="connsiteX10" fmla="*/ 484742 w 2018023"/>
                <a:gd name="connsiteY10" fmla="*/ 1718631 h 2743200"/>
                <a:gd name="connsiteX11" fmla="*/ 649995 w 2018023"/>
                <a:gd name="connsiteY11" fmla="*/ 2159306 h 2743200"/>
                <a:gd name="connsiteX12" fmla="*/ 572877 w 2018023"/>
                <a:gd name="connsiteY12" fmla="*/ 2743200 h 2743200"/>
                <a:gd name="connsiteX13" fmla="*/ 760164 w 2018023"/>
                <a:gd name="connsiteY13" fmla="*/ 2126256 h 2743200"/>
                <a:gd name="connsiteX14" fmla="*/ 561860 w 2018023"/>
                <a:gd name="connsiteY14" fmla="*/ 1674564 h 2743200"/>
                <a:gd name="connsiteX15" fmla="*/ 848298 w 2018023"/>
                <a:gd name="connsiteY15" fmla="*/ 1156771 h 2743200"/>
                <a:gd name="connsiteX16" fmla="*/ 1531612 w 2018023"/>
                <a:gd name="connsiteY16" fmla="*/ 2279378 h 2743200"/>
                <a:gd name="connsiteX17" fmla="*/ 2018024 w 2018023"/>
                <a:gd name="connsiteY17" fmla="*/ 1628129 h 2743200"/>
                <a:gd name="connsiteX18" fmla="*/ 1112703 w 2018023"/>
                <a:gd name="connsiteY18" fmla="*/ 936434 h 2743200"/>
                <a:gd name="connsiteX19" fmla="*/ 1707614 w 2018023"/>
                <a:gd name="connsiteY19" fmla="*/ 561860 h 2743200"/>
                <a:gd name="connsiteX20" fmla="*/ 1046602 w 2018023"/>
                <a:gd name="connsiteY20" fmla="*/ 550844 h 2743200"/>
                <a:gd name="connsiteX21" fmla="*/ 859315 w 2018023"/>
                <a:gd name="connsiteY21" fmla="*/ 0 h 2743200"/>
                <a:gd name="connsiteX22" fmla="*/ 716096 w 2018023"/>
                <a:gd name="connsiteY22" fmla="*/ 561860 h 2743200"/>
                <a:gd name="connsiteX23" fmla="*/ 275421 w 2018023"/>
                <a:gd name="connsiteY23" fmla="*/ 462709 h 2743200"/>
                <a:gd name="connsiteX0" fmla="*/ 275421 w 2100283"/>
                <a:gd name="connsiteY0" fmla="*/ 462709 h 2743200"/>
                <a:gd name="connsiteX1" fmla="*/ 440674 w 2100283"/>
                <a:gd name="connsiteY1" fmla="*/ 881350 h 2743200"/>
                <a:gd name="connsiteX2" fmla="*/ 0 w 2100283"/>
                <a:gd name="connsiteY2" fmla="*/ 870333 h 2743200"/>
                <a:gd name="connsiteX3" fmla="*/ 473725 w 2100283"/>
                <a:gd name="connsiteY3" fmla="*/ 1101687 h 2743200"/>
                <a:gd name="connsiteX4" fmla="*/ 165253 w 2100283"/>
                <a:gd name="connsiteY4" fmla="*/ 1619480 h 2743200"/>
                <a:gd name="connsiteX5" fmla="*/ 187286 w 2100283"/>
                <a:gd name="connsiteY5" fmla="*/ 2302525 h 2743200"/>
                <a:gd name="connsiteX6" fmla="*/ 407624 w 2100283"/>
                <a:gd name="connsiteY6" fmla="*/ 2699133 h 2743200"/>
                <a:gd name="connsiteX7" fmla="*/ 264405 w 2100283"/>
                <a:gd name="connsiteY7" fmla="*/ 2258458 h 2743200"/>
                <a:gd name="connsiteX8" fmla="*/ 286438 w 2100283"/>
                <a:gd name="connsiteY8" fmla="*/ 1586429 h 2743200"/>
                <a:gd name="connsiteX9" fmla="*/ 638978 w 2100283"/>
                <a:gd name="connsiteY9" fmla="*/ 1189822 h 2743200"/>
                <a:gd name="connsiteX10" fmla="*/ 484742 w 2100283"/>
                <a:gd name="connsiteY10" fmla="*/ 1718631 h 2743200"/>
                <a:gd name="connsiteX11" fmla="*/ 649995 w 2100283"/>
                <a:gd name="connsiteY11" fmla="*/ 2159306 h 2743200"/>
                <a:gd name="connsiteX12" fmla="*/ 572877 w 2100283"/>
                <a:gd name="connsiteY12" fmla="*/ 2743200 h 2743200"/>
                <a:gd name="connsiteX13" fmla="*/ 760164 w 2100283"/>
                <a:gd name="connsiteY13" fmla="*/ 2126256 h 2743200"/>
                <a:gd name="connsiteX14" fmla="*/ 561860 w 2100283"/>
                <a:gd name="connsiteY14" fmla="*/ 1674564 h 2743200"/>
                <a:gd name="connsiteX15" fmla="*/ 848298 w 2100283"/>
                <a:gd name="connsiteY15" fmla="*/ 1156771 h 2743200"/>
                <a:gd name="connsiteX16" fmla="*/ 1531612 w 2100283"/>
                <a:gd name="connsiteY16" fmla="*/ 2279378 h 2743200"/>
                <a:gd name="connsiteX17" fmla="*/ 1159314 w 2100283"/>
                <a:gd name="connsiteY17" fmla="*/ 1256978 h 2743200"/>
                <a:gd name="connsiteX18" fmla="*/ 2018024 w 2100283"/>
                <a:gd name="connsiteY18" fmla="*/ 1628129 h 2743200"/>
                <a:gd name="connsiteX19" fmla="*/ 1112703 w 2100283"/>
                <a:gd name="connsiteY19" fmla="*/ 936434 h 2743200"/>
                <a:gd name="connsiteX20" fmla="*/ 1707614 w 2100283"/>
                <a:gd name="connsiteY20" fmla="*/ 561860 h 2743200"/>
                <a:gd name="connsiteX21" fmla="*/ 1046602 w 2100283"/>
                <a:gd name="connsiteY21" fmla="*/ 550844 h 2743200"/>
                <a:gd name="connsiteX22" fmla="*/ 859315 w 2100283"/>
                <a:gd name="connsiteY22" fmla="*/ 0 h 2743200"/>
                <a:gd name="connsiteX23" fmla="*/ 716096 w 2100283"/>
                <a:gd name="connsiteY23" fmla="*/ 561860 h 2743200"/>
                <a:gd name="connsiteX24" fmla="*/ 275421 w 2100283"/>
                <a:gd name="connsiteY24" fmla="*/ 462709 h 2743200"/>
                <a:gd name="connsiteX0" fmla="*/ 689458 w 2514320"/>
                <a:gd name="connsiteY0" fmla="*/ 462709 h 2743200"/>
                <a:gd name="connsiteX1" fmla="*/ 854711 w 2514320"/>
                <a:gd name="connsiteY1" fmla="*/ 881350 h 2743200"/>
                <a:gd name="connsiteX2" fmla="*/ 0 w 2514320"/>
                <a:gd name="connsiteY2" fmla="*/ 814061 h 2743200"/>
                <a:gd name="connsiteX3" fmla="*/ 887762 w 2514320"/>
                <a:gd name="connsiteY3" fmla="*/ 1101687 h 2743200"/>
                <a:gd name="connsiteX4" fmla="*/ 579290 w 2514320"/>
                <a:gd name="connsiteY4" fmla="*/ 1619480 h 2743200"/>
                <a:gd name="connsiteX5" fmla="*/ 601323 w 2514320"/>
                <a:gd name="connsiteY5" fmla="*/ 2302525 h 2743200"/>
                <a:gd name="connsiteX6" fmla="*/ 821661 w 2514320"/>
                <a:gd name="connsiteY6" fmla="*/ 2699133 h 2743200"/>
                <a:gd name="connsiteX7" fmla="*/ 678442 w 2514320"/>
                <a:gd name="connsiteY7" fmla="*/ 2258458 h 2743200"/>
                <a:gd name="connsiteX8" fmla="*/ 700475 w 2514320"/>
                <a:gd name="connsiteY8" fmla="*/ 1586429 h 2743200"/>
                <a:gd name="connsiteX9" fmla="*/ 1053015 w 2514320"/>
                <a:gd name="connsiteY9" fmla="*/ 1189822 h 2743200"/>
                <a:gd name="connsiteX10" fmla="*/ 898779 w 2514320"/>
                <a:gd name="connsiteY10" fmla="*/ 1718631 h 2743200"/>
                <a:gd name="connsiteX11" fmla="*/ 1064032 w 2514320"/>
                <a:gd name="connsiteY11" fmla="*/ 2159306 h 2743200"/>
                <a:gd name="connsiteX12" fmla="*/ 986914 w 2514320"/>
                <a:gd name="connsiteY12" fmla="*/ 2743200 h 2743200"/>
                <a:gd name="connsiteX13" fmla="*/ 1174201 w 2514320"/>
                <a:gd name="connsiteY13" fmla="*/ 2126256 h 2743200"/>
                <a:gd name="connsiteX14" fmla="*/ 975897 w 2514320"/>
                <a:gd name="connsiteY14" fmla="*/ 1674564 h 2743200"/>
                <a:gd name="connsiteX15" fmla="*/ 1262335 w 2514320"/>
                <a:gd name="connsiteY15" fmla="*/ 1156771 h 2743200"/>
                <a:gd name="connsiteX16" fmla="*/ 1945649 w 2514320"/>
                <a:gd name="connsiteY16" fmla="*/ 2279378 h 2743200"/>
                <a:gd name="connsiteX17" fmla="*/ 1573351 w 2514320"/>
                <a:gd name="connsiteY17" fmla="*/ 1256978 h 2743200"/>
                <a:gd name="connsiteX18" fmla="*/ 2432061 w 2514320"/>
                <a:gd name="connsiteY18" fmla="*/ 1628129 h 2743200"/>
                <a:gd name="connsiteX19" fmla="*/ 1526740 w 2514320"/>
                <a:gd name="connsiteY19" fmla="*/ 936434 h 2743200"/>
                <a:gd name="connsiteX20" fmla="*/ 2121651 w 2514320"/>
                <a:gd name="connsiteY20" fmla="*/ 561860 h 2743200"/>
                <a:gd name="connsiteX21" fmla="*/ 1460639 w 2514320"/>
                <a:gd name="connsiteY21" fmla="*/ 550844 h 2743200"/>
                <a:gd name="connsiteX22" fmla="*/ 1273352 w 2514320"/>
                <a:gd name="connsiteY22" fmla="*/ 0 h 2743200"/>
                <a:gd name="connsiteX23" fmla="*/ 1130133 w 2514320"/>
                <a:gd name="connsiteY23" fmla="*/ 561860 h 2743200"/>
                <a:gd name="connsiteX24" fmla="*/ 689458 w 2514320"/>
                <a:gd name="connsiteY24" fmla="*/ 462709 h 2743200"/>
                <a:gd name="connsiteX0" fmla="*/ 648551 w 2514320"/>
                <a:gd name="connsiteY0" fmla="*/ 651255 h 2743200"/>
                <a:gd name="connsiteX1" fmla="*/ 854711 w 2514320"/>
                <a:gd name="connsiteY1" fmla="*/ 881350 h 2743200"/>
                <a:gd name="connsiteX2" fmla="*/ 0 w 2514320"/>
                <a:gd name="connsiteY2" fmla="*/ 814061 h 2743200"/>
                <a:gd name="connsiteX3" fmla="*/ 887762 w 2514320"/>
                <a:gd name="connsiteY3" fmla="*/ 1101687 h 2743200"/>
                <a:gd name="connsiteX4" fmla="*/ 579290 w 2514320"/>
                <a:gd name="connsiteY4" fmla="*/ 1619480 h 2743200"/>
                <a:gd name="connsiteX5" fmla="*/ 601323 w 2514320"/>
                <a:gd name="connsiteY5" fmla="*/ 2302525 h 2743200"/>
                <a:gd name="connsiteX6" fmla="*/ 821661 w 2514320"/>
                <a:gd name="connsiteY6" fmla="*/ 2699133 h 2743200"/>
                <a:gd name="connsiteX7" fmla="*/ 678442 w 2514320"/>
                <a:gd name="connsiteY7" fmla="*/ 2258458 h 2743200"/>
                <a:gd name="connsiteX8" fmla="*/ 700475 w 2514320"/>
                <a:gd name="connsiteY8" fmla="*/ 1586429 h 2743200"/>
                <a:gd name="connsiteX9" fmla="*/ 1053015 w 2514320"/>
                <a:gd name="connsiteY9" fmla="*/ 1189822 h 2743200"/>
                <a:gd name="connsiteX10" fmla="*/ 898779 w 2514320"/>
                <a:gd name="connsiteY10" fmla="*/ 1718631 h 2743200"/>
                <a:gd name="connsiteX11" fmla="*/ 1064032 w 2514320"/>
                <a:gd name="connsiteY11" fmla="*/ 2159306 h 2743200"/>
                <a:gd name="connsiteX12" fmla="*/ 986914 w 2514320"/>
                <a:gd name="connsiteY12" fmla="*/ 2743200 h 2743200"/>
                <a:gd name="connsiteX13" fmla="*/ 1174201 w 2514320"/>
                <a:gd name="connsiteY13" fmla="*/ 2126256 h 2743200"/>
                <a:gd name="connsiteX14" fmla="*/ 975897 w 2514320"/>
                <a:gd name="connsiteY14" fmla="*/ 1674564 h 2743200"/>
                <a:gd name="connsiteX15" fmla="*/ 1262335 w 2514320"/>
                <a:gd name="connsiteY15" fmla="*/ 1156771 h 2743200"/>
                <a:gd name="connsiteX16" fmla="*/ 1945649 w 2514320"/>
                <a:gd name="connsiteY16" fmla="*/ 2279378 h 2743200"/>
                <a:gd name="connsiteX17" fmla="*/ 1573351 w 2514320"/>
                <a:gd name="connsiteY17" fmla="*/ 1256978 h 2743200"/>
                <a:gd name="connsiteX18" fmla="*/ 2432061 w 2514320"/>
                <a:gd name="connsiteY18" fmla="*/ 1628129 h 2743200"/>
                <a:gd name="connsiteX19" fmla="*/ 1526740 w 2514320"/>
                <a:gd name="connsiteY19" fmla="*/ 936434 h 2743200"/>
                <a:gd name="connsiteX20" fmla="*/ 2121651 w 2514320"/>
                <a:gd name="connsiteY20" fmla="*/ 561860 h 2743200"/>
                <a:gd name="connsiteX21" fmla="*/ 1460639 w 2514320"/>
                <a:gd name="connsiteY21" fmla="*/ 550844 h 2743200"/>
                <a:gd name="connsiteX22" fmla="*/ 1273352 w 2514320"/>
                <a:gd name="connsiteY22" fmla="*/ 0 h 2743200"/>
                <a:gd name="connsiteX23" fmla="*/ 1130133 w 2514320"/>
                <a:gd name="connsiteY23" fmla="*/ 561860 h 2743200"/>
                <a:gd name="connsiteX24" fmla="*/ 648551 w 2514320"/>
                <a:gd name="connsiteY24" fmla="*/ 651255 h 2743200"/>
                <a:gd name="connsiteX0" fmla="*/ 162138 w 2514320"/>
                <a:gd name="connsiteY0" fmla="*/ 162818 h 2743200"/>
                <a:gd name="connsiteX1" fmla="*/ 854711 w 2514320"/>
                <a:gd name="connsiteY1" fmla="*/ 881350 h 2743200"/>
                <a:gd name="connsiteX2" fmla="*/ 0 w 2514320"/>
                <a:gd name="connsiteY2" fmla="*/ 814061 h 2743200"/>
                <a:gd name="connsiteX3" fmla="*/ 887762 w 2514320"/>
                <a:gd name="connsiteY3" fmla="*/ 1101687 h 2743200"/>
                <a:gd name="connsiteX4" fmla="*/ 579290 w 2514320"/>
                <a:gd name="connsiteY4" fmla="*/ 1619480 h 2743200"/>
                <a:gd name="connsiteX5" fmla="*/ 601323 w 2514320"/>
                <a:gd name="connsiteY5" fmla="*/ 2302525 h 2743200"/>
                <a:gd name="connsiteX6" fmla="*/ 821661 w 2514320"/>
                <a:gd name="connsiteY6" fmla="*/ 2699133 h 2743200"/>
                <a:gd name="connsiteX7" fmla="*/ 678442 w 2514320"/>
                <a:gd name="connsiteY7" fmla="*/ 2258458 h 2743200"/>
                <a:gd name="connsiteX8" fmla="*/ 700475 w 2514320"/>
                <a:gd name="connsiteY8" fmla="*/ 1586429 h 2743200"/>
                <a:gd name="connsiteX9" fmla="*/ 1053015 w 2514320"/>
                <a:gd name="connsiteY9" fmla="*/ 1189822 h 2743200"/>
                <a:gd name="connsiteX10" fmla="*/ 898779 w 2514320"/>
                <a:gd name="connsiteY10" fmla="*/ 1718631 h 2743200"/>
                <a:gd name="connsiteX11" fmla="*/ 1064032 w 2514320"/>
                <a:gd name="connsiteY11" fmla="*/ 2159306 h 2743200"/>
                <a:gd name="connsiteX12" fmla="*/ 986914 w 2514320"/>
                <a:gd name="connsiteY12" fmla="*/ 2743200 h 2743200"/>
                <a:gd name="connsiteX13" fmla="*/ 1174201 w 2514320"/>
                <a:gd name="connsiteY13" fmla="*/ 2126256 h 2743200"/>
                <a:gd name="connsiteX14" fmla="*/ 975897 w 2514320"/>
                <a:gd name="connsiteY14" fmla="*/ 1674564 h 2743200"/>
                <a:gd name="connsiteX15" fmla="*/ 1262335 w 2514320"/>
                <a:gd name="connsiteY15" fmla="*/ 1156771 h 2743200"/>
                <a:gd name="connsiteX16" fmla="*/ 1945649 w 2514320"/>
                <a:gd name="connsiteY16" fmla="*/ 2279378 h 2743200"/>
                <a:gd name="connsiteX17" fmla="*/ 1573351 w 2514320"/>
                <a:gd name="connsiteY17" fmla="*/ 1256978 h 2743200"/>
                <a:gd name="connsiteX18" fmla="*/ 2432061 w 2514320"/>
                <a:gd name="connsiteY18" fmla="*/ 1628129 h 2743200"/>
                <a:gd name="connsiteX19" fmla="*/ 1526740 w 2514320"/>
                <a:gd name="connsiteY19" fmla="*/ 936434 h 2743200"/>
                <a:gd name="connsiteX20" fmla="*/ 2121651 w 2514320"/>
                <a:gd name="connsiteY20" fmla="*/ 561860 h 2743200"/>
                <a:gd name="connsiteX21" fmla="*/ 1460639 w 2514320"/>
                <a:gd name="connsiteY21" fmla="*/ 550844 h 2743200"/>
                <a:gd name="connsiteX22" fmla="*/ 1273352 w 2514320"/>
                <a:gd name="connsiteY22" fmla="*/ 0 h 2743200"/>
                <a:gd name="connsiteX23" fmla="*/ 1130133 w 2514320"/>
                <a:gd name="connsiteY23" fmla="*/ 561860 h 2743200"/>
                <a:gd name="connsiteX24" fmla="*/ 162138 w 2514320"/>
                <a:gd name="connsiteY24" fmla="*/ 162818 h 2743200"/>
                <a:gd name="connsiteX0" fmla="*/ 162138 w 2514320"/>
                <a:gd name="connsiteY0" fmla="*/ 162818 h 2743200"/>
                <a:gd name="connsiteX1" fmla="*/ 854711 w 2514320"/>
                <a:gd name="connsiteY1" fmla="*/ 881350 h 2743200"/>
                <a:gd name="connsiteX2" fmla="*/ 0 w 2514320"/>
                <a:gd name="connsiteY2" fmla="*/ 814061 h 2743200"/>
                <a:gd name="connsiteX3" fmla="*/ 887762 w 2514320"/>
                <a:gd name="connsiteY3" fmla="*/ 1101687 h 2743200"/>
                <a:gd name="connsiteX4" fmla="*/ 579290 w 2514320"/>
                <a:gd name="connsiteY4" fmla="*/ 1619480 h 2743200"/>
                <a:gd name="connsiteX5" fmla="*/ 601323 w 2514320"/>
                <a:gd name="connsiteY5" fmla="*/ 2302525 h 2743200"/>
                <a:gd name="connsiteX6" fmla="*/ 821661 w 2514320"/>
                <a:gd name="connsiteY6" fmla="*/ 2699133 h 2743200"/>
                <a:gd name="connsiteX7" fmla="*/ 678442 w 2514320"/>
                <a:gd name="connsiteY7" fmla="*/ 2258458 h 2743200"/>
                <a:gd name="connsiteX8" fmla="*/ 700475 w 2514320"/>
                <a:gd name="connsiteY8" fmla="*/ 1586429 h 2743200"/>
                <a:gd name="connsiteX9" fmla="*/ 1053015 w 2514320"/>
                <a:gd name="connsiteY9" fmla="*/ 1189822 h 2743200"/>
                <a:gd name="connsiteX10" fmla="*/ 898779 w 2514320"/>
                <a:gd name="connsiteY10" fmla="*/ 1718631 h 2743200"/>
                <a:gd name="connsiteX11" fmla="*/ 1064032 w 2514320"/>
                <a:gd name="connsiteY11" fmla="*/ 2159306 h 2743200"/>
                <a:gd name="connsiteX12" fmla="*/ 986914 w 2514320"/>
                <a:gd name="connsiteY12" fmla="*/ 2743200 h 2743200"/>
                <a:gd name="connsiteX13" fmla="*/ 1174201 w 2514320"/>
                <a:gd name="connsiteY13" fmla="*/ 2126256 h 2743200"/>
                <a:gd name="connsiteX14" fmla="*/ 975897 w 2514320"/>
                <a:gd name="connsiteY14" fmla="*/ 1674564 h 2743200"/>
                <a:gd name="connsiteX15" fmla="*/ 1262335 w 2514320"/>
                <a:gd name="connsiteY15" fmla="*/ 1156771 h 2743200"/>
                <a:gd name="connsiteX16" fmla="*/ 1945649 w 2514320"/>
                <a:gd name="connsiteY16" fmla="*/ 2279378 h 2743200"/>
                <a:gd name="connsiteX17" fmla="*/ 1573351 w 2514320"/>
                <a:gd name="connsiteY17" fmla="*/ 1256978 h 2743200"/>
                <a:gd name="connsiteX18" fmla="*/ 2432061 w 2514320"/>
                <a:gd name="connsiteY18" fmla="*/ 1628129 h 2743200"/>
                <a:gd name="connsiteX19" fmla="*/ 1526740 w 2514320"/>
                <a:gd name="connsiteY19" fmla="*/ 936434 h 2743200"/>
                <a:gd name="connsiteX20" fmla="*/ 2432061 w 2514320"/>
                <a:gd name="connsiteY20" fmla="*/ 325630 h 2743200"/>
                <a:gd name="connsiteX21" fmla="*/ 1460639 w 2514320"/>
                <a:gd name="connsiteY21" fmla="*/ 550844 h 2743200"/>
                <a:gd name="connsiteX22" fmla="*/ 1273352 w 2514320"/>
                <a:gd name="connsiteY22" fmla="*/ 0 h 2743200"/>
                <a:gd name="connsiteX23" fmla="*/ 1130133 w 2514320"/>
                <a:gd name="connsiteY23" fmla="*/ 561860 h 2743200"/>
                <a:gd name="connsiteX24" fmla="*/ 162138 w 2514320"/>
                <a:gd name="connsiteY24" fmla="*/ 162818 h 2743200"/>
                <a:gd name="connsiteX0" fmla="*/ 162138 w 2514320"/>
                <a:gd name="connsiteY0" fmla="*/ 967010 h 3547392"/>
                <a:gd name="connsiteX1" fmla="*/ 854711 w 2514320"/>
                <a:gd name="connsiteY1" fmla="*/ 1685542 h 3547392"/>
                <a:gd name="connsiteX2" fmla="*/ 0 w 2514320"/>
                <a:gd name="connsiteY2" fmla="*/ 1618253 h 3547392"/>
                <a:gd name="connsiteX3" fmla="*/ 887762 w 2514320"/>
                <a:gd name="connsiteY3" fmla="*/ 1905879 h 3547392"/>
                <a:gd name="connsiteX4" fmla="*/ 579290 w 2514320"/>
                <a:gd name="connsiteY4" fmla="*/ 2423672 h 3547392"/>
                <a:gd name="connsiteX5" fmla="*/ 601323 w 2514320"/>
                <a:gd name="connsiteY5" fmla="*/ 3106717 h 3547392"/>
                <a:gd name="connsiteX6" fmla="*/ 821661 w 2514320"/>
                <a:gd name="connsiteY6" fmla="*/ 3503325 h 3547392"/>
                <a:gd name="connsiteX7" fmla="*/ 678442 w 2514320"/>
                <a:gd name="connsiteY7" fmla="*/ 3062650 h 3547392"/>
                <a:gd name="connsiteX8" fmla="*/ 700475 w 2514320"/>
                <a:gd name="connsiteY8" fmla="*/ 2390621 h 3547392"/>
                <a:gd name="connsiteX9" fmla="*/ 1053015 w 2514320"/>
                <a:gd name="connsiteY9" fmla="*/ 1994014 h 3547392"/>
                <a:gd name="connsiteX10" fmla="*/ 898779 w 2514320"/>
                <a:gd name="connsiteY10" fmla="*/ 2522823 h 3547392"/>
                <a:gd name="connsiteX11" fmla="*/ 1064032 w 2514320"/>
                <a:gd name="connsiteY11" fmla="*/ 2963498 h 3547392"/>
                <a:gd name="connsiteX12" fmla="*/ 986914 w 2514320"/>
                <a:gd name="connsiteY12" fmla="*/ 3547392 h 3547392"/>
                <a:gd name="connsiteX13" fmla="*/ 1174201 w 2514320"/>
                <a:gd name="connsiteY13" fmla="*/ 2930448 h 3547392"/>
                <a:gd name="connsiteX14" fmla="*/ 975897 w 2514320"/>
                <a:gd name="connsiteY14" fmla="*/ 2478756 h 3547392"/>
                <a:gd name="connsiteX15" fmla="*/ 1262335 w 2514320"/>
                <a:gd name="connsiteY15" fmla="*/ 1960963 h 3547392"/>
                <a:gd name="connsiteX16" fmla="*/ 1945649 w 2514320"/>
                <a:gd name="connsiteY16" fmla="*/ 3083570 h 3547392"/>
                <a:gd name="connsiteX17" fmla="*/ 1573351 w 2514320"/>
                <a:gd name="connsiteY17" fmla="*/ 2061170 h 3547392"/>
                <a:gd name="connsiteX18" fmla="*/ 2432061 w 2514320"/>
                <a:gd name="connsiteY18" fmla="*/ 2432321 h 3547392"/>
                <a:gd name="connsiteX19" fmla="*/ 1526740 w 2514320"/>
                <a:gd name="connsiteY19" fmla="*/ 1740626 h 3547392"/>
                <a:gd name="connsiteX20" fmla="*/ 2432061 w 2514320"/>
                <a:gd name="connsiteY20" fmla="*/ 1129822 h 3547392"/>
                <a:gd name="connsiteX21" fmla="*/ 1460639 w 2514320"/>
                <a:gd name="connsiteY21" fmla="*/ 1355036 h 3547392"/>
                <a:gd name="connsiteX22" fmla="*/ 1945649 w 2514320"/>
                <a:gd name="connsiteY22" fmla="*/ 1 h 3547392"/>
                <a:gd name="connsiteX23" fmla="*/ 1130133 w 2514320"/>
                <a:gd name="connsiteY23" fmla="*/ 1366052 h 3547392"/>
                <a:gd name="connsiteX24" fmla="*/ 162138 w 2514320"/>
                <a:gd name="connsiteY24" fmla="*/ 967010 h 3547392"/>
                <a:gd name="connsiteX0" fmla="*/ 162137 w 2514320"/>
                <a:gd name="connsiteY0" fmla="*/ 162810 h 3547392"/>
                <a:gd name="connsiteX1" fmla="*/ 854711 w 2514320"/>
                <a:gd name="connsiteY1" fmla="*/ 1685542 h 3547392"/>
                <a:gd name="connsiteX2" fmla="*/ 0 w 2514320"/>
                <a:gd name="connsiteY2" fmla="*/ 1618253 h 3547392"/>
                <a:gd name="connsiteX3" fmla="*/ 887762 w 2514320"/>
                <a:gd name="connsiteY3" fmla="*/ 1905879 h 3547392"/>
                <a:gd name="connsiteX4" fmla="*/ 579290 w 2514320"/>
                <a:gd name="connsiteY4" fmla="*/ 2423672 h 3547392"/>
                <a:gd name="connsiteX5" fmla="*/ 601323 w 2514320"/>
                <a:gd name="connsiteY5" fmla="*/ 3106717 h 3547392"/>
                <a:gd name="connsiteX6" fmla="*/ 821661 w 2514320"/>
                <a:gd name="connsiteY6" fmla="*/ 3503325 h 3547392"/>
                <a:gd name="connsiteX7" fmla="*/ 678442 w 2514320"/>
                <a:gd name="connsiteY7" fmla="*/ 3062650 h 3547392"/>
                <a:gd name="connsiteX8" fmla="*/ 700475 w 2514320"/>
                <a:gd name="connsiteY8" fmla="*/ 2390621 h 3547392"/>
                <a:gd name="connsiteX9" fmla="*/ 1053015 w 2514320"/>
                <a:gd name="connsiteY9" fmla="*/ 1994014 h 3547392"/>
                <a:gd name="connsiteX10" fmla="*/ 898779 w 2514320"/>
                <a:gd name="connsiteY10" fmla="*/ 2522823 h 3547392"/>
                <a:gd name="connsiteX11" fmla="*/ 1064032 w 2514320"/>
                <a:gd name="connsiteY11" fmla="*/ 2963498 h 3547392"/>
                <a:gd name="connsiteX12" fmla="*/ 986914 w 2514320"/>
                <a:gd name="connsiteY12" fmla="*/ 3547392 h 3547392"/>
                <a:gd name="connsiteX13" fmla="*/ 1174201 w 2514320"/>
                <a:gd name="connsiteY13" fmla="*/ 2930448 h 3547392"/>
                <a:gd name="connsiteX14" fmla="*/ 975897 w 2514320"/>
                <a:gd name="connsiteY14" fmla="*/ 2478756 h 3547392"/>
                <a:gd name="connsiteX15" fmla="*/ 1262335 w 2514320"/>
                <a:gd name="connsiteY15" fmla="*/ 1960963 h 3547392"/>
                <a:gd name="connsiteX16" fmla="*/ 1945649 w 2514320"/>
                <a:gd name="connsiteY16" fmla="*/ 3083570 h 3547392"/>
                <a:gd name="connsiteX17" fmla="*/ 1573351 w 2514320"/>
                <a:gd name="connsiteY17" fmla="*/ 2061170 h 3547392"/>
                <a:gd name="connsiteX18" fmla="*/ 2432061 w 2514320"/>
                <a:gd name="connsiteY18" fmla="*/ 2432321 h 3547392"/>
                <a:gd name="connsiteX19" fmla="*/ 1526740 w 2514320"/>
                <a:gd name="connsiteY19" fmla="*/ 1740626 h 3547392"/>
                <a:gd name="connsiteX20" fmla="*/ 2432061 w 2514320"/>
                <a:gd name="connsiteY20" fmla="*/ 1129822 h 3547392"/>
                <a:gd name="connsiteX21" fmla="*/ 1460639 w 2514320"/>
                <a:gd name="connsiteY21" fmla="*/ 1355036 h 3547392"/>
                <a:gd name="connsiteX22" fmla="*/ 1945649 w 2514320"/>
                <a:gd name="connsiteY22" fmla="*/ 1 h 3547392"/>
                <a:gd name="connsiteX23" fmla="*/ 1130133 w 2514320"/>
                <a:gd name="connsiteY23" fmla="*/ 1366052 h 3547392"/>
                <a:gd name="connsiteX24" fmla="*/ 162137 w 2514320"/>
                <a:gd name="connsiteY24" fmla="*/ 162810 h 3547392"/>
                <a:gd name="connsiteX0" fmla="*/ 324274 w 2676457"/>
                <a:gd name="connsiteY0" fmla="*/ 162810 h 3547392"/>
                <a:gd name="connsiteX1" fmla="*/ 1016848 w 2676457"/>
                <a:gd name="connsiteY1" fmla="*/ 1685542 h 3547392"/>
                <a:gd name="connsiteX2" fmla="*/ 0 w 2676457"/>
                <a:gd name="connsiteY2" fmla="*/ 1302496 h 3547392"/>
                <a:gd name="connsiteX3" fmla="*/ 1049899 w 2676457"/>
                <a:gd name="connsiteY3" fmla="*/ 1905879 h 3547392"/>
                <a:gd name="connsiteX4" fmla="*/ 741427 w 2676457"/>
                <a:gd name="connsiteY4" fmla="*/ 2423672 h 3547392"/>
                <a:gd name="connsiteX5" fmla="*/ 763460 w 2676457"/>
                <a:gd name="connsiteY5" fmla="*/ 3106717 h 3547392"/>
                <a:gd name="connsiteX6" fmla="*/ 983798 w 2676457"/>
                <a:gd name="connsiteY6" fmla="*/ 3503325 h 3547392"/>
                <a:gd name="connsiteX7" fmla="*/ 840579 w 2676457"/>
                <a:gd name="connsiteY7" fmla="*/ 3062650 h 3547392"/>
                <a:gd name="connsiteX8" fmla="*/ 862612 w 2676457"/>
                <a:gd name="connsiteY8" fmla="*/ 2390621 h 3547392"/>
                <a:gd name="connsiteX9" fmla="*/ 1215152 w 2676457"/>
                <a:gd name="connsiteY9" fmla="*/ 1994014 h 3547392"/>
                <a:gd name="connsiteX10" fmla="*/ 1060916 w 2676457"/>
                <a:gd name="connsiteY10" fmla="*/ 2522823 h 3547392"/>
                <a:gd name="connsiteX11" fmla="*/ 1226169 w 2676457"/>
                <a:gd name="connsiteY11" fmla="*/ 2963498 h 3547392"/>
                <a:gd name="connsiteX12" fmla="*/ 1149051 w 2676457"/>
                <a:gd name="connsiteY12" fmla="*/ 3547392 h 3547392"/>
                <a:gd name="connsiteX13" fmla="*/ 1336338 w 2676457"/>
                <a:gd name="connsiteY13" fmla="*/ 2930448 h 3547392"/>
                <a:gd name="connsiteX14" fmla="*/ 1138034 w 2676457"/>
                <a:gd name="connsiteY14" fmla="*/ 2478756 h 3547392"/>
                <a:gd name="connsiteX15" fmla="*/ 1424472 w 2676457"/>
                <a:gd name="connsiteY15" fmla="*/ 1960963 h 3547392"/>
                <a:gd name="connsiteX16" fmla="*/ 2107786 w 2676457"/>
                <a:gd name="connsiteY16" fmla="*/ 3083570 h 3547392"/>
                <a:gd name="connsiteX17" fmla="*/ 1735488 w 2676457"/>
                <a:gd name="connsiteY17" fmla="*/ 2061170 h 3547392"/>
                <a:gd name="connsiteX18" fmla="*/ 2594198 w 2676457"/>
                <a:gd name="connsiteY18" fmla="*/ 2432321 h 3547392"/>
                <a:gd name="connsiteX19" fmla="*/ 1688877 w 2676457"/>
                <a:gd name="connsiteY19" fmla="*/ 1740626 h 3547392"/>
                <a:gd name="connsiteX20" fmla="*/ 2594198 w 2676457"/>
                <a:gd name="connsiteY20" fmla="*/ 1129822 h 3547392"/>
                <a:gd name="connsiteX21" fmla="*/ 1622776 w 2676457"/>
                <a:gd name="connsiteY21" fmla="*/ 1355036 h 3547392"/>
                <a:gd name="connsiteX22" fmla="*/ 2107786 w 2676457"/>
                <a:gd name="connsiteY22" fmla="*/ 1 h 3547392"/>
                <a:gd name="connsiteX23" fmla="*/ 1292270 w 2676457"/>
                <a:gd name="connsiteY23" fmla="*/ 1366052 h 3547392"/>
                <a:gd name="connsiteX24" fmla="*/ 324274 w 2676457"/>
                <a:gd name="connsiteY24" fmla="*/ 162810 h 3547392"/>
                <a:gd name="connsiteX0" fmla="*/ 324274 w 2676457"/>
                <a:gd name="connsiteY0" fmla="*/ 162810 h 3547392"/>
                <a:gd name="connsiteX1" fmla="*/ 1016848 w 2676457"/>
                <a:gd name="connsiteY1" fmla="*/ 1685542 h 3547392"/>
                <a:gd name="connsiteX2" fmla="*/ 0 w 2676457"/>
                <a:gd name="connsiteY2" fmla="*/ 1302496 h 3547392"/>
                <a:gd name="connsiteX3" fmla="*/ 1049899 w 2676457"/>
                <a:gd name="connsiteY3" fmla="*/ 1905879 h 3547392"/>
                <a:gd name="connsiteX4" fmla="*/ 741427 w 2676457"/>
                <a:gd name="connsiteY4" fmla="*/ 2423672 h 3547392"/>
                <a:gd name="connsiteX5" fmla="*/ 763460 w 2676457"/>
                <a:gd name="connsiteY5" fmla="*/ 3106717 h 3547392"/>
                <a:gd name="connsiteX6" fmla="*/ 983798 w 2676457"/>
                <a:gd name="connsiteY6" fmla="*/ 3503325 h 3547392"/>
                <a:gd name="connsiteX7" fmla="*/ 862612 w 2676457"/>
                <a:gd name="connsiteY7" fmla="*/ 2390621 h 3547392"/>
                <a:gd name="connsiteX8" fmla="*/ 1215152 w 2676457"/>
                <a:gd name="connsiteY8" fmla="*/ 1994014 h 3547392"/>
                <a:gd name="connsiteX9" fmla="*/ 1060916 w 2676457"/>
                <a:gd name="connsiteY9" fmla="*/ 2522823 h 3547392"/>
                <a:gd name="connsiteX10" fmla="*/ 1226169 w 2676457"/>
                <a:gd name="connsiteY10" fmla="*/ 2963498 h 3547392"/>
                <a:gd name="connsiteX11" fmla="*/ 1149051 w 2676457"/>
                <a:gd name="connsiteY11" fmla="*/ 3547392 h 3547392"/>
                <a:gd name="connsiteX12" fmla="*/ 1336338 w 2676457"/>
                <a:gd name="connsiteY12" fmla="*/ 2930448 h 3547392"/>
                <a:gd name="connsiteX13" fmla="*/ 1138034 w 2676457"/>
                <a:gd name="connsiteY13" fmla="*/ 2478756 h 3547392"/>
                <a:gd name="connsiteX14" fmla="*/ 1424472 w 2676457"/>
                <a:gd name="connsiteY14" fmla="*/ 1960963 h 3547392"/>
                <a:gd name="connsiteX15" fmla="*/ 2107786 w 2676457"/>
                <a:gd name="connsiteY15" fmla="*/ 3083570 h 3547392"/>
                <a:gd name="connsiteX16" fmla="*/ 1735488 w 2676457"/>
                <a:gd name="connsiteY16" fmla="*/ 2061170 h 3547392"/>
                <a:gd name="connsiteX17" fmla="*/ 2594198 w 2676457"/>
                <a:gd name="connsiteY17" fmla="*/ 2432321 h 3547392"/>
                <a:gd name="connsiteX18" fmla="*/ 1688877 w 2676457"/>
                <a:gd name="connsiteY18" fmla="*/ 1740626 h 3547392"/>
                <a:gd name="connsiteX19" fmla="*/ 2594198 w 2676457"/>
                <a:gd name="connsiteY19" fmla="*/ 1129822 h 3547392"/>
                <a:gd name="connsiteX20" fmla="*/ 1622776 w 2676457"/>
                <a:gd name="connsiteY20" fmla="*/ 1355036 h 3547392"/>
                <a:gd name="connsiteX21" fmla="*/ 2107786 w 2676457"/>
                <a:gd name="connsiteY21" fmla="*/ 1 h 3547392"/>
                <a:gd name="connsiteX22" fmla="*/ 1292270 w 2676457"/>
                <a:gd name="connsiteY22" fmla="*/ 1366052 h 3547392"/>
                <a:gd name="connsiteX23" fmla="*/ 324274 w 2676457"/>
                <a:gd name="connsiteY23" fmla="*/ 162810 h 3547392"/>
                <a:gd name="connsiteX0" fmla="*/ 324274 w 2676457"/>
                <a:gd name="connsiteY0" fmla="*/ 162810 h 3547392"/>
                <a:gd name="connsiteX1" fmla="*/ 1016848 w 2676457"/>
                <a:gd name="connsiteY1" fmla="*/ 1685542 h 3547392"/>
                <a:gd name="connsiteX2" fmla="*/ 0 w 2676457"/>
                <a:gd name="connsiteY2" fmla="*/ 1302496 h 3547392"/>
                <a:gd name="connsiteX3" fmla="*/ 1049899 w 2676457"/>
                <a:gd name="connsiteY3" fmla="*/ 1905879 h 3547392"/>
                <a:gd name="connsiteX4" fmla="*/ 741427 w 2676457"/>
                <a:gd name="connsiteY4" fmla="*/ 2423672 h 3547392"/>
                <a:gd name="connsiteX5" fmla="*/ 983798 w 2676457"/>
                <a:gd name="connsiteY5" fmla="*/ 3503325 h 3547392"/>
                <a:gd name="connsiteX6" fmla="*/ 862612 w 2676457"/>
                <a:gd name="connsiteY6" fmla="*/ 2390621 h 3547392"/>
                <a:gd name="connsiteX7" fmla="*/ 1215152 w 2676457"/>
                <a:gd name="connsiteY7" fmla="*/ 1994014 h 3547392"/>
                <a:gd name="connsiteX8" fmla="*/ 1060916 w 2676457"/>
                <a:gd name="connsiteY8" fmla="*/ 2522823 h 3547392"/>
                <a:gd name="connsiteX9" fmla="*/ 1226169 w 2676457"/>
                <a:gd name="connsiteY9" fmla="*/ 2963498 h 3547392"/>
                <a:gd name="connsiteX10" fmla="*/ 1149051 w 2676457"/>
                <a:gd name="connsiteY10" fmla="*/ 3547392 h 3547392"/>
                <a:gd name="connsiteX11" fmla="*/ 1336338 w 2676457"/>
                <a:gd name="connsiteY11" fmla="*/ 2930448 h 3547392"/>
                <a:gd name="connsiteX12" fmla="*/ 1138034 w 2676457"/>
                <a:gd name="connsiteY12" fmla="*/ 2478756 h 3547392"/>
                <a:gd name="connsiteX13" fmla="*/ 1424472 w 2676457"/>
                <a:gd name="connsiteY13" fmla="*/ 1960963 h 3547392"/>
                <a:gd name="connsiteX14" fmla="*/ 2107786 w 2676457"/>
                <a:gd name="connsiteY14" fmla="*/ 3083570 h 3547392"/>
                <a:gd name="connsiteX15" fmla="*/ 1735488 w 2676457"/>
                <a:gd name="connsiteY15" fmla="*/ 2061170 h 3547392"/>
                <a:gd name="connsiteX16" fmla="*/ 2594198 w 2676457"/>
                <a:gd name="connsiteY16" fmla="*/ 2432321 h 3547392"/>
                <a:gd name="connsiteX17" fmla="*/ 1688877 w 2676457"/>
                <a:gd name="connsiteY17" fmla="*/ 1740626 h 3547392"/>
                <a:gd name="connsiteX18" fmla="*/ 2594198 w 2676457"/>
                <a:gd name="connsiteY18" fmla="*/ 1129822 h 3547392"/>
                <a:gd name="connsiteX19" fmla="*/ 1622776 w 2676457"/>
                <a:gd name="connsiteY19" fmla="*/ 1355036 h 3547392"/>
                <a:gd name="connsiteX20" fmla="*/ 2107786 w 2676457"/>
                <a:gd name="connsiteY20" fmla="*/ 1 h 3547392"/>
                <a:gd name="connsiteX21" fmla="*/ 1292270 w 2676457"/>
                <a:gd name="connsiteY21" fmla="*/ 1366052 h 3547392"/>
                <a:gd name="connsiteX22" fmla="*/ 324274 w 2676457"/>
                <a:gd name="connsiteY22" fmla="*/ 162810 h 3547392"/>
                <a:gd name="connsiteX0" fmla="*/ 324274 w 2676457"/>
                <a:gd name="connsiteY0" fmla="*/ 162810 h 3744680"/>
                <a:gd name="connsiteX1" fmla="*/ 1016848 w 2676457"/>
                <a:gd name="connsiteY1" fmla="*/ 1685542 h 3744680"/>
                <a:gd name="connsiteX2" fmla="*/ 0 w 2676457"/>
                <a:gd name="connsiteY2" fmla="*/ 1302496 h 3744680"/>
                <a:gd name="connsiteX3" fmla="*/ 1049899 w 2676457"/>
                <a:gd name="connsiteY3" fmla="*/ 1905879 h 3744680"/>
                <a:gd name="connsiteX4" fmla="*/ 741427 w 2676457"/>
                <a:gd name="connsiteY4" fmla="*/ 2423672 h 3744680"/>
                <a:gd name="connsiteX5" fmla="*/ 983798 w 2676457"/>
                <a:gd name="connsiteY5" fmla="*/ 3503325 h 3744680"/>
                <a:gd name="connsiteX6" fmla="*/ 862612 w 2676457"/>
                <a:gd name="connsiteY6" fmla="*/ 2390621 h 3744680"/>
                <a:gd name="connsiteX7" fmla="*/ 1215152 w 2676457"/>
                <a:gd name="connsiteY7" fmla="*/ 1994014 h 3744680"/>
                <a:gd name="connsiteX8" fmla="*/ 1060916 w 2676457"/>
                <a:gd name="connsiteY8" fmla="*/ 2522823 h 3744680"/>
                <a:gd name="connsiteX9" fmla="*/ 1226169 w 2676457"/>
                <a:gd name="connsiteY9" fmla="*/ 2963498 h 3744680"/>
                <a:gd name="connsiteX10" fmla="*/ 1621373 w 2676457"/>
                <a:gd name="connsiteY10" fmla="*/ 3744680 h 3744680"/>
                <a:gd name="connsiteX11" fmla="*/ 1336338 w 2676457"/>
                <a:gd name="connsiteY11" fmla="*/ 2930448 h 3744680"/>
                <a:gd name="connsiteX12" fmla="*/ 1138034 w 2676457"/>
                <a:gd name="connsiteY12" fmla="*/ 2478756 h 3744680"/>
                <a:gd name="connsiteX13" fmla="*/ 1424472 w 2676457"/>
                <a:gd name="connsiteY13" fmla="*/ 1960963 h 3744680"/>
                <a:gd name="connsiteX14" fmla="*/ 2107786 w 2676457"/>
                <a:gd name="connsiteY14" fmla="*/ 3083570 h 3744680"/>
                <a:gd name="connsiteX15" fmla="*/ 1735488 w 2676457"/>
                <a:gd name="connsiteY15" fmla="*/ 2061170 h 3744680"/>
                <a:gd name="connsiteX16" fmla="*/ 2594198 w 2676457"/>
                <a:gd name="connsiteY16" fmla="*/ 2432321 h 3744680"/>
                <a:gd name="connsiteX17" fmla="*/ 1688877 w 2676457"/>
                <a:gd name="connsiteY17" fmla="*/ 1740626 h 3744680"/>
                <a:gd name="connsiteX18" fmla="*/ 2594198 w 2676457"/>
                <a:gd name="connsiteY18" fmla="*/ 1129822 h 3744680"/>
                <a:gd name="connsiteX19" fmla="*/ 1622776 w 2676457"/>
                <a:gd name="connsiteY19" fmla="*/ 1355036 h 3744680"/>
                <a:gd name="connsiteX20" fmla="*/ 2107786 w 2676457"/>
                <a:gd name="connsiteY20" fmla="*/ 1 h 3744680"/>
                <a:gd name="connsiteX21" fmla="*/ 1292270 w 2676457"/>
                <a:gd name="connsiteY21" fmla="*/ 1366052 h 3744680"/>
                <a:gd name="connsiteX22" fmla="*/ 324274 w 2676457"/>
                <a:gd name="connsiteY22" fmla="*/ 162810 h 3744680"/>
                <a:gd name="connsiteX0" fmla="*/ 324274 w 2676457"/>
                <a:gd name="connsiteY0" fmla="*/ 162810 h 3744680"/>
                <a:gd name="connsiteX1" fmla="*/ 1016848 w 2676457"/>
                <a:gd name="connsiteY1" fmla="*/ 1685542 h 3744680"/>
                <a:gd name="connsiteX2" fmla="*/ 0 w 2676457"/>
                <a:gd name="connsiteY2" fmla="*/ 1302496 h 3744680"/>
                <a:gd name="connsiteX3" fmla="*/ 1049899 w 2676457"/>
                <a:gd name="connsiteY3" fmla="*/ 1905879 h 3744680"/>
                <a:gd name="connsiteX4" fmla="*/ 741427 w 2676457"/>
                <a:gd name="connsiteY4" fmla="*/ 2423672 h 3744680"/>
                <a:gd name="connsiteX5" fmla="*/ 162137 w 2676457"/>
                <a:gd name="connsiteY5" fmla="*/ 2930619 h 3744680"/>
                <a:gd name="connsiteX6" fmla="*/ 862612 w 2676457"/>
                <a:gd name="connsiteY6" fmla="*/ 2390621 h 3744680"/>
                <a:gd name="connsiteX7" fmla="*/ 1215152 w 2676457"/>
                <a:gd name="connsiteY7" fmla="*/ 1994014 h 3744680"/>
                <a:gd name="connsiteX8" fmla="*/ 1060916 w 2676457"/>
                <a:gd name="connsiteY8" fmla="*/ 2522823 h 3744680"/>
                <a:gd name="connsiteX9" fmla="*/ 1226169 w 2676457"/>
                <a:gd name="connsiteY9" fmla="*/ 2963498 h 3744680"/>
                <a:gd name="connsiteX10" fmla="*/ 1621373 w 2676457"/>
                <a:gd name="connsiteY10" fmla="*/ 3744680 h 3744680"/>
                <a:gd name="connsiteX11" fmla="*/ 1336338 w 2676457"/>
                <a:gd name="connsiteY11" fmla="*/ 2930448 h 3744680"/>
                <a:gd name="connsiteX12" fmla="*/ 1138034 w 2676457"/>
                <a:gd name="connsiteY12" fmla="*/ 2478756 h 3744680"/>
                <a:gd name="connsiteX13" fmla="*/ 1424472 w 2676457"/>
                <a:gd name="connsiteY13" fmla="*/ 1960963 h 3744680"/>
                <a:gd name="connsiteX14" fmla="*/ 2107786 w 2676457"/>
                <a:gd name="connsiteY14" fmla="*/ 3083570 h 3744680"/>
                <a:gd name="connsiteX15" fmla="*/ 1735488 w 2676457"/>
                <a:gd name="connsiteY15" fmla="*/ 2061170 h 3744680"/>
                <a:gd name="connsiteX16" fmla="*/ 2594198 w 2676457"/>
                <a:gd name="connsiteY16" fmla="*/ 2432321 h 3744680"/>
                <a:gd name="connsiteX17" fmla="*/ 1688877 w 2676457"/>
                <a:gd name="connsiteY17" fmla="*/ 1740626 h 3744680"/>
                <a:gd name="connsiteX18" fmla="*/ 2594198 w 2676457"/>
                <a:gd name="connsiteY18" fmla="*/ 1129822 h 3744680"/>
                <a:gd name="connsiteX19" fmla="*/ 1622776 w 2676457"/>
                <a:gd name="connsiteY19" fmla="*/ 1355036 h 3744680"/>
                <a:gd name="connsiteX20" fmla="*/ 2107786 w 2676457"/>
                <a:gd name="connsiteY20" fmla="*/ 1 h 3744680"/>
                <a:gd name="connsiteX21" fmla="*/ 1292270 w 2676457"/>
                <a:gd name="connsiteY21" fmla="*/ 1366052 h 3744680"/>
                <a:gd name="connsiteX22" fmla="*/ 324274 w 2676457"/>
                <a:gd name="connsiteY22" fmla="*/ 162810 h 3744680"/>
                <a:gd name="connsiteX0" fmla="*/ 324274 w 2676457"/>
                <a:gd name="connsiteY0" fmla="*/ 162810 h 3744680"/>
                <a:gd name="connsiteX1" fmla="*/ 1016848 w 2676457"/>
                <a:gd name="connsiteY1" fmla="*/ 1685542 h 3744680"/>
                <a:gd name="connsiteX2" fmla="*/ 0 w 2676457"/>
                <a:gd name="connsiteY2" fmla="*/ 1302496 h 3744680"/>
                <a:gd name="connsiteX3" fmla="*/ 1049899 w 2676457"/>
                <a:gd name="connsiteY3" fmla="*/ 1905879 h 3744680"/>
                <a:gd name="connsiteX4" fmla="*/ 741427 w 2676457"/>
                <a:gd name="connsiteY4" fmla="*/ 2423672 h 3744680"/>
                <a:gd name="connsiteX5" fmla="*/ 162137 w 2676457"/>
                <a:gd name="connsiteY5" fmla="*/ 2930619 h 3744680"/>
                <a:gd name="connsiteX6" fmla="*/ 862612 w 2676457"/>
                <a:gd name="connsiteY6" fmla="*/ 2390621 h 3744680"/>
                <a:gd name="connsiteX7" fmla="*/ 1215152 w 2676457"/>
                <a:gd name="connsiteY7" fmla="*/ 1994014 h 3744680"/>
                <a:gd name="connsiteX8" fmla="*/ 1060916 w 2676457"/>
                <a:gd name="connsiteY8" fmla="*/ 2522823 h 3744680"/>
                <a:gd name="connsiteX9" fmla="*/ 1226169 w 2676457"/>
                <a:gd name="connsiteY9" fmla="*/ 2963498 h 3744680"/>
                <a:gd name="connsiteX10" fmla="*/ 1621373 w 2676457"/>
                <a:gd name="connsiteY10" fmla="*/ 3744680 h 3744680"/>
                <a:gd name="connsiteX11" fmla="*/ 1336338 w 2676457"/>
                <a:gd name="connsiteY11" fmla="*/ 2930448 h 3744680"/>
                <a:gd name="connsiteX12" fmla="*/ 1424472 w 2676457"/>
                <a:gd name="connsiteY12" fmla="*/ 1960963 h 3744680"/>
                <a:gd name="connsiteX13" fmla="*/ 2107786 w 2676457"/>
                <a:gd name="connsiteY13" fmla="*/ 3083570 h 3744680"/>
                <a:gd name="connsiteX14" fmla="*/ 1735488 w 2676457"/>
                <a:gd name="connsiteY14" fmla="*/ 2061170 h 3744680"/>
                <a:gd name="connsiteX15" fmla="*/ 2594198 w 2676457"/>
                <a:gd name="connsiteY15" fmla="*/ 2432321 h 3744680"/>
                <a:gd name="connsiteX16" fmla="*/ 1688877 w 2676457"/>
                <a:gd name="connsiteY16" fmla="*/ 1740626 h 3744680"/>
                <a:gd name="connsiteX17" fmla="*/ 2594198 w 2676457"/>
                <a:gd name="connsiteY17" fmla="*/ 1129822 h 3744680"/>
                <a:gd name="connsiteX18" fmla="*/ 1622776 w 2676457"/>
                <a:gd name="connsiteY18" fmla="*/ 1355036 h 3744680"/>
                <a:gd name="connsiteX19" fmla="*/ 2107786 w 2676457"/>
                <a:gd name="connsiteY19" fmla="*/ 1 h 3744680"/>
                <a:gd name="connsiteX20" fmla="*/ 1292270 w 2676457"/>
                <a:gd name="connsiteY20" fmla="*/ 1366052 h 3744680"/>
                <a:gd name="connsiteX21" fmla="*/ 324274 w 2676457"/>
                <a:gd name="connsiteY21" fmla="*/ 162810 h 3744680"/>
                <a:gd name="connsiteX0" fmla="*/ 324274 w 2676457"/>
                <a:gd name="connsiteY0" fmla="*/ 162810 h 3744680"/>
                <a:gd name="connsiteX1" fmla="*/ 1016848 w 2676457"/>
                <a:gd name="connsiteY1" fmla="*/ 1685542 h 3744680"/>
                <a:gd name="connsiteX2" fmla="*/ 0 w 2676457"/>
                <a:gd name="connsiteY2" fmla="*/ 1302496 h 3744680"/>
                <a:gd name="connsiteX3" fmla="*/ 1049899 w 2676457"/>
                <a:gd name="connsiteY3" fmla="*/ 1905879 h 3744680"/>
                <a:gd name="connsiteX4" fmla="*/ 741427 w 2676457"/>
                <a:gd name="connsiteY4" fmla="*/ 2423672 h 3744680"/>
                <a:gd name="connsiteX5" fmla="*/ 162137 w 2676457"/>
                <a:gd name="connsiteY5" fmla="*/ 2930619 h 3744680"/>
                <a:gd name="connsiteX6" fmla="*/ 862612 w 2676457"/>
                <a:gd name="connsiteY6" fmla="*/ 2390621 h 3744680"/>
                <a:gd name="connsiteX7" fmla="*/ 1215152 w 2676457"/>
                <a:gd name="connsiteY7" fmla="*/ 1994014 h 3744680"/>
                <a:gd name="connsiteX8" fmla="*/ 1226169 w 2676457"/>
                <a:gd name="connsiteY8" fmla="*/ 2963498 h 3744680"/>
                <a:gd name="connsiteX9" fmla="*/ 1621373 w 2676457"/>
                <a:gd name="connsiteY9" fmla="*/ 3744680 h 3744680"/>
                <a:gd name="connsiteX10" fmla="*/ 1336338 w 2676457"/>
                <a:gd name="connsiteY10" fmla="*/ 2930448 h 3744680"/>
                <a:gd name="connsiteX11" fmla="*/ 1424472 w 2676457"/>
                <a:gd name="connsiteY11" fmla="*/ 1960963 h 3744680"/>
                <a:gd name="connsiteX12" fmla="*/ 2107786 w 2676457"/>
                <a:gd name="connsiteY12" fmla="*/ 3083570 h 3744680"/>
                <a:gd name="connsiteX13" fmla="*/ 1735488 w 2676457"/>
                <a:gd name="connsiteY13" fmla="*/ 2061170 h 3744680"/>
                <a:gd name="connsiteX14" fmla="*/ 2594198 w 2676457"/>
                <a:gd name="connsiteY14" fmla="*/ 2432321 h 3744680"/>
                <a:gd name="connsiteX15" fmla="*/ 1688877 w 2676457"/>
                <a:gd name="connsiteY15" fmla="*/ 1740626 h 3744680"/>
                <a:gd name="connsiteX16" fmla="*/ 2594198 w 2676457"/>
                <a:gd name="connsiteY16" fmla="*/ 1129822 h 3744680"/>
                <a:gd name="connsiteX17" fmla="*/ 1622776 w 2676457"/>
                <a:gd name="connsiteY17" fmla="*/ 1355036 h 3744680"/>
                <a:gd name="connsiteX18" fmla="*/ 2107786 w 2676457"/>
                <a:gd name="connsiteY18" fmla="*/ 1 h 3744680"/>
                <a:gd name="connsiteX19" fmla="*/ 1292270 w 2676457"/>
                <a:gd name="connsiteY19" fmla="*/ 1366052 h 3744680"/>
                <a:gd name="connsiteX20" fmla="*/ 324274 w 2676457"/>
                <a:gd name="connsiteY20" fmla="*/ 162810 h 374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76457" h="3744680">
                  <a:moveTo>
                    <a:pt x="324274" y="162810"/>
                  </a:moveTo>
                  <a:lnTo>
                    <a:pt x="1016848" y="1685542"/>
                  </a:lnTo>
                  <a:lnTo>
                    <a:pt x="0" y="1302496"/>
                  </a:lnTo>
                  <a:lnTo>
                    <a:pt x="1049899" y="1905879"/>
                  </a:lnTo>
                  <a:lnTo>
                    <a:pt x="741427" y="2423672"/>
                  </a:lnTo>
                  <a:lnTo>
                    <a:pt x="162137" y="2930619"/>
                  </a:lnTo>
                  <a:lnTo>
                    <a:pt x="862612" y="2390621"/>
                  </a:lnTo>
                  <a:lnTo>
                    <a:pt x="1215152" y="1994014"/>
                  </a:lnTo>
                  <a:lnTo>
                    <a:pt x="1226169" y="2963498"/>
                  </a:lnTo>
                  <a:lnTo>
                    <a:pt x="1621373" y="3744680"/>
                  </a:lnTo>
                  <a:lnTo>
                    <a:pt x="1336338" y="2930448"/>
                  </a:lnTo>
                  <a:lnTo>
                    <a:pt x="1424472" y="1960963"/>
                  </a:lnTo>
                  <a:lnTo>
                    <a:pt x="2107786" y="3083570"/>
                  </a:lnTo>
                  <a:cubicBezTo>
                    <a:pt x="2234113" y="3188414"/>
                    <a:pt x="1654419" y="2169712"/>
                    <a:pt x="1735488" y="2061170"/>
                  </a:cubicBezTo>
                  <a:cubicBezTo>
                    <a:pt x="1816557" y="1952629"/>
                    <a:pt x="2676457" y="2573888"/>
                    <a:pt x="2594198" y="2432321"/>
                  </a:cubicBezTo>
                  <a:cubicBezTo>
                    <a:pt x="1793149" y="1970957"/>
                    <a:pt x="1990651" y="1971191"/>
                    <a:pt x="1688877" y="1740626"/>
                  </a:cubicBezTo>
                  <a:lnTo>
                    <a:pt x="2594198" y="1129822"/>
                  </a:lnTo>
                  <a:lnTo>
                    <a:pt x="1622776" y="1355036"/>
                  </a:lnTo>
                  <a:lnTo>
                    <a:pt x="2107786" y="1"/>
                  </a:lnTo>
                  <a:lnTo>
                    <a:pt x="1292270" y="1366052"/>
                  </a:lnTo>
                  <a:lnTo>
                    <a:pt x="324274" y="16281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2" name="円/楕円 31"/>
            <p:cNvSpPr/>
            <p:nvPr/>
          </p:nvSpPr>
          <p:spPr>
            <a:xfrm>
              <a:off x="6559121" y="4601833"/>
              <a:ext cx="105174" cy="1575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18" name="グループ化 38"/>
          <p:cNvGrpSpPr>
            <a:grpSpLocks/>
          </p:cNvGrpSpPr>
          <p:nvPr/>
        </p:nvGrpSpPr>
        <p:grpSpPr bwMode="auto">
          <a:xfrm>
            <a:off x="5580063" y="5222875"/>
            <a:ext cx="2374900" cy="962025"/>
            <a:chOff x="5867400" y="5373688"/>
            <a:chExt cx="3025775" cy="1223962"/>
          </a:xfrm>
        </p:grpSpPr>
        <p:sp>
          <p:nvSpPr>
            <p:cNvPr id="8" name="角丸四角形 7"/>
            <p:cNvSpPr/>
            <p:nvPr/>
          </p:nvSpPr>
          <p:spPr>
            <a:xfrm>
              <a:off x="5867400" y="5373688"/>
              <a:ext cx="3025775" cy="1223962"/>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1" name="フリーフォーム 20"/>
            <p:cNvSpPr/>
            <p:nvPr/>
          </p:nvSpPr>
          <p:spPr>
            <a:xfrm>
              <a:off x="7916270" y="5622117"/>
              <a:ext cx="764534" cy="795777"/>
            </a:xfrm>
            <a:custGeom>
              <a:avLst/>
              <a:gdLst>
                <a:gd name="connsiteX0" fmla="*/ 99152 w 2071171"/>
                <a:gd name="connsiteY0" fmla="*/ 1465243 h 2148289"/>
                <a:gd name="connsiteX1" fmla="*/ 385590 w 2071171"/>
                <a:gd name="connsiteY1" fmla="*/ 1112703 h 2148289"/>
                <a:gd name="connsiteX2" fmla="*/ 0 w 2071171"/>
                <a:gd name="connsiteY2" fmla="*/ 749147 h 2148289"/>
                <a:gd name="connsiteX3" fmla="*/ 583894 w 2071171"/>
                <a:gd name="connsiteY3" fmla="*/ 495759 h 2148289"/>
                <a:gd name="connsiteX4" fmla="*/ 749147 w 2071171"/>
                <a:gd name="connsiteY4" fmla="*/ 0 h 2148289"/>
                <a:gd name="connsiteX5" fmla="*/ 1222872 w 2071171"/>
                <a:gd name="connsiteY5" fmla="*/ 605928 h 2148289"/>
                <a:gd name="connsiteX6" fmla="*/ 2071171 w 2071171"/>
                <a:gd name="connsiteY6" fmla="*/ 616944 h 2148289"/>
                <a:gd name="connsiteX7" fmla="*/ 1674564 w 2071171"/>
                <a:gd name="connsiteY7" fmla="*/ 1123720 h 2148289"/>
                <a:gd name="connsiteX8" fmla="*/ 1994053 w 2071171"/>
                <a:gd name="connsiteY8" fmla="*/ 1905918 h 2148289"/>
                <a:gd name="connsiteX9" fmla="*/ 1388125 w 2071171"/>
                <a:gd name="connsiteY9" fmla="*/ 1652530 h 2148289"/>
                <a:gd name="connsiteX10" fmla="*/ 892366 w 2071171"/>
                <a:gd name="connsiteY10" fmla="*/ 2148289 h 2148289"/>
                <a:gd name="connsiteX11" fmla="*/ 727113 w 2071171"/>
                <a:gd name="connsiteY11" fmla="*/ 1553378 h 2148289"/>
                <a:gd name="connsiteX12" fmla="*/ 99152 w 2071171"/>
                <a:gd name="connsiteY12" fmla="*/ 1465243 h 214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171" h="2148289">
                  <a:moveTo>
                    <a:pt x="99152" y="1465243"/>
                  </a:moveTo>
                  <a:lnTo>
                    <a:pt x="385590" y="1112703"/>
                  </a:lnTo>
                  <a:lnTo>
                    <a:pt x="0" y="749147"/>
                  </a:lnTo>
                  <a:lnTo>
                    <a:pt x="583894" y="495759"/>
                  </a:lnTo>
                  <a:lnTo>
                    <a:pt x="749147" y="0"/>
                  </a:lnTo>
                  <a:lnTo>
                    <a:pt x="1222872" y="605928"/>
                  </a:lnTo>
                  <a:lnTo>
                    <a:pt x="2071171" y="616944"/>
                  </a:lnTo>
                  <a:lnTo>
                    <a:pt x="1674564" y="1123720"/>
                  </a:lnTo>
                  <a:lnTo>
                    <a:pt x="1994053" y="1905918"/>
                  </a:lnTo>
                  <a:lnTo>
                    <a:pt x="1388125" y="1652530"/>
                  </a:lnTo>
                  <a:lnTo>
                    <a:pt x="892366" y="2148289"/>
                  </a:lnTo>
                  <a:lnTo>
                    <a:pt x="727113" y="1553378"/>
                  </a:lnTo>
                  <a:lnTo>
                    <a:pt x="99152" y="1465243"/>
                  </a:lnTo>
                  <a:close/>
                </a:path>
              </a:pathLst>
            </a:cu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ja-JP" altLang="en-US"/>
            </a:p>
          </p:txBody>
        </p:sp>
        <p:sp>
          <p:nvSpPr>
            <p:cNvPr id="24" name="円/楕円 23"/>
            <p:cNvSpPr/>
            <p:nvPr/>
          </p:nvSpPr>
          <p:spPr>
            <a:xfrm>
              <a:off x="8231792" y="5939215"/>
              <a:ext cx="105174" cy="1575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7" name="右矢印 26"/>
            <p:cNvSpPr/>
            <p:nvPr/>
          </p:nvSpPr>
          <p:spPr>
            <a:xfrm>
              <a:off x="8100325" y="5949314"/>
              <a:ext cx="432831" cy="216111"/>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3" name="フリーフォーム 32"/>
            <p:cNvSpPr/>
            <p:nvPr/>
          </p:nvSpPr>
          <p:spPr>
            <a:xfrm rot="16200000">
              <a:off x="6101842" y="5139246"/>
              <a:ext cx="1187607" cy="1656490"/>
            </a:xfrm>
            <a:custGeom>
              <a:avLst/>
              <a:gdLst>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64405 w 1707614"/>
                <a:gd name="connsiteY7" fmla="*/ 2258458 h 2743200"/>
                <a:gd name="connsiteX8" fmla="*/ 286438 w 1707614"/>
                <a:gd name="connsiteY8" fmla="*/ 1586429 h 2743200"/>
                <a:gd name="connsiteX9" fmla="*/ 638978 w 1707614"/>
                <a:gd name="connsiteY9" fmla="*/ 1189822 h 2743200"/>
                <a:gd name="connsiteX10" fmla="*/ 484742 w 1707614"/>
                <a:gd name="connsiteY10" fmla="*/ 1718631 h 2743200"/>
                <a:gd name="connsiteX11" fmla="*/ 649995 w 1707614"/>
                <a:gd name="connsiteY11" fmla="*/ 2159306 h 2743200"/>
                <a:gd name="connsiteX12" fmla="*/ 572877 w 1707614"/>
                <a:gd name="connsiteY12" fmla="*/ 2743200 h 2743200"/>
                <a:gd name="connsiteX13" fmla="*/ 760164 w 1707614"/>
                <a:gd name="connsiteY13" fmla="*/ 2126256 h 2743200"/>
                <a:gd name="connsiteX14" fmla="*/ 561860 w 1707614"/>
                <a:gd name="connsiteY14" fmla="*/ 1674564 h 2743200"/>
                <a:gd name="connsiteX15" fmla="*/ 848298 w 1707614"/>
                <a:gd name="connsiteY15" fmla="*/ 1156771 h 2743200"/>
                <a:gd name="connsiteX16" fmla="*/ 1156771 w 1707614"/>
                <a:gd name="connsiteY16" fmla="*/ 1564395 h 2743200"/>
                <a:gd name="connsiteX17" fmla="*/ 1112703 w 1707614"/>
                <a:gd name="connsiteY17" fmla="*/ 936434 h 2743200"/>
                <a:gd name="connsiteX18" fmla="*/ 1707614 w 1707614"/>
                <a:gd name="connsiteY18" fmla="*/ 561860 h 2743200"/>
                <a:gd name="connsiteX19" fmla="*/ 1046602 w 1707614"/>
                <a:gd name="connsiteY19" fmla="*/ 550844 h 2743200"/>
                <a:gd name="connsiteX20" fmla="*/ 859315 w 1707614"/>
                <a:gd name="connsiteY20" fmla="*/ 0 h 2743200"/>
                <a:gd name="connsiteX21" fmla="*/ 716096 w 1707614"/>
                <a:gd name="connsiteY21" fmla="*/ 561860 h 2743200"/>
                <a:gd name="connsiteX22" fmla="*/ 275421 w 1707614"/>
                <a:gd name="connsiteY22" fmla="*/ 462709 h 2743200"/>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64405 w 1707614"/>
                <a:gd name="connsiteY7" fmla="*/ 2258458 h 2743200"/>
                <a:gd name="connsiteX8" fmla="*/ 286438 w 1707614"/>
                <a:gd name="connsiteY8" fmla="*/ 1586429 h 2743200"/>
                <a:gd name="connsiteX9" fmla="*/ 638978 w 1707614"/>
                <a:gd name="connsiteY9" fmla="*/ 1189822 h 2743200"/>
                <a:gd name="connsiteX10" fmla="*/ 484742 w 1707614"/>
                <a:gd name="connsiteY10" fmla="*/ 1718631 h 2743200"/>
                <a:gd name="connsiteX11" fmla="*/ 649995 w 1707614"/>
                <a:gd name="connsiteY11" fmla="*/ 2159306 h 2743200"/>
                <a:gd name="connsiteX12" fmla="*/ 572877 w 1707614"/>
                <a:gd name="connsiteY12" fmla="*/ 2743200 h 2743200"/>
                <a:gd name="connsiteX13" fmla="*/ 760164 w 1707614"/>
                <a:gd name="connsiteY13" fmla="*/ 2126256 h 2743200"/>
                <a:gd name="connsiteX14" fmla="*/ 561860 w 1707614"/>
                <a:gd name="connsiteY14" fmla="*/ 1674564 h 2743200"/>
                <a:gd name="connsiteX15" fmla="*/ 848298 w 1707614"/>
                <a:gd name="connsiteY15" fmla="*/ 1156771 h 2743200"/>
                <a:gd name="connsiteX16" fmla="*/ 1156771 w 1707614"/>
                <a:gd name="connsiteY16" fmla="*/ 1564395 h 2743200"/>
                <a:gd name="connsiteX17" fmla="*/ 1139570 w 1707614"/>
                <a:gd name="connsiteY17" fmla="*/ 1262073 h 2743200"/>
                <a:gd name="connsiteX18" fmla="*/ 1112703 w 1707614"/>
                <a:gd name="connsiteY18" fmla="*/ 936434 h 2743200"/>
                <a:gd name="connsiteX19" fmla="*/ 1707614 w 1707614"/>
                <a:gd name="connsiteY19" fmla="*/ 561860 h 2743200"/>
                <a:gd name="connsiteX20" fmla="*/ 1046602 w 1707614"/>
                <a:gd name="connsiteY20" fmla="*/ 550844 h 2743200"/>
                <a:gd name="connsiteX21" fmla="*/ 859315 w 1707614"/>
                <a:gd name="connsiteY21" fmla="*/ 0 h 2743200"/>
                <a:gd name="connsiteX22" fmla="*/ 716096 w 1707614"/>
                <a:gd name="connsiteY22" fmla="*/ 561860 h 2743200"/>
                <a:gd name="connsiteX23" fmla="*/ 275421 w 1707614"/>
                <a:gd name="connsiteY23" fmla="*/ 462709 h 2743200"/>
                <a:gd name="connsiteX0" fmla="*/ 275421 w 2018023"/>
                <a:gd name="connsiteY0" fmla="*/ 462709 h 2743200"/>
                <a:gd name="connsiteX1" fmla="*/ 440674 w 2018023"/>
                <a:gd name="connsiteY1" fmla="*/ 881350 h 2743200"/>
                <a:gd name="connsiteX2" fmla="*/ 0 w 2018023"/>
                <a:gd name="connsiteY2" fmla="*/ 870333 h 2743200"/>
                <a:gd name="connsiteX3" fmla="*/ 473725 w 2018023"/>
                <a:gd name="connsiteY3" fmla="*/ 1101687 h 2743200"/>
                <a:gd name="connsiteX4" fmla="*/ 165253 w 2018023"/>
                <a:gd name="connsiteY4" fmla="*/ 1619480 h 2743200"/>
                <a:gd name="connsiteX5" fmla="*/ 187286 w 2018023"/>
                <a:gd name="connsiteY5" fmla="*/ 2302525 h 2743200"/>
                <a:gd name="connsiteX6" fmla="*/ 407624 w 2018023"/>
                <a:gd name="connsiteY6" fmla="*/ 2699133 h 2743200"/>
                <a:gd name="connsiteX7" fmla="*/ 264405 w 2018023"/>
                <a:gd name="connsiteY7" fmla="*/ 2258458 h 2743200"/>
                <a:gd name="connsiteX8" fmla="*/ 286438 w 2018023"/>
                <a:gd name="connsiteY8" fmla="*/ 1586429 h 2743200"/>
                <a:gd name="connsiteX9" fmla="*/ 638978 w 2018023"/>
                <a:gd name="connsiteY9" fmla="*/ 1189822 h 2743200"/>
                <a:gd name="connsiteX10" fmla="*/ 484742 w 2018023"/>
                <a:gd name="connsiteY10" fmla="*/ 1718631 h 2743200"/>
                <a:gd name="connsiteX11" fmla="*/ 649995 w 2018023"/>
                <a:gd name="connsiteY11" fmla="*/ 2159306 h 2743200"/>
                <a:gd name="connsiteX12" fmla="*/ 572877 w 2018023"/>
                <a:gd name="connsiteY12" fmla="*/ 2743200 h 2743200"/>
                <a:gd name="connsiteX13" fmla="*/ 760164 w 2018023"/>
                <a:gd name="connsiteY13" fmla="*/ 2126256 h 2743200"/>
                <a:gd name="connsiteX14" fmla="*/ 561860 w 2018023"/>
                <a:gd name="connsiteY14" fmla="*/ 1674564 h 2743200"/>
                <a:gd name="connsiteX15" fmla="*/ 848298 w 2018023"/>
                <a:gd name="connsiteY15" fmla="*/ 1156771 h 2743200"/>
                <a:gd name="connsiteX16" fmla="*/ 1156771 w 2018023"/>
                <a:gd name="connsiteY16" fmla="*/ 1564395 h 2743200"/>
                <a:gd name="connsiteX17" fmla="*/ 2018024 w 2018023"/>
                <a:gd name="connsiteY17" fmla="*/ 1628129 h 2743200"/>
                <a:gd name="connsiteX18" fmla="*/ 1112703 w 2018023"/>
                <a:gd name="connsiteY18" fmla="*/ 936434 h 2743200"/>
                <a:gd name="connsiteX19" fmla="*/ 1707614 w 2018023"/>
                <a:gd name="connsiteY19" fmla="*/ 561860 h 2743200"/>
                <a:gd name="connsiteX20" fmla="*/ 1046602 w 2018023"/>
                <a:gd name="connsiteY20" fmla="*/ 550844 h 2743200"/>
                <a:gd name="connsiteX21" fmla="*/ 859315 w 2018023"/>
                <a:gd name="connsiteY21" fmla="*/ 0 h 2743200"/>
                <a:gd name="connsiteX22" fmla="*/ 716096 w 2018023"/>
                <a:gd name="connsiteY22" fmla="*/ 561860 h 2743200"/>
                <a:gd name="connsiteX23" fmla="*/ 275421 w 2018023"/>
                <a:gd name="connsiteY23" fmla="*/ 462709 h 2743200"/>
                <a:gd name="connsiteX0" fmla="*/ 275421 w 2018023"/>
                <a:gd name="connsiteY0" fmla="*/ 462709 h 2743200"/>
                <a:gd name="connsiteX1" fmla="*/ 440674 w 2018023"/>
                <a:gd name="connsiteY1" fmla="*/ 881350 h 2743200"/>
                <a:gd name="connsiteX2" fmla="*/ 0 w 2018023"/>
                <a:gd name="connsiteY2" fmla="*/ 870333 h 2743200"/>
                <a:gd name="connsiteX3" fmla="*/ 473725 w 2018023"/>
                <a:gd name="connsiteY3" fmla="*/ 1101687 h 2743200"/>
                <a:gd name="connsiteX4" fmla="*/ 165253 w 2018023"/>
                <a:gd name="connsiteY4" fmla="*/ 1619480 h 2743200"/>
                <a:gd name="connsiteX5" fmla="*/ 187286 w 2018023"/>
                <a:gd name="connsiteY5" fmla="*/ 2302525 h 2743200"/>
                <a:gd name="connsiteX6" fmla="*/ 407624 w 2018023"/>
                <a:gd name="connsiteY6" fmla="*/ 2699133 h 2743200"/>
                <a:gd name="connsiteX7" fmla="*/ 264405 w 2018023"/>
                <a:gd name="connsiteY7" fmla="*/ 2258458 h 2743200"/>
                <a:gd name="connsiteX8" fmla="*/ 286438 w 2018023"/>
                <a:gd name="connsiteY8" fmla="*/ 1586429 h 2743200"/>
                <a:gd name="connsiteX9" fmla="*/ 638978 w 2018023"/>
                <a:gd name="connsiteY9" fmla="*/ 1189822 h 2743200"/>
                <a:gd name="connsiteX10" fmla="*/ 484742 w 2018023"/>
                <a:gd name="connsiteY10" fmla="*/ 1718631 h 2743200"/>
                <a:gd name="connsiteX11" fmla="*/ 649995 w 2018023"/>
                <a:gd name="connsiteY11" fmla="*/ 2159306 h 2743200"/>
                <a:gd name="connsiteX12" fmla="*/ 572877 w 2018023"/>
                <a:gd name="connsiteY12" fmla="*/ 2743200 h 2743200"/>
                <a:gd name="connsiteX13" fmla="*/ 760164 w 2018023"/>
                <a:gd name="connsiteY13" fmla="*/ 2126256 h 2743200"/>
                <a:gd name="connsiteX14" fmla="*/ 561860 w 2018023"/>
                <a:gd name="connsiteY14" fmla="*/ 1674564 h 2743200"/>
                <a:gd name="connsiteX15" fmla="*/ 848298 w 2018023"/>
                <a:gd name="connsiteY15" fmla="*/ 1156771 h 2743200"/>
                <a:gd name="connsiteX16" fmla="*/ 1156771 w 2018023"/>
                <a:gd name="connsiteY16" fmla="*/ 1564395 h 2743200"/>
                <a:gd name="connsiteX17" fmla="*/ 2018024 w 2018023"/>
                <a:gd name="connsiteY17" fmla="*/ 1628129 h 2743200"/>
                <a:gd name="connsiteX18" fmla="*/ 1112703 w 2018023"/>
                <a:gd name="connsiteY18" fmla="*/ 936434 h 2743200"/>
                <a:gd name="connsiteX19" fmla="*/ 1707614 w 2018023"/>
                <a:gd name="connsiteY19" fmla="*/ 561860 h 2743200"/>
                <a:gd name="connsiteX20" fmla="*/ 1046602 w 2018023"/>
                <a:gd name="connsiteY20" fmla="*/ 550844 h 2743200"/>
                <a:gd name="connsiteX21" fmla="*/ 859315 w 2018023"/>
                <a:gd name="connsiteY21" fmla="*/ 0 h 2743200"/>
                <a:gd name="connsiteX22" fmla="*/ 716096 w 2018023"/>
                <a:gd name="connsiteY22" fmla="*/ 561860 h 2743200"/>
                <a:gd name="connsiteX23" fmla="*/ 275421 w 2018023"/>
                <a:gd name="connsiteY23" fmla="*/ 462709 h 2743200"/>
                <a:gd name="connsiteX0" fmla="*/ 275421 w 2018023"/>
                <a:gd name="connsiteY0" fmla="*/ 462709 h 2743200"/>
                <a:gd name="connsiteX1" fmla="*/ 440674 w 2018023"/>
                <a:gd name="connsiteY1" fmla="*/ 881350 h 2743200"/>
                <a:gd name="connsiteX2" fmla="*/ 0 w 2018023"/>
                <a:gd name="connsiteY2" fmla="*/ 870333 h 2743200"/>
                <a:gd name="connsiteX3" fmla="*/ 473725 w 2018023"/>
                <a:gd name="connsiteY3" fmla="*/ 1101687 h 2743200"/>
                <a:gd name="connsiteX4" fmla="*/ 165253 w 2018023"/>
                <a:gd name="connsiteY4" fmla="*/ 1619480 h 2743200"/>
                <a:gd name="connsiteX5" fmla="*/ 187286 w 2018023"/>
                <a:gd name="connsiteY5" fmla="*/ 2302525 h 2743200"/>
                <a:gd name="connsiteX6" fmla="*/ 407624 w 2018023"/>
                <a:gd name="connsiteY6" fmla="*/ 2699133 h 2743200"/>
                <a:gd name="connsiteX7" fmla="*/ 264405 w 2018023"/>
                <a:gd name="connsiteY7" fmla="*/ 2258458 h 2743200"/>
                <a:gd name="connsiteX8" fmla="*/ 286438 w 2018023"/>
                <a:gd name="connsiteY8" fmla="*/ 1586429 h 2743200"/>
                <a:gd name="connsiteX9" fmla="*/ 638978 w 2018023"/>
                <a:gd name="connsiteY9" fmla="*/ 1189822 h 2743200"/>
                <a:gd name="connsiteX10" fmla="*/ 484742 w 2018023"/>
                <a:gd name="connsiteY10" fmla="*/ 1718631 h 2743200"/>
                <a:gd name="connsiteX11" fmla="*/ 649995 w 2018023"/>
                <a:gd name="connsiteY11" fmla="*/ 2159306 h 2743200"/>
                <a:gd name="connsiteX12" fmla="*/ 572877 w 2018023"/>
                <a:gd name="connsiteY12" fmla="*/ 2743200 h 2743200"/>
                <a:gd name="connsiteX13" fmla="*/ 760164 w 2018023"/>
                <a:gd name="connsiteY13" fmla="*/ 2126256 h 2743200"/>
                <a:gd name="connsiteX14" fmla="*/ 561860 w 2018023"/>
                <a:gd name="connsiteY14" fmla="*/ 1674564 h 2743200"/>
                <a:gd name="connsiteX15" fmla="*/ 848298 w 2018023"/>
                <a:gd name="connsiteY15" fmla="*/ 1156771 h 2743200"/>
                <a:gd name="connsiteX16" fmla="*/ 1156771 w 2018023"/>
                <a:gd name="connsiteY16" fmla="*/ 1564395 h 2743200"/>
                <a:gd name="connsiteX17" fmla="*/ 2018024 w 2018023"/>
                <a:gd name="connsiteY17" fmla="*/ 1628129 h 2743200"/>
                <a:gd name="connsiteX18" fmla="*/ 1112703 w 2018023"/>
                <a:gd name="connsiteY18" fmla="*/ 936434 h 2743200"/>
                <a:gd name="connsiteX19" fmla="*/ 1707614 w 2018023"/>
                <a:gd name="connsiteY19" fmla="*/ 561860 h 2743200"/>
                <a:gd name="connsiteX20" fmla="*/ 1046602 w 2018023"/>
                <a:gd name="connsiteY20" fmla="*/ 550844 h 2743200"/>
                <a:gd name="connsiteX21" fmla="*/ 859315 w 2018023"/>
                <a:gd name="connsiteY21" fmla="*/ 0 h 2743200"/>
                <a:gd name="connsiteX22" fmla="*/ 716096 w 2018023"/>
                <a:gd name="connsiteY22" fmla="*/ 561860 h 2743200"/>
                <a:gd name="connsiteX23" fmla="*/ 275421 w 2018023"/>
                <a:gd name="connsiteY23" fmla="*/ 462709 h 2743200"/>
                <a:gd name="connsiteX0" fmla="*/ 275421 w 2018023"/>
                <a:gd name="connsiteY0" fmla="*/ 462709 h 2743200"/>
                <a:gd name="connsiteX1" fmla="*/ 440674 w 2018023"/>
                <a:gd name="connsiteY1" fmla="*/ 881350 h 2743200"/>
                <a:gd name="connsiteX2" fmla="*/ 0 w 2018023"/>
                <a:gd name="connsiteY2" fmla="*/ 870333 h 2743200"/>
                <a:gd name="connsiteX3" fmla="*/ 473725 w 2018023"/>
                <a:gd name="connsiteY3" fmla="*/ 1101687 h 2743200"/>
                <a:gd name="connsiteX4" fmla="*/ 165253 w 2018023"/>
                <a:gd name="connsiteY4" fmla="*/ 1619480 h 2743200"/>
                <a:gd name="connsiteX5" fmla="*/ 187286 w 2018023"/>
                <a:gd name="connsiteY5" fmla="*/ 2302525 h 2743200"/>
                <a:gd name="connsiteX6" fmla="*/ 407624 w 2018023"/>
                <a:gd name="connsiteY6" fmla="*/ 2699133 h 2743200"/>
                <a:gd name="connsiteX7" fmla="*/ 264405 w 2018023"/>
                <a:gd name="connsiteY7" fmla="*/ 2258458 h 2743200"/>
                <a:gd name="connsiteX8" fmla="*/ 286438 w 2018023"/>
                <a:gd name="connsiteY8" fmla="*/ 1586429 h 2743200"/>
                <a:gd name="connsiteX9" fmla="*/ 638978 w 2018023"/>
                <a:gd name="connsiteY9" fmla="*/ 1189822 h 2743200"/>
                <a:gd name="connsiteX10" fmla="*/ 484742 w 2018023"/>
                <a:gd name="connsiteY10" fmla="*/ 1718631 h 2743200"/>
                <a:gd name="connsiteX11" fmla="*/ 649995 w 2018023"/>
                <a:gd name="connsiteY11" fmla="*/ 2159306 h 2743200"/>
                <a:gd name="connsiteX12" fmla="*/ 572877 w 2018023"/>
                <a:gd name="connsiteY12" fmla="*/ 2743200 h 2743200"/>
                <a:gd name="connsiteX13" fmla="*/ 760164 w 2018023"/>
                <a:gd name="connsiteY13" fmla="*/ 2126256 h 2743200"/>
                <a:gd name="connsiteX14" fmla="*/ 561860 w 2018023"/>
                <a:gd name="connsiteY14" fmla="*/ 1674564 h 2743200"/>
                <a:gd name="connsiteX15" fmla="*/ 848298 w 2018023"/>
                <a:gd name="connsiteY15" fmla="*/ 1156771 h 2743200"/>
                <a:gd name="connsiteX16" fmla="*/ 1531612 w 2018023"/>
                <a:gd name="connsiteY16" fmla="*/ 2279378 h 2743200"/>
                <a:gd name="connsiteX17" fmla="*/ 2018024 w 2018023"/>
                <a:gd name="connsiteY17" fmla="*/ 1628129 h 2743200"/>
                <a:gd name="connsiteX18" fmla="*/ 1112703 w 2018023"/>
                <a:gd name="connsiteY18" fmla="*/ 936434 h 2743200"/>
                <a:gd name="connsiteX19" fmla="*/ 1707614 w 2018023"/>
                <a:gd name="connsiteY19" fmla="*/ 561860 h 2743200"/>
                <a:gd name="connsiteX20" fmla="*/ 1046602 w 2018023"/>
                <a:gd name="connsiteY20" fmla="*/ 550844 h 2743200"/>
                <a:gd name="connsiteX21" fmla="*/ 859315 w 2018023"/>
                <a:gd name="connsiteY21" fmla="*/ 0 h 2743200"/>
                <a:gd name="connsiteX22" fmla="*/ 716096 w 2018023"/>
                <a:gd name="connsiteY22" fmla="*/ 561860 h 2743200"/>
                <a:gd name="connsiteX23" fmla="*/ 275421 w 2018023"/>
                <a:gd name="connsiteY23" fmla="*/ 462709 h 2743200"/>
                <a:gd name="connsiteX0" fmla="*/ 275421 w 2100283"/>
                <a:gd name="connsiteY0" fmla="*/ 462709 h 2743200"/>
                <a:gd name="connsiteX1" fmla="*/ 440674 w 2100283"/>
                <a:gd name="connsiteY1" fmla="*/ 881350 h 2743200"/>
                <a:gd name="connsiteX2" fmla="*/ 0 w 2100283"/>
                <a:gd name="connsiteY2" fmla="*/ 870333 h 2743200"/>
                <a:gd name="connsiteX3" fmla="*/ 473725 w 2100283"/>
                <a:gd name="connsiteY3" fmla="*/ 1101687 h 2743200"/>
                <a:gd name="connsiteX4" fmla="*/ 165253 w 2100283"/>
                <a:gd name="connsiteY4" fmla="*/ 1619480 h 2743200"/>
                <a:gd name="connsiteX5" fmla="*/ 187286 w 2100283"/>
                <a:gd name="connsiteY5" fmla="*/ 2302525 h 2743200"/>
                <a:gd name="connsiteX6" fmla="*/ 407624 w 2100283"/>
                <a:gd name="connsiteY6" fmla="*/ 2699133 h 2743200"/>
                <a:gd name="connsiteX7" fmla="*/ 264405 w 2100283"/>
                <a:gd name="connsiteY7" fmla="*/ 2258458 h 2743200"/>
                <a:gd name="connsiteX8" fmla="*/ 286438 w 2100283"/>
                <a:gd name="connsiteY8" fmla="*/ 1586429 h 2743200"/>
                <a:gd name="connsiteX9" fmla="*/ 638978 w 2100283"/>
                <a:gd name="connsiteY9" fmla="*/ 1189822 h 2743200"/>
                <a:gd name="connsiteX10" fmla="*/ 484742 w 2100283"/>
                <a:gd name="connsiteY10" fmla="*/ 1718631 h 2743200"/>
                <a:gd name="connsiteX11" fmla="*/ 649995 w 2100283"/>
                <a:gd name="connsiteY11" fmla="*/ 2159306 h 2743200"/>
                <a:gd name="connsiteX12" fmla="*/ 572877 w 2100283"/>
                <a:gd name="connsiteY12" fmla="*/ 2743200 h 2743200"/>
                <a:gd name="connsiteX13" fmla="*/ 760164 w 2100283"/>
                <a:gd name="connsiteY13" fmla="*/ 2126256 h 2743200"/>
                <a:gd name="connsiteX14" fmla="*/ 561860 w 2100283"/>
                <a:gd name="connsiteY14" fmla="*/ 1674564 h 2743200"/>
                <a:gd name="connsiteX15" fmla="*/ 848298 w 2100283"/>
                <a:gd name="connsiteY15" fmla="*/ 1156771 h 2743200"/>
                <a:gd name="connsiteX16" fmla="*/ 1531612 w 2100283"/>
                <a:gd name="connsiteY16" fmla="*/ 2279378 h 2743200"/>
                <a:gd name="connsiteX17" fmla="*/ 1159314 w 2100283"/>
                <a:gd name="connsiteY17" fmla="*/ 1256978 h 2743200"/>
                <a:gd name="connsiteX18" fmla="*/ 2018024 w 2100283"/>
                <a:gd name="connsiteY18" fmla="*/ 1628129 h 2743200"/>
                <a:gd name="connsiteX19" fmla="*/ 1112703 w 2100283"/>
                <a:gd name="connsiteY19" fmla="*/ 936434 h 2743200"/>
                <a:gd name="connsiteX20" fmla="*/ 1707614 w 2100283"/>
                <a:gd name="connsiteY20" fmla="*/ 561860 h 2743200"/>
                <a:gd name="connsiteX21" fmla="*/ 1046602 w 2100283"/>
                <a:gd name="connsiteY21" fmla="*/ 550844 h 2743200"/>
                <a:gd name="connsiteX22" fmla="*/ 859315 w 2100283"/>
                <a:gd name="connsiteY22" fmla="*/ 0 h 2743200"/>
                <a:gd name="connsiteX23" fmla="*/ 716096 w 2100283"/>
                <a:gd name="connsiteY23" fmla="*/ 561860 h 2743200"/>
                <a:gd name="connsiteX24" fmla="*/ 275421 w 2100283"/>
                <a:gd name="connsiteY24" fmla="*/ 462709 h 2743200"/>
                <a:gd name="connsiteX0" fmla="*/ 689458 w 2514320"/>
                <a:gd name="connsiteY0" fmla="*/ 462709 h 2743200"/>
                <a:gd name="connsiteX1" fmla="*/ 854711 w 2514320"/>
                <a:gd name="connsiteY1" fmla="*/ 881350 h 2743200"/>
                <a:gd name="connsiteX2" fmla="*/ 0 w 2514320"/>
                <a:gd name="connsiteY2" fmla="*/ 814061 h 2743200"/>
                <a:gd name="connsiteX3" fmla="*/ 887762 w 2514320"/>
                <a:gd name="connsiteY3" fmla="*/ 1101687 h 2743200"/>
                <a:gd name="connsiteX4" fmla="*/ 579290 w 2514320"/>
                <a:gd name="connsiteY4" fmla="*/ 1619480 h 2743200"/>
                <a:gd name="connsiteX5" fmla="*/ 601323 w 2514320"/>
                <a:gd name="connsiteY5" fmla="*/ 2302525 h 2743200"/>
                <a:gd name="connsiteX6" fmla="*/ 821661 w 2514320"/>
                <a:gd name="connsiteY6" fmla="*/ 2699133 h 2743200"/>
                <a:gd name="connsiteX7" fmla="*/ 678442 w 2514320"/>
                <a:gd name="connsiteY7" fmla="*/ 2258458 h 2743200"/>
                <a:gd name="connsiteX8" fmla="*/ 700475 w 2514320"/>
                <a:gd name="connsiteY8" fmla="*/ 1586429 h 2743200"/>
                <a:gd name="connsiteX9" fmla="*/ 1053015 w 2514320"/>
                <a:gd name="connsiteY9" fmla="*/ 1189822 h 2743200"/>
                <a:gd name="connsiteX10" fmla="*/ 898779 w 2514320"/>
                <a:gd name="connsiteY10" fmla="*/ 1718631 h 2743200"/>
                <a:gd name="connsiteX11" fmla="*/ 1064032 w 2514320"/>
                <a:gd name="connsiteY11" fmla="*/ 2159306 h 2743200"/>
                <a:gd name="connsiteX12" fmla="*/ 986914 w 2514320"/>
                <a:gd name="connsiteY12" fmla="*/ 2743200 h 2743200"/>
                <a:gd name="connsiteX13" fmla="*/ 1174201 w 2514320"/>
                <a:gd name="connsiteY13" fmla="*/ 2126256 h 2743200"/>
                <a:gd name="connsiteX14" fmla="*/ 975897 w 2514320"/>
                <a:gd name="connsiteY14" fmla="*/ 1674564 h 2743200"/>
                <a:gd name="connsiteX15" fmla="*/ 1262335 w 2514320"/>
                <a:gd name="connsiteY15" fmla="*/ 1156771 h 2743200"/>
                <a:gd name="connsiteX16" fmla="*/ 1945649 w 2514320"/>
                <a:gd name="connsiteY16" fmla="*/ 2279378 h 2743200"/>
                <a:gd name="connsiteX17" fmla="*/ 1573351 w 2514320"/>
                <a:gd name="connsiteY17" fmla="*/ 1256978 h 2743200"/>
                <a:gd name="connsiteX18" fmla="*/ 2432061 w 2514320"/>
                <a:gd name="connsiteY18" fmla="*/ 1628129 h 2743200"/>
                <a:gd name="connsiteX19" fmla="*/ 1526740 w 2514320"/>
                <a:gd name="connsiteY19" fmla="*/ 936434 h 2743200"/>
                <a:gd name="connsiteX20" fmla="*/ 2121651 w 2514320"/>
                <a:gd name="connsiteY20" fmla="*/ 561860 h 2743200"/>
                <a:gd name="connsiteX21" fmla="*/ 1460639 w 2514320"/>
                <a:gd name="connsiteY21" fmla="*/ 550844 h 2743200"/>
                <a:gd name="connsiteX22" fmla="*/ 1273352 w 2514320"/>
                <a:gd name="connsiteY22" fmla="*/ 0 h 2743200"/>
                <a:gd name="connsiteX23" fmla="*/ 1130133 w 2514320"/>
                <a:gd name="connsiteY23" fmla="*/ 561860 h 2743200"/>
                <a:gd name="connsiteX24" fmla="*/ 689458 w 2514320"/>
                <a:gd name="connsiteY24" fmla="*/ 462709 h 2743200"/>
                <a:gd name="connsiteX0" fmla="*/ 648551 w 2514320"/>
                <a:gd name="connsiteY0" fmla="*/ 651255 h 2743200"/>
                <a:gd name="connsiteX1" fmla="*/ 854711 w 2514320"/>
                <a:gd name="connsiteY1" fmla="*/ 881350 h 2743200"/>
                <a:gd name="connsiteX2" fmla="*/ 0 w 2514320"/>
                <a:gd name="connsiteY2" fmla="*/ 814061 h 2743200"/>
                <a:gd name="connsiteX3" fmla="*/ 887762 w 2514320"/>
                <a:gd name="connsiteY3" fmla="*/ 1101687 h 2743200"/>
                <a:gd name="connsiteX4" fmla="*/ 579290 w 2514320"/>
                <a:gd name="connsiteY4" fmla="*/ 1619480 h 2743200"/>
                <a:gd name="connsiteX5" fmla="*/ 601323 w 2514320"/>
                <a:gd name="connsiteY5" fmla="*/ 2302525 h 2743200"/>
                <a:gd name="connsiteX6" fmla="*/ 821661 w 2514320"/>
                <a:gd name="connsiteY6" fmla="*/ 2699133 h 2743200"/>
                <a:gd name="connsiteX7" fmla="*/ 678442 w 2514320"/>
                <a:gd name="connsiteY7" fmla="*/ 2258458 h 2743200"/>
                <a:gd name="connsiteX8" fmla="*/ 700475 w 2514320"/>
                <a:gd name="connsiteY8" fmla="*/ 1586429 h 2743200"/>
                <a:gd name="connsiteX9" fmla="*/ 1053015 w 2514320"/>
                <a:gd name="connsiteY9" fmla="*/ 1189822 h 2743200"/>
                <a:gd name="connsiteX10" fmla="*/ 898779 w 2514320"/>
                <a:gd name="connsiteY10" fmla="*/ 1718631 h 2743200"/>
                <a:gd name="connsiteX11" fmla="*/ 1064032 w 2514320"/>
                <a:gd name="connsiteY11" fmla="*/ 2159306 h 2743200"/>
                <a:gd name="connsiteX12" fmla="*/ 986914 w 2514320"/>
                <a:gd name="connsiteY12" fmla="*/ 2743200 h 2743200"/>
                <a:gd name="connsiteX13" fmla="*/ 1174201 w 2514320"/>
                <a:gd name="connsiteY13" fmla="*/ 2126256 h 2743200"/>
                <a:gd name="connsiteX14" fmla="*/ 975897 w 2514320"/>
                <a:gd name="connsiteY14" fmla="*/ 1674564 h 2743200"/>
                <a:gd name="connsiteX15" fmla="*/ 1262335 w 2514320"/>
                <a:gd name="connsiteY15" fmla="*/ 1156771 h 2743200"/>
                <a:gd name="connsiteX16" fmla="*/ 1945649 w 2514320"/>
                <a:gd name="connsiteY16" fmla="*/ 2279378 h 2743200"/>
                <a:gd name="connsiteX17" fmla="*/ 1573351 w 2514320"/>
                <a:gd name="connsiteY17" fmla="*/ 1256978 h 2743200"/>
                <a:gd name="connsiteX18" fmla="*/ 2432061 w 2514320"/>
                <a:gd name="connsiteY18" fmla="*/ 1628129 h 2743200"/>
                <a:gd name="connsiteX19" fmla="*/ 1526740 w 2514320"/>
                <a:gd name="connsiteY19" fmla="*/ 936434 h 2743200"/>
                <a:gd name="connsiteX20" fmla="*/ 2121651 w 2514320"/>
                <a:gd name="connsiteY20" fmla="*/ 561860 h 2743200"/>
                <a:gd name="connsiteX21" fmla="*/ 1460639 w 2514320"/>
                <a:gd name="connsiteY21" fmla="*/ 550844 h 2743200"/>
                <a:gd name="connsiteX22" fmla="*/ 1273352 w 2514320"/>
                <a:gd name="connsiteY22" fmla="*/ 0 h 2743200"/>
                <a:gd name="connsiteX23" fmla="*/ 1130133 w 2514320"/>
                <a:gd name="connsiteY23" fmla="*/ 561860 h 2743200"/>
                <a:gd name="connsiteX24" fmla="*/ 648551 w 2514320"/>
                <a:gd name="connsiteY24" fmla="*/ 651255 h 2743200"/>
                <a:gd name="connsiteX0" fmla="*/ 162138 w 2514320"/>
                <a:gd name="connsiteY0" fmla="*/ 162818 h 2743200"/>
                <a:gd name="connsiteX1" fmla="*/ 854711 w 2514320"/>
                <a:gd name="connsiteY1" fmla="*/ 881350 h 2743200"/>
                <a:gd name="connsiteX2" fmla="*/ 0 w 2514320"/>
                <a:gd name="connsiteY2" fmla="*/ 814061 h 2743200"/>
                <a:gd name="connsiteX3" fmla="*/ 887762 w 2514320"/>
                <a:gd name="connsiteY3" fmla="*/ 1101687 h 2743200"/>
                <a:gd name="connsiteX4" fmla="*/ 579290 w 2514320"/>
                <a:gd name="connsiteY4" fmla="*/ 1619480 h 2743200"/>
                <a:gd name="connsiteX5" fmla="*/ 601323 w 2514320"/>
                <a:gd name="connsiteY5" fmla="*/ 2302525 h 2743200"/>
                <a:gd name="connsiteX6" fmla="*/ 821661 w 2514320"/>
                <a:gd name="connsiteY6" fmla="*/ 2699133 h 2743200"/>
                <a:gd name="connsiteX7" fmla="*/ 678442 w 2514320"/>
                <a:gd name="connsiteY7" fmla="*/ 2258458 h 2743200"/>
                <a:gd name="connsiteX8" fmla="*/ 700475 w 2514320"/>
                <a:gd name="connsiteY8" fmla="*/ 1586429 h 2743200"/>
                <a:gd name="connsiteX9" fmla="*/ 1053015 w 2514320"/>
                <a:gd name="connsiteY9" fmla="*/ 1189822 h 2743200"/>
                <a:gd name="connsiteX10" fmla="*/ 898779 w 2514320"/>
                <a:gd name="connsiteY10" fmla="*/ 1718631 h 2743200"/>
                <a:gd name="connsiteX11" fmla="*/ 1064032 w 2514320"/>
                <a:gd name="connsiteY11" fmla="*/ 2159306 h 2743200"/>
                <a:gd name="connsiteX12" fmla="*/ 986914 w 2514320"/>
                <a:gd name="connsiteY12" fmla="*/ 2743200 h 2743200"/>
                <a:gd name="connsiteX13" fmla="*/ 1174201 w 2514320"/>
                <a:gd name="connsiteY13" fmla="*/ 2126256 h 2743200"/>
                <a:gd name="connsiteX14" fmla="*/ 975897 w 2514320"/>
                <a:gd name="connsiteY14" fmla="*/ 1674564 h 2743200"/>
                <a:gd name="connsiteX15" fmla="*/ 1262335 w 2514320"/>
                <a:gd name="connsiteY15" fmla="*/ 1156771 h 2743200"/>
                <a:gd name="connsiteX16" fmla="*/ 1945649 w 2514320"/>
                <a:gd name="connsiteY16" fmla="*/ 2279378 h 2743200"/>
                <a:gd name="connsiteX17" fmla="*/ 1573351 w 2514320"/>
                <a:gd name="connsiteY17" fmla="*/ 1256978 h 2743200"/>
                <a:gd name="connsiteX18" fmla="*/ 2432061 w 2514320"/>
                <a:gd name="connsiteY18" fmla="*/ 1628129 h 2743200"/>
                <a:gd name="connsiteX19" fmla="*/ 1526740 w 2514320"/>
                <a:gd name="connsiteY19" fmla="*/ 936434 h 2743200"/>
                <a:gd name="connsiteX20" fmla="*/ 2121651 w 2514320"/>
                <a:gd name="connsiteY20" fmla="*/ 561860 h 2743200"/>
                <a:gd name="connsiteX21" fmla="*/ 1460639 w 2514320"/>
                <a:gd name="connsiteY21" fmla="*/ 550844 h 2743200"/>
                <a:gd name="connsiteX22" fmla="*/ 1273352 w 2514320"/>
                <a:gd name="connsiteY22" fmla="*/ 0 h 2743200"/>
                <a:gd name="connsiteX23" fmla="*/ 1130133 w 2514320"/>
                <a:gd name="connsiteY23" fmla="*/ 561860 h 2743200"/>
                <a:gd name="connsiteX24" fmla="*/ 162138 w 2514320"/>
                <a:gd name="connsiteY24" fmla="*/ 162818 h 2743200"/>
                <a:gd name="connsiteX0" fmla="*/ 162138 w 2514320"/>
                <a:gd name="connsiteY0" fmla="*/ 162818 h 2743200"/>
                <a:gd name="connsiteX1" fmla="*/ 854711 w 2514320"/>
                <a:gd name="connsiteY1" fmla="*/ 881350 h 2743200"/>
                <a:gd name="connsiteX2" fmla="*/ 0 w 2514320"/>
                <a:gd name="connsiteY2" fmla="*/ 814061 h 2743200"/>
                <a:gd name="connsiteX3" fmla="*/ 887762 w 2514320"/>
                <a:gd name="connsiteY3" fmla="*/ 1101687 h 2743200"/>
                <a:gd name="connsiteX4" fmla="*/ 579290 w 2514320"/>
                <a:gd name="connsiteY4" fmla="*/ 1619480 h 2743200"/>
                <a:gd name="connsiteX5" fmla="*/ 601323 w 2514320"/>
                <a:gd name="connsiteY5" fmla="*/ 2302525 h 2743200"/>
                <a:gd name="connsiteX6" fmla="*/ 821661 w 2514320"/>
                <a:gd name="connsiteY6" fmla="*/ 2699133 h 2743200"/>
                <a:gd name="connsiteX7" fmla="*/ 678442 w 2514320"/>
                <a:gd name="connsiteY7" fmla="*/ 2258458 h 2743200"/>
                <a:gd name="connsiteX8" fmla="*/ 700475 w 2514320"/>
                <a:gd name="connsiteY8" fmla="*/ 1586429 h 2743200"/>
                <a:gd name="connsiteX9" fmla="*/ 1053015 w 2514320"/>
                <a:gd name="connsiteY9" fmla="*/ 1189822 h 2743200"/>
                <a:gd name="connsiteX10" fmla="*/ 898779 w 2514320"/>
                <a:gd name="connsiteY10" fmla="*/ 1718631 h 2743200"/>
                <a:gd name="connsiteX11" fmla="*/ 1064032 w 2514320"/>
                <a:gd name="connsiteY11" fmla="*/ 2159306 h 2743200"/>
                <a:gd name="connsiteX12" fmla="*/ 986914 w 2514320"/>
                <a:gd name="connsiteY12" fmla="*/ 2743200 h 2743200"/>
                <a:gd name="connsiteX13" fmla="*/ 1174201 w 2514320"/>
                <a:gd name="connsiteY13" fmla="*/ 2126256 h 2743200"/>
                <a:gd name="connsiteX14" fmla="*/ 975897 w 2514320"/>
                <a:gd name="connsiteY14" fmla="*/ 1674564 h 2743200"/>
                <a:gd name="connsiteX15" fmla="*/ 1262335 w 2514320"/>
                <a:gd name="connsiteY15" fmla="*/ 1156771 h 2743200"/>
                <a:gd name="connsiteX16" fmla="*/ 1945649 w 2514320"/>
                <a:gd name="connsiteY16" fmla="*/ 2279378 h 2743200"/>
                <a:gd name="connsiteX17" fmla="*/ 1573351 w 2514320"/>
                <a:gd name="connsiteY17" fmla="*/ 1256978 h 2743200"/>
                <a:gd name="connsiteX18" fmla="*/ 2432061 w 2514320"/>
                <a:gd name="connsiteY18" fmla="*/ 1628129 h 2743200"/>
                <a:gd name="connsiteX19" fmla="*/ 1526740 w 2514320"/>
                <a:gd name="connsiteY19" fmla="*/ 936434 h 2743200"/>
                <a:gd name="connsiteX20" fmla="*/ 2432061 w 2514320"/>
                <a:gd name="connsiteY20" fmla="*/ 325630 h 2743200"/>
                <a:gd name="connsiteX21" fmla="*/ 1460639 w 2514320"/>
                <a:gd name="connsiteY21" fmla="*/ 550844 h 2743200"/>
                <a:gd name="connsiteX22" fmla="*/ 1273352 w 2514320"/>
                <a:gd name="connsiteY22" fmla="*/ 0 h 2743200"/>
                <a:gd name="connsiteX23" fmla="*/ 1130133 w 2514320"/>
                <a:gd name="connsiteY23" fmla="*/ 561860 h 2743200"/>
                <a:gd name="connsiteX24" fmla="*/ 162138 w 2514320"/>
                <a:gd name="connsiteY24" fmla="*/ 162818 h 2743200"/>
                <a:gd name="connsiteX0" fmla="*/ 162138 w 2514320"/>
                <a:gd name="connsiteY0" fmla="*/ 967010 h 3547392"/>
                <a:gd name="connsiteX1" fmla="*/ 854711 w 2514320"/>
                <a:gd name="connsiteY1" fmla="*/ 1685542 h 3547392"/>
                <a:gd name="connsiteX2" fmla="*/ 0 w 2514320"/>
                <a:gd name="connsiteY2" fmla="*/ 1618253 h 3547392"/>
                <a:gd name="connsiteX3" fmla="*/ 887762 w 2514320"/>
                <a:gd name="connsiteY3" fmla="*/ 1905879 h 3547392"/>
                <a:gd name="connsiteX4" fmla="*/ 579290 w 2514320"/>
                <a:gd name="connsiteY4" fmla="*/ 2423672 h 3547392"/>
                <a:gd name="connsiteX5" fmla="*/ 601323 w 2514320"/>
                <a:gd name="connsiteY5" fmla="*/ 3106717 h 3547392"/>
                <a:gd name="connsiteX6" fmla="*/ 821661 w 2514320"/>
                <a:gd name="connsiteY6" fmla="*/ 3503325 h 3547392"/>
                <a:gd name="connsiteX7" fmla="*/ 678442 w 2514320"/>
                <a:gd name="connsiteY7" fmla="*/ 3062650 h 3547392"/>
                <a:gd name="connsiteX8" fmla="*/ 700475 w 2514320"/>
                <a:gd name="connsiteY8" fmla="*/ 2390621 h 3547392"/>
                <a:gd name="connsiteX9" fmla="*/ 1053015 w 2514320"/>
                <a:gd name="connsiteY9" fmla="*/ 1994014 h 3547392"/>
                <a:gd name="connsiteX10" fmla="*/ 898779 w 2514320"/>
                <a:gd name="connsiteY10" fmla="*/ 2522823 h 3547392"/>
                <a:gd name="connsiteX11" fmla="*/ 1064032 w 2514320"/>
                <a:gd name="connsiteY11" fmla="*/ 2963498 h 3547392"/>
                <a:gd name="connsiteX12" fmla="*/ 986914 w 2514320"/>
                <a:gd name="connsiteY12" fmla="*/ 3547392 h 3547392"/>
                <a:gd name="connsiteX13" fmla="*/ 1174201 w 2514320"/>
                <a:gd name="connsiteY13" fmla="*/ 2930448 h 3547392"/>
                <a:gd name="connsiteX14" fmla="*/ 975897 w 2514320"/>
                <a:gd name="connsiteY14" fmla="*/ 2478756 h 3547392"/>
                <a:gd name="connsiteX15" fmla="*/ 1262335 w 2514320"/>
                <a:gd name="connsiteY15" fmla="*/ 1960963 h 3547392"/>
                <a:gd name="connsiteX16" fmla="*/ 1945649 w 2514320"/>
                <a:gd name="connsiteY16" fmla="*/ 3083570 h 3547392"/>
                <a:gd name="connsiteX17" fmla="*/ 1573351 w 2514320"/>
                <a:gd name="connsiteY17" fmla="*/ 2061170 h 3547392"/>
                <a:gd name="connsiteX18" fmla="*/ 2432061 w 2514320"/>
                <a:gd name="connsiteY18" fmla="*/ 2432321 h 3547392"/>
                <a:gd name="connsiteX19" fmla="*/ 1526740 w 2514320"/>
                <a:gd name="connsiteY19" fmla="*/ 1740626 h 3547392"/>
                <a:gd name="connsiteX20" fmla="*/ 2432061 w 2514320"/>
                <a:gd name="connsiteY20" fmla="*/ 1129822 h 3547392"/>
                <a:gd name="connsiteX21" fmla="*/ 1460639 w 2514320"/>
                <a:gd name="connsiteY21" fmla="*/ 1355036 h 3547392"/>
                <a:gd name="connsiteX22" fmla="*/ 1945649 w 2514320"/>
                <a:gd name="connsiteY22" fmla="*/ 1 h 3547392"/>
                <a:gd name="connsiteX23" fmla="*/ 1130133 w 2514320"/>
                <a:gd name="connsiteY23" fmla="*/ 1366052 h 3547392"/>
                <a:gd name="connsiteX24" fmla="*/ 162138 w 2514320"/>
                <a:gd name="connsiteY24" fmla="*/ 967010 h 3547392"/>
                <a:gd name="connsiteX0" fmla="*/ 162137 w 2514320"/>
                <a:gd name="connsiteY0" fmla="*/ 162810 h 3547392"/>
                <a:gd name="connsiteX1" fmla="*/ 854711 w 2514320"/>
                <a:gd name="connsiteY1" fmla="*/ 1685542 h 3547392"/>
                <a:gd name="connsiteX2" fmla="*/ 0 w 2514320"/>
                <a:gd name="connsiteY2" fmla="*/ 1618253 h 3547392"/>
                <a:gd name="connsiteX3" fmla="*/ 887762 w 2514320"/>
                <a:gd name="connsiteY3" fmla="*/ 1905879 h 3547392"/>
                <a:gd name="connsiteX4" fmla="*/ 579290 w 2514320"/>
                <a:gd name="connsiteY4" fmla="*/ 2423672 h 3547392"/>
                <a:gd name="connsiteX5" fmla="*/ 601323 w 2514320"/>
                <a:gd name="connsiteY5" fmla="*/ 3106717 h 3547392"/>
                <a:gd name="connsiteX6" fmla="*/ 821661 w 2514320"/>
                <a:gd name="connsiteY6" fmla="*/ 3503325 h 3547392"/>
                <a:gd name="connsiteX7" fmla="*/ 678442 w 2514320"/>
                <a:gd name="connsiteY7" fmla="*/ 3062650 h 3547392"/>
                <a:gd name="connsiteX8" fmla="*/ 700475 w 2514320"/>
                <a:gd name="connsiteY8" fmla="*/ 2390621 h 3547392"/>
                <a:gd name="connsiteX9" fmla="*/ 1053015 w 2514320"/>
                <a:gd name="connsiteY9" fmla="*/ 1994014 h 3547392"/>
                <a:gd name="connsiteX10" fmla="*/ 898779 w 2514320"/>
                <a:gd name="connsiteY10" fmla="*/ 2522823 h 3547392"/>
                <a:gd name="connsiteX11" fmla="*/ 1064032 w 2514320"/>
                <a:gd name="connsiteY11" fmla="*/ 2963498 h 3547392"/>
                <a:gd name="connsiteX12" fmla="*/ 986914 w 2514320"/>
                <a:gd name="connsiteY12" fmla="*/ 3547392 h 3547392"/>
                <a:gd name="connsiteX13" fmla="*/ 1174201 w 2514320"/>
                <a:gd name="connsiteY13" fmla="*/ 2930448 h 3547392"/>
                <a:gd name="connsiteX14" fmla="*/ 975897 w 2514320"/>
                <a:gd name="connsiteY14" fmla="*/ 2478756 h 3547392"/>
                <a:gd name="connsiteX15" fmla="*/ 1262335 w 2514320"/>
                <a:gd name="connsiteY15" fmla="*/ 1960963 h 3547392"/>
                <a:gd name="connsiteX16" fmla="*/ 1945649 w 2514320"/>
                <a:gd name="connsiteY16" fmla="*/ 3083570 h 3547392"/>
                <a:gd name="connsiteX17" fmla="*/ 1573351 w 2514320"/>
                <a:gd name="connsiteY17" fmla="*/ 2061170 h 3547392"/>
                <a:gd name="connsiteX18" fmla="*/ 2432061 w 2514320"/>
                <a:gd name="connsiteY18" fmla="*/ 2432321 h 3547392"/>
                <a:gd name="connsiteX19" fmla="*/ 1526740 w 2514320"/>
                <a:gd name="connsiteY19" fmla="*/ 1740626 h 3547392"/>
                <a:gd name="connsiteX20" fmla="*/ 2432061 w 2514320"/>
                <a:gd name="connsiteY20" fmla="*/ 1129822 h 3547392"/>
                <a:gd name="connsiteX21" fmla="*/ 1460639 w 2514320"/>
                <a:gd name="connsiteY21" fmla="*/ 1355036 h 3547392"/>
                <a:gd name="connsiteX22" fmla="*/ 1945649 w 2514320"/>
                <a:gd name="connsiteY22" fmla="*/ 1 h 3547392"/>
                <a:gd name="connsiteX23" fmla="*/ 1130133 w 2514320"/>
                <a:gd name="connsiteY23" fmla="*/ 1366052 h 3547392"/>
                <a:gd name="connsiteX24" fmla="*/ 162137 w 2514320"/>
                <a:gd name="connsiteY24" fmla="*/ 162810 h 3547392"/>
                <a:gd name="connsiteX0" fmla="*/ 324274 w 2676457"/>
                <a:gd name="connsiteY0" fmla="*/ 162810 h 3547392"/>
                <a:gd name="connsiteX1" fmla="*/ 1016848 w 2676457"/>
                <a:gd name="connsiteY1" fmla="*/ 1685542 h 3547392"/>
                <a:gd name="connsiteX2" fmla="*/ 0 w 2676457"/>
                <a:gd name="connsiteY2" fmla="*/ 1302496 h 3547392"/>
                <a:gd name="connsiteX3" fmla="*/ 1049899 w 2676457"/>
                <a:gd name="connsiteY3" fmla="*/ 1905879 h 3547392"/>
                <a:gd name="connsiteX4" fmla="*/ 741427 w 2676457"/>
                <a:gd name="connsiteY4" fmla="*/ 2423672 h 3547392"/>
                <a:gd name="connsiteX5" fmla="*/ 763460 w 2676457"/>
                <a:gd name="connsiteY5" fmla="*/ 3106717 h 3547392"/>
                <a:gd name="connsiteX6" fmla="*/ 983798 w 2676457"/>
                <a:gd name="connsiteY6" fmla="*/ 3503325 h 3547392"/>
                <a:gd name="connsiteX7" fmla="*/ 840579 w 2676457"/>
                <a:gd name="connsiteY7" fmla="*/ 3062650 h 3547392"/>
                <a:gd name="connsiteX8" fmla="*/ 862612 w 2676457"/>
                <a:gd name="connsiteY8" fmla="*/ 2390621 h 3547392"/>
                <a:gd name="connsiteX9" fmla="*/ 1215152 w 2676457"/>
                <a:gd name="connsiteY9" fmla="*/ 1994014 h 3547392"/>
                <a:gd name="connsiteX10" fmla="*/ 1060916 w 2676457"/>
                <a:gd name="connsiteY10" fmla="*/ 2522823 h 3547392"/>
                <a:gd name="connsiteX11" fmla="*/ 1226169 w 2676457"/>
                <a:gd name="connsiteY11" fmla="*/ 2963498 h 3547392"/>
                <a:gd name="connsiteX12" fmla="*/ 1149051 w 2676457"/>
                <a:gd name="connsiteY12" fmla="*/ 3547392 h 3547392"/>
                <a:gd name="connsiteX13" fmla="*/ 1336338 w 2676457"/>
                <a:gd name="connsiteY13" fmla="*/ 2930448 h 3547392"/>
                <a:gd name="connsiteX14" fmla="*/ 1138034 w 2676457"/>
                <a:gd name="connsiteY14" fmla="*/ 2478756 h 3547392"/>
                <a:gd name="connsiteX15" fmla="*/ 1424472 w 2676457"/>
                <a:gd name="connsiteY15" fmla="*/ 1960963 h 3547392"/>
                <a:gd name="connsiteX16" fmla="*/ 2107786 w 2676457"/>
                <a:gd name="connsiteY16" fmla="*/ 3083570 h 3547392"/>
                <a:gd name="connsiteX17" fmla="*/ 1735488 w 2676457"/>
                <a:gd name="connsiteY17" fmla="*/ 2061170 h 3547392"/>
                <a:gd name="connsiteX18" fmla="*/ 2594198 w 2676457"/>
                <a:gd name="connsiteY18" fmla="*/ 2432321 h 3547392"/>
                <a:gd name="connsiteX19" fmla="*/ 1688877 w 2676457"/>
                <a:gd name="connsiteY19" fmla="*/ 1740626 h 3547392"/>
                <a:gd name="connsiteX20" fmla="*/ 2594198 w 2676457"/>
                <a:gd name="connsiteY20" fmla="*/ 1129822 h 3547392"/>
                <a:gd name="connsiteX21" fmla="*/ 1622776 w 2676457"/>
                <a:gd name="connsiteY21" fmla="*/ 1355036 h 3547392"/>
                <a:gd name="connsiteX22" fmla="*/ 2107786 w 2676457"/>
                <a:gd name="connsiteY22" fmla="*/ 1 h 3547392"/>
                <a:gd name="connsiteX23" fmla="*/ 1292270 w 2676457"/>
                <a:gd name="connsiteY23" fmla="*/ 1366052 h 3547392"/>
                <a:gd name="connsiteX24" fmla="*/ 324274 w 2676457"/>
                <a:gd name="connsiteY24" fmla="*/ 162810 h 3547392"/>
                <a:gd name="connsiteX0" fmla="*/ 324274 w 2676457"/>
                <a:gd name="connsiteY0" fmla="*/ 162810 h 3547392"/>
                <a:gd name="connsiteX1" fmla="*/ 1016848 w 2676457"/>
                <a:gd name="connsiteY1" fmla="*/ 1685542 h 3547392"/>
                <a:gd name="connsiteX2" fmla="*/ 0 w 2676457"/>
                <a:gd name="connsiteY2" fmla="*/ 1302496 h 3547392"/>
                <a:gd name="connsiteX3" fmla="*/ 1049899 w 2676457"/>
                <a:gd name="connsiteY3" fmla="*/ 1905879 h 3547392"/>
                <a:gd name="connsiteX4" fmla="*/ 741427 w 2676457"/>
                <a:gd name="connsiteY4" fmla="*/ 2423672 h 3547392"/>
                <a:gd name="connsiteX5" fmla="*/ 763460 w 2676457"/>
                <a:gd name="connsiteY5" fmla="*/ 3106717 h 3547392"/>
                <a:gd name="connsiteX6" fmla="*/ 983798 w 2676457"/>
                <a:gd name="connsiteY6" fmla="*/ 3503325 h 3547392"/>
                <a:gd name="connsiteX7" fmla="*/ 862612 w 2676457"/>
                <a:gd name="connsiteY7" fmla="*/ 2390621 h 3547392"/>
                <a:gd name="connsiteX8" fmla="*/ 1215152 w 2676457"/>
                <a:gd name="connsiteY8" fmla="*/ 1994014 h 3547392"/>
                <a:gd name="connsiteX9" fmla="*/ 1060916 w 2676457"/>
                <a:gd name="connsiteY9" fmla="*/ 2522823 h 3547392"/>
                <a:gd name="connsiteX10" fmla="*/ 1226169 w 2676457"/>
                <a:gd name="connsiteY10" fmla="*/ 2963498 h 3547392"/>
                <a:gd name="connsiteX11" fmla="*/ 1149051 w 2676457"/>
                <a:gd name="connsiteY11" fmla="*/ 3547392 h 3547392"/>
                <a:gd name="connsiteX12" fmla="*/ 1336338 w 2676457"/>
                <a:gd name="connsiteY12" fmla="*/ 2930448 h 3547392"/>
                <a:gd name="connsiteX13" fmla="*/ 1138034 w 2676457"/>
                <a:gd name="connsiteY13" fmla="*/ 2478756 h 3547392"/>
                <a:gd name="connsiteX14" fmla="*/ 1424472 w 2676457"/>
                <a:gd name="connsiteY14" fmla="*/ 1960963 h 3547392"/>
                <a:gd name="connsiteX15" fmla="*/ 2107786 w 2676457"/>
                <a:gd name="connsiteY15" fmla="*/ 3083570 h 3547392"/>
                <a:gd name="connsiteX16" fmla="*/ 1735488 w 2676457"/>
                <a:gd name="connsiteY16" fmla="*/ 2061170 h 3547392"/>
                <a:gd name="connsiteX17" fmla="*/ 2594198 w 2676457"/>
                <a:gd name="connsiteY17" fmla="*/ 2432321 h 3547392"/>
                <a:gd name="connsiteX18" fmla="*/ 1688877 w 2676457"/>
                <a:gd name="connsiteY18" fmla="*/ 1740626 h 3547392"/>
                <a:gd name="connsiteX19" fmla="*/ 2594198 w 2676457"/>
                <a:gd name="connsiteY19" fmla="*/ 1129822 h 3547392"/>
                <a:gd name="connsiteX20" fmla="*/ 1622776 w 2676457"/>
                <a:gd name="connsiteY20" fmla="*/ 1355036 h 3547392"/>
                <a:gd name="connsiteX21" fmla="*/ 2107786 w 2676457"/>
                <a:gd name="connsiteY21" fmla="*/ 1 h 3547392"/>
                <a:gd name="connsiteX22" fmla="*/ 1292270 w 2676457"/>
                <a:gd name="connsiteY22" fmla="*/ 1366052 h 3547392"/>
                <a:gd name="connsiteX23" fmla="*/ 324274 w 2676457"/>
                <a:gd name="connsiteY23" fmla="*/ 162810 h 3547392"/>
                <a:gd name="connsiteX0" fmla="*/ 324274 w 2676457"/>
                <a:gd name="connsiteY0" fmla="*/ 162810 h 3547392"/>
                <a:gd name="connsiteX1" fmla="*/ 1016848 w 2676457"/>
                <a:gd name="connsiteY1" fmla="*/ 1685542 h 3547392"/>
                <a:gd name="connsiteX2" fmla="*/ 0 w 2676457"/>
                <a:gd name="connsiteY2" fmla="*/ 1302496 h 3547392"/>
                <a:gd name="connsiteX3" fmla="*/ 1049899 w 2676457"/>
                <a:gd name="connsiteY3" fmla="*/ 1905879 h 3547392"/>
                <a:gd name="connsiteX4" fmla="*/ 741427 w 2676457"/>
                <a:gd name="connsiteY4" fmla="*/ 2423672 h 3547392"/>
                <a:gd name="connsiteX5" fmla="*/ 983798 w 2676457"/>
                <a:gd name="connsiteY5" fmla="*/ 3503325 h 3547392"/>
                <a:gd name="connsiteX6" fmla="*/ 862612 w 2676457"/>
                <a:gd name="connsiteY6" fmla="*/ 2390621 h 3547392"/>
                <a:gd name="connsiteX7" fmla="*/ 1215152 w 2676457"/>
                <a:gd name="connsiteY7" fmla="*/ 1994014 h 3547392"/>
                <a:gd name="connsiteX8" fmla="*/ 1060916 w 2676457"/>
                <a:gd name="connsiteY8" fmla="*/ 2522823 h 3547392"/>
                <a:gd name="connsiteX9" fmla="*/ 1226169 w 2676457"/>
                <a:gd name="connsiteY9" fmla="*/ 2963498 h 3547392"/>
                <a:gd name="connsiteX10" fmla="*/ 1149051 w 2676457"/>
                <a:gd name="connsiteY10" fmla="*/ 3547392 h 3547392"/>
                <a:gd name="connsiteX11" fmla="*/ 1336338 w 2676457"/>
                <a:gd name="connsiteY11" fmla="*/ 2930448 h 3547392"/>
                <a:gd name="connsiteX12" fmla="*/ 1138034 w 2676457"/>
                <a:gd name="connsiteY12" fmla="*/ 2478756 h 3547392"/>
                <a:gd name="connsiteX13" fmla="*/ 1424472 w 2676457"/>
                <a:gd name="connsiteY13" fmla="*/ 1960963 h 3547392"/>
                <a:gd name="connsiteX14" fmla="*/ 2107786 w 2676457"/>
                <a:gd name="connsiteY14" fmla="*/ 3083570 h 3547392"/>
                <a:gd name="connsiteX15" fmla="*/ 1735488 w 2676457"/>
                <a:gd name="connsiteY15" fmla="*/ 2061170 h 3547392"/>
                <a:gd name="connsiteX16" fmla="*/ 2594198 w 2676457"/>
                <a:gd name="connsiteY16" fmla="*/ 2432321 h 3547392"/>
                <a:gd name="connsiteX17" fmla="*/ 1688877 w 2676457"/>
                <a:gd name="connsiteY17" fmla="*/ 1740626 h 3547392"/>
                <a:gd name="connsiteX18" fmla="*/ 2594198 w 2676457"/>
                <a:gd name="connsiteY18" fmla="*/ 1129822 h 3547392"/>
                <a:gd name="connsiteX19" fmla="*/ 1622776 w 2676457"/>
                <a:gd name="connsiteY19" fmla="*/ 1355036 h 3547392"/>
                <a:gd name="connsiteX20" fmla="*/ 2107786 w 2676457"/>
                <a:gd name="connsiteY20" fmla="*/ 1 h 3547392"/>
                <a:gd name="connsiteX21" fmla="*/ 1292270 w 2676457"/>
                <a:gd name="connsiteY21" fmla="*/ 1366052 h 3547392"/>
                <a:gd name="connsiteX22" fmla="*/ 324274 w 2676457"/>
                <a:gd name="connsiteY22" fmla="*/ 162810 h 3547392"/>
                <a:gd name="connsiteX0" fmla="*/ 324274 w 2676457"/>
                <a:gd name="connsiteY0" fmla="*/ 162810 h 3744680"/>
                <a:gd name="connsiteX1" fmla="*/ 1016848 w 2676457"/>
                <a:gd name="connsiteY1" fmla="*/ 1685542 h 3744680"/>
                <a:gd name="connsiteX2" fmla="*/ 0 w 2676457"/>
                <a:gd name="connsiteY2" fmla="*/ 1302496 h 3744680"/>
                <a:gd name="connsiteX3" fmla="*/ 1049899 w 2676457"/>
                <a:gd name="connsiteY3" fmla="*/ 1905879 h 3744680"/>
                <a:gd name="connsiteX4" fmla="*/ 741427 w 2676457"/>
                <a:gd name="connsiteY4" fmla="*/ 2423672 h 3744680"/>
                <a:gd name="connsiteX5" fmla="*/ 983798 w 2676457"/>
                <a:gd name="connsiteY5" fmla="*/ 3503325 h 3744680"/>
                <a:gd name="connsiteX6" fmla="*/ 862612 w 2676457"/>
                <a:gd name="connsiteY6" fmla="*/ 2390621 h 3744680"/>
                <a:gd name="connsiteX7" fmla="*/ 1215152 w 2676457"/>
                <a:gd name="connsiteY7" fmla="*/ 1994014 h 3744680"/>
                <a:gd name="connsiteX8" fmla="*/ 1060916 w 2676457"/>
                <a:gd name="connsiteY8" fmla="*/ 2522823 h 3744680"/>
                <a:gd name="connsiteX9" fmla="*/ 1226169 w 2676457"/>
                <a:gd name="connsiteY9" fmla="*/ 2963498 h 3744680"/>
                <a:gd name="connsiteX10" fmla="*/ 1621373 w 2676457"/>
                <a:gd name="connsiteY10" fmla="*/ 3744680 h 3744680"/>
                <a:gd name="connsiteX11" fmla="*/ 1336338 w 2676457"/>
                <a:gd name="connsiteY11" fmla="*/ 2930448 h 3744680"/>
                <a:gd name="connsiteX12" fmla="*/ 1138034 w 2676457"/>
                <a:gd name="connsiteY12" fmla="*/ 2478756 h 3744680"/>
                <a:gd name="connsiteX13" fmla="*/ 1424472 w 2676457"/>
                <a:gd name="connsiteY13" fmla="*/ 1960963 h 3744680"/>
                <a:gd name="connsiteX14" fmla="*/ 2107786 w 2676457"/>
                <a:gd name="connsiteY14" fmla="*/ 3083570 h 3744680"/>
                <a:gd name="connsiteX15" fmla="*/ 1735488 w 2676457"/>
                <a:gd name="connsiteY15" fmla="*/ 2061170 h 3744680"/>
                <a:gd name="connsiteX16" fmla="*/ 2594198 w 2676457"/>
                <a:gd name="connsiteY16" fmla="*/ 2432321 h 3744680"/>
                <a:gd name="connsiteX17" fmla="*/ 1688877 w 2676457"/>
                <a:gd name="connsiteY17" fmla="*/ 1740626 h 3744680"/>
                <a:gd name="connsiteX18" fmla="*/ 2594198 w 2676457"/>
                <a:gd name="connsiteY18" fmla="*/ 1129822 h 3744680"/>
                <a:gd name="connsiteX19" fmla="*/ 1622776 w 2676457"/>
                <a:gd name="connsiteY19" fmla="*/ 1355036 h 3744680"/>
                <a:gd name="connsiteX20" fmla="*/ 2107786 w 2676457"/>
                <a:gd name="connsiteY20" fmla="*/ 1 h 3744680"/>
                <a:gd name="connsiteX21" fmla="*/ 1292270 w 2676457"/>
                <a:gd name="connsiteY21" fmla="*/ 1366052 h 3744680"/>
                <a:gd name="connsiteX22" fmla="*/ 324274 w 2676457"/>
                <a:gd name="connsiteY22" fmla="*/ 162810 h 3744680"/>
                <a:gd name="connsiteX0" fmla="*/ 324274 w 2676457"/>
                <a:gd name="connsiteY0" fmla="*/ 162810 h 3744680"/>
                <a:gd name="connsiteX1" fmla="*/ 1016848 w 2676457"/>
                <a:gd name="connsiteY1" fmla="*/ 1685542 h 3744680"/>
                <a:gd name="connsiteX2" fmla="*/ 0 w 2676457"/>
                <a:gd name="connsiteY2" fmla="*/ 1302496 h 3744680"/>
                <a:gd name="connsiteX3" fmla="*/ 1049899 w 2676457"/>
                <a:gd name="connsiteY3" fmla="*/ 1905879 h 3744680"/>
                <a:gd name="connsiteX4" fmla="*/ 741427 w 2676457"/>
                <a:gd name="connsiteY4" fmla="*/ 2423672 h 3744680"/>
                <a:gd name="connsiteX5" fmla="*/ 162137 w 2676457"/>
                <a:gd name="connsiteY5" fmla="*/ 2930619 h 3744680"/>
                <a:gd name="connsiteX6" fmla="*/ 862612 w 2676457"/>
                <a:gd name="connsiteY6" fmla="*/ 2390621 h 3744680"/>
                <a:gd name="connsiteX7" fmla="*/ 1215152 w 2676457"/>
                <a:gd name="connsiteY7" fmla="*/ 1994014 h 3744680"/>
                <a:gd name="connsiteX8" fmla="*/ 1060916 w 2676457"/>
                <a:gd name="connsiteY8" fmla="*/ 2522823 h 3744680"/>
                <a:gd name="connsiteX9" fmla="*/ 1226169 w 2676457"/>
                <a:gd name="connsiteY9" fmla="*/ 2963498 h 3744680"/>
                <a:gd name="connsiteX10" fmla="*/ 1621373 w 2676457"/>
                <a:gd name="connsiteY10" fmla="*/ 3744680 h 3744680"/>
                <a:gd name="connsiteX11" fmla="*/ 1336338 w 2676457"/>
                <a:gd name="connsiteY11" fmla="*/ 2930448 h 3744680"/>
                <a:gd name="connsiteX12" fmla="*/ 1138034 w 2676457"/>
                <a:gd name="connsiteY12" fmla="*/ 2478756 h 3744680"/>
                <a:gd name="connsiteX13" fmla="*/ 1424472 w 2676457"/>
                <a:gd name="connsiteY13" fmla="*/ 1960963 h 3744680"/>
                <a:gd name="connsiteX14" fmla="*/ 2107786 w 2676457"/>
                <a:gd name="connsiteY14" fmla="*/ 3083570 h 3744680"/>
                <a:gd name="connsiteX15" fmla="*/ 1735488 w 2676457"/>
                <a:gd name="connsiteY15" fmla="*/ 2061170 h 3744680"/>
                <a:gd name="connsiteX16" fmla="*/ 2594198 w 2676457"/>
                <a:gd name="connsiteY16" fmla="*/ 2432321 h 3744680"/>
                <a:gd name="connsiteX17" fmla="*/ 1688877 w 2676457"/>
                <a:gd name="connsiteY17" fmla="*/ 1740626 h 3744680"/>
                <a:gd name="connsiteX18" fmla="*/ 2594198 w 2676457"/>
                <a:gd name="connsiteY18" fmla="*/ 1129822 h 3744680"/>
                <a:gd name="connsiteX19" fmla="*/ 1622776 w 2676457"/>
                <a:gd name="connsiteY19" fmla="*/ 1355036 h 3744680"/>
                <a:gd name="connsiteX20" fmla="*/ 2107786 w 2676457"/>
                <a:gd name="connsiteY20" fmla="*/ 1 h 3744680"/>
                <a:gd name="connsiteX21" fmla="*/ 1292270 w 2676457"/>
                <a:gd name="connsiteY21" fmla="*/ 1366052 h 3744680"/>
                <a:gd name="connsiteX22" fmla="*/ 324274 w 2676457"/>
                <a:gd name="connsiteY22" fmla="*/ 162810 h 3744680"/>
                <a:gd name="connsiteX0" fmla="*/ 324274 w 2676457"/>
                <a:gd name="connsiteY0" fmla="*/ 162810 h 3744680"/>
                <a:gd name="connsiteX1" fmla="*/ 1016848 w 2676457"/>
                <a:gd name="connsiteY1" fmla="*/ 1685542 h 3744680"/>
                <a:gd name="connsiteX2" fmla="*/ 0 w 2676457"/>
                <a:gd name="connsiteY2" fmla="*/ 1302496 h 3744680"/>
                <a:gd name="connsiteX3" fmla="*/ 1049899 w 2676457"/>
                <a:gd name="connsiteY3" fmla="*/ 1905879 h 3744680"/>
                <a:gd name="connsiteX4" fmla="*/ 741427 w 2676457"/>
                <a:gd name="connsiteY4" fmla="*/ 2423672 h 3744680"/>
                <a:gd name="connsiteX5" fmla="*/ 162137 w 2676457"/>
                <a:gd name="connsiteY5" fmla="*/ 2930619 h 3744680"/>
                <a:gd name="connsiteX6" fmla="*/ 862612 w 2676457"/>
                <a:gd name="connsiteY6" fmla="*/ 2390621 h 3744680"/>
                <a:gd name="connsiteX7" fmla="*/ 1215152 w 2676457"/>
                <a:gd name="connsiteY7" fmla="*/ 1994014 h 3744680"/>
                <a:gd name="connsiteX8" fmla="*/ 1060916 w 2676457"/>
                <a:gd name="connsiteY8" fmla="*/ 2522823 h 3744680"/>
                <a:gd name="connsiteX9" fmla="*/ 1226169 w 2676457"/>
                <a:gd name="connsiteY9" fmla="*/ 2963498 h 3744680"/>
                <a:gd name="connsiteX10" fmla="*/ 1621373 w 2676457"/>
                <a:gd name="connsiteY10" fmla="*/ 3744680 h 3744680"/>
                <a:gd name="connsiteX11" fmla="*/ 1336338 w 2676457"/>
                <a:gd name="connsiteY11" fmla="*/ 2930448 h 3744680"/>
                <a:gd name="connsiteX12" fmla="*/ 1424472 w 2676457"/>
                <a:gd name="connsiteY12" fmla="*/ 1960963 h 3744680"/>
                <a:gd name="connsiteX13" fmla="*/ 2107786 w 2676457"/>
                <a:gd name="connsiteY13" fmla="*/ 3083570 h 3744680"/>
                <a:gd name="connsiteX14" fmla="*/ 1735488 w 2676457"/>
                <a:gd name="connsiteY14" fmla="*/ 2061170 h 3744680"/>
                <a:gd name="connsiteX15" fmla="*/ 2594198 w 2676457"/>
                <a:gd name="connsiteY15" fmla="*/ 2432321 h 3744680"/>
                <a:gd name="connsiteX16" fmla="*/ 1688877 w 2676457"/>
                <a:gd name="connsiteY16" fmla="*/ 1740626 h 3744680"/>
                <a:gd name="connsiteX17" fmla="*/ 2594198 w 2676457"/>
                <a:gd name="connsiteY17" fmla="*/ 1129822 h 3744680"/>
                <a:gd name="connsiteX18" fmla="*/ 1622776 w 2676457"/>
                <a:gd name="connsiteY18" fmla="*/ 1355036 h 3744680"/>
                <a:gd name="connsiteX19" fmla="*/ 2107786 w 2676457"/>
                <a:gd name="connsiteY19" fmla="*/ 1 h 3744680"/>
                <a:gd name="connsiteX20" fmla="*/ 1292270 w 2676457"/>
                <a:gd name="connsiteY20" fmla="*/ 1366052 h 3744680"/>
                <a:gd name="connsiteX21" fmla="*/ 324274 w 2676457"/>
                <a:gd name="connsiteY21" fmla="*/ 162810 h 3744680"/>
                <a:gd name="connsiteX0" fmla="*/ 324274 w 2676457"/>
                <a:gd name="connsiteY0" fmla="*/ 162810 h 3744680"/>
                <a:gd name="connsiteX1" fmla="*/ 1016848 w 2676457"/>
                <a:gd name="connsiteY1" fmla="*/ 1685542 h 3744680"/>
                <a:gd name="connsiteX2" fmla="*/ 0 w 2676457"/>
                <a:gd name="connsiteY2" fmla="*/ 1302496 h 3744680"/>
                <a:gd name="connsiteX3" fmla="*/ 1049899 w 2676457"/>
                <a:gd name="connsiteY3" fmla="*/ 1905879 h 3744680"/>
                <a:gd name="connsiteX4" fmla="*/ 741427 w 2676457"/>
                <a:gd name="connsiteY4" fmla="*/ 2423672 h 3744680"/>
                <a:gd name="connsiteX5" fmla="*/ 162137 w 2676457"/>
                <a:gd name="connsiteY5" fmla="*/ 2930619 h 3744680"/>
                <a:gd name="connsiteX6" fmla="*/ 862612 w 2676457"/>
                <a:gd name="connsiteY6" fmla="*/ 2390621 h 3744680"/>
                <a:gd name="connsiteX7" fmla="*/ 1215152 w 2676457"/>
                <a:gd name="connsiteY7" fmla="*/ 1994014 h 3744680"/>
                <a:gd name="connsiteX8" fmla="*/ 1226169 w 2676457"/>
                <a:gd name="connsiteY8" fmla="*/ 2963498 h 3744680"/>
                <a:gd name="connsiteX9" fmla="*/ 1621373 w 2676457"/>
                <a:gd name="connsiteY9" fmla="*/ 3744680 h 3744680"/>
                <a:gd name="connsiteX10" fmla="*/ 1336338 w 2676457"/>
                <a:gd name="connsiteY10" fmla="*/ 2930448 h 3744680"/>
                <a:gd name="connsiteX11" fmla="*/ 1424472 w 2676457"/>
                <a:gd name="connsiteY11" fmla="*/ 1960963 h 3744680"/>
                <a:gd name="connsiteX12" fmla="*/ 2107786 w 2676457"/>
                <a:gd name="connsiteY12" fmla="*/ 3083570 h 3744680"/>
                <a:gd name="connsiteX13" fmla="*/ 1735488 w 2676457"/>
                <a:gd name="connsiteY13" fmla="*/ 2061170 h 3744680"/>
                <a:gd name="connsiteX14" fmla="*/ 2594198 w 2676457"/>
                <a:gd name="connsiteY14" fmla="*/ 2432321 h 3744680"/>
                <a:gd name="connsiteX15" fmla="*/ 1688877 w 2676457"/>
                <a:gd name="connsiteY15" fmla="*/ 1740626 h 3744680"/>
                <a:gd name="connsiteX16" fmla="*/ 2594198 w 2676457"/>
                <a:gd name="connsiteY16" fmla="*/ 1129822 h 3744680"/>
                <a:gd name="connsiteX17" fmla="*/ 1622776 w 2676457"/>
                <a:gd name="connsiteY17" fmla="*/ 1355036 h 3744680"/>
                <a:gd name="connsiteX18" fmla="*/ 2107786 w 2676457"/>
                <a:gd name="connsiteY18" fmla="*/ 1 h 3744680"/>
                <a:gd name="connsiteX19" fmla="*/ 1292270 w 2676457"/>
                <a:gd name="connsiteY19" fmla="*/ 1366052 h 3744680"/>
                <a:gd name="connsiteX20" fmla="*/ 324274 w 2676457"/>
                <a:gd name="connsiteY20" fmla="*/ 162810 h 374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76457" h="3744680">
                  <a:moveTo>
                    <a:pt x="324274" y="162810"/>
                  </a:moveTo>
                  <a:lnTo>
                    <a:pt x="1016848" y="1685542"/>
                  </a:lnTo>
                  <a:lnTo>
                    <a:pt x="0" y="1302496"/>
                  </a:lnTo>
                  <a:lnTo>
                    <a:pt x="1049899" y="1905879"/>
                  </a:lnTo>
                  <a:lnTo>
                    <a:pt x="741427" y="2423672"/>
                  </a:lnTo>
                  <a:lnTo>
                    <a:pt x="162137" y="2930619"/>
                  </a:lnTo>
                  <a:lnTo>
                    <a:pt x="862612" y="2390621"/>
                  </a:lnTo>
                  <a:lnTo>
                    <a:pt x="1215152" y="1994014"/>
                  </a:lnTo>
                  <a:lnTo>
                    <a:pt x="1226169" y="2963498"/>
                  </a:lnTo>
                  <a:lnTo>
                    <a:pt x="1621373" y="3744680"/>
                  </a:lnTo>
                  <a:lnTo>
                    <a:pt x="1336338" y="2930448"/>
                  </a:lnTo>
                  <a:lnTo>
                    <a:pt x="1424472" y="1960963"/>
                  </a:lnTo>
                  <a:lnTo>
                    <a:pt x="2107786" y="3083570"/>
                  </a:lnTo>
                  <a:cubicBezTo>
                    <a:pt x="2234113" y="3188414"/>
                    <a:pt x="1654419" y="2169712"/>
                    <a:pt x="1735488" y="2061170"/>
                  </a:cubicBezTo>
                  <a:cubicBezTo>
                    <a:pt x="1816557" y="1952629"/>
                    <a:pt x="2676457" y="2573888"/>
                    <a:pt x="2594198" y="2432321"/>
                  </a:cubicBezTo>
                  <a:cubicBezTo>
                    <a:pt x="1793149" y="1970957"/>
                    <a:pt x="1990651" y="1971191"/>
                    <a:pt x="1688877" y="1740626"/>
                  </a:cubicBezTo>
                  <a:lnTo>
                    <a:pt x="2594198" y="1129822"/>
                  </a:lnTo>
                  <a:lnTo>
                    <a:pt x="1622776" y="1355036"/>
                  </a:lnTo>
                  <a:lnTo>
                    <a:pt x="2107786" y="1"/>
                  </a:lnTo>
                  <a:lnTo>
                    <a:pt x="1292270" y="1366052"/>
                  </a:lnTo>
                  <a:lnTo>
                    <a:pt x="324274" y="16281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4" name="円/楕円 33"/>
            <p:cNvSpPr/>
            <p:nvPr/>
          </p:nvSpPr>
          <p:spPr>
            <a:xfrm>
              <a:off x="6559121" y="5896801"/>
              <a:ext cx="105174" cy="15955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pic>
        <p:nvPicPr>
          <p:cNvPr id="39943" name="Picture 40" descr="leo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447925"/>
            <a:ext cx="27463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テキスト ボックス 34"/>
          <p:cNvSpPr txBox="1">
            <a:spLocks noChangeArrowheads="1"/>
          </p:cNvSpPr>
          <p:nvPr/>
        </p:nvSpPr>
        <p:spPr bwMode="auto">
          <a:xfrm>
            <a:off x="1198563" y="5978525"/>
            <a:ext cx="3600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000">
                <a:latin typeface="Arial" panose="020B0604020202020204" pitchFamily="34" charset="0"/>
              </a:rPr>
              <a:t>Xanthophores are unable to sense melanophores.</a:t>
            </a:r>
            <a:endParaRPr lang="ja-JP" altLang="en-US" sz="2000">
              <a:latin typeface="Arial" panose="020B0604020202020204" pitchFamily="34" charset="0"/>
            </a:endParaRPr>
          </a:p>
        </p:txBody>
      </p:sp>
      <p:pic>
        <p:nvPicPr>
          <p:cNvPr id="19" name="20101110_06_Leot1_movie-1.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00200" y="3451225"/>
            <a:ext cx="27463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テキスト ボックス 3"/>
          <p:cNvSpPr txBox="1">
            <a:spLocks noChangeArrowheads="1"/>
          </p:cNvSpPr>
          <p:nvPr/>
        </p:nvSpPr>
        <p:spPr bwMode="auto">
          <a:xfrm>
            <a:off x="731838" y="1452563"/>
            <a:ext cx="4660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i="1" dirty="0">
                <a:latin typeface="Arial" panose="020B0604020202020204" pitchFamily="34" charset="0"/>
              </a:rPr>
              <a:t>Leopard</a:t>
            </a:r>
            <a:r>
              <a:rPr lang="en-US" altLang="ja-JP" sz="1800" dirty="0">
                <a:latin typeface="Arial" panose="020B0604020202020204" pitchFamily="34" charset="0"/>
              </a:rPr>
              <a:t> mutant has spot pattern. </a:t>
            </a:r>
          </a:p>
          <a:p>
            <a:pPr>
              <a:spcBef>
                <a:spcPct val="0"/>
              </a:spcBef>
              <a:buFontTx/>
              <a:buNone/>
            </a:pPr>
            <a:r>
              <a:rPr lang="en-US" altLang="ja-JP" sz="1800" dirty="0">
                <a:latin typeface="Arial" panose="020B0604020202020204" pitchFamily="34" charset="0"/>
              </a:rPr>
              <a:t>The responsible gene, cx418 is expressed </a:t>
            </a:r>
          </a:p>
          <a:p>
            <a:pPr>
              <a:spcBef>
                <a:spcPct val="0"/>
              </a:spcBef>
              <a:buFontTx/>
              <a:buNone/>
            </a:pPr>
            <a:r>
              <a:rPr lang="en-US" altLang="ja-JP" sz="1800" dirty="0">
                <a:latin typeface="Arial" panose="020B0604020202020204" pitchFamily="34" charset="0"/>
              </a:rPr>
              <a:t>in both melanophores and xanthophores.</a:t>
            </a:r>
            <a:endParaRPr lang="ja-JP" altLang="en-US" sz="1800" dirty="0">
              <a:latin typeface="Arial" panose="020B0604020202020204" pitchFamily="34" charset="0"/>
            </a:endParaRPr>
          </a:p>
        </p:txBody>
      </p:sp>
    </p:spTree>
    <p:extLst>
      <p:ext uri="{BB962C8B-B14F-4D97-AF65-F5344CB8AC3E}">
        <p14:creationId xmlns:p14="http://schemas.microsoft.com/office/powerpoint/2010/main" val="43417498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 presetClass="mediacall" presetSubtype="0" fill="hold" nodeType="clickEffect">
                                  <p:stCondLst>
                                    <p:cond delay="0"/>
                                  </p:stCondLst>
                                  <p:childTnLst>
                                    <p:cmd type="call" cmd="togglePause">
                                      <p:cBhvr>
                                        <p:cTn id="27" dur="1" fill="hold"/>
                                        <p:tgtEl>
                                          <p:spTgt spid="19"/>
                                        </p:tgtEl>
                                      </p:cBhvr>
                                    </p:cmd>
                                  </p:childTnLst>
                                </p:cTn>
                              </p:par>
                            </p:childTnLst>
                          </p:cTn>
                        </p:par>
                      </p:childTnLst>
                    </p:cTn>
                  </p:par>
                </p:childTnLst>
              </p:cTn>
              <p:nextCondLst>
                <p:cond evt="onClick" delay="0">
                  <p:tgtEl>
                    <p:spTgt spid="19"/>
                  </p:tgtEl>
                </p:cond>
              </p:nextCondLst>
            </p:seq>
            <p:video>
              <p:cMediaNode vol="80000">
                <p:cTn id="28" fill="hold" display="0">
                  <p:stCondLst>
                    <p:cond delay="indefinite"/>
                  </p:stCondLst>
                </p:cTn>
                <p:tgtEl>
                  <p:spTgt spid="19"/>
                </p:tgtEl>
              </p:cMediaNode>
            </p:video>
          </p:childTnLst>
        </p:cTn>
      </p:par>
    </p:tnLst>
    <p:bldLst>
      <p:bldP spid="3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827088" y="2205038"/>
            <a:ext cx="7416800" cy="4464050"/>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9" name="フリーフォーム 8"/>
          <p:cNvSpPr/>
          <p:nvPr/>
        </p:nvSpPr>
        <p:spPr>
          <a:xfrm>
            <a:off x="3779838" y="3357563"/>
            <a:ext cx="4392612" cy="1925637"/>
          </a:xfrm>
          <a:custGeom>
            <a:avLst/>
            <a:gdLst>
              <a:gd name="connsiteX0" fmla="*/ 3343702 w 3739487"/>
              <a:gd name="connsiteY0" fmla="*/ 0 h 1637731"/>
              <a:gd name="connsiteX1" fmla="*/ 2115403 w 3739487"/>
              <a:gd name="connsiteY1" fmla="*/ 122829 h 1637731"/>
              <a:gd name="connsiteX2" fmla="*/ 1173708 w 3739487"/>
              <a:gd name="connsiteY2" fmla="*/ 13647 h 1637731"/>
              <a:gd name="connsiteX3" fmla="*/ 0 w 3739487"/>
              <a:gd name="connsiteY3" fmla="*/ 300250 h 1637731"/>
              <a:gd name="connsiteX4" fmla="*/ 300251 w 3739487"/>
              <a:gd name="connsiteY4" fmla="*/ 955343 h 1637731"/>
              <a:gd name="connsiteX5" fmla="*/ 341194 w 3739487"/>
              <a:gd name="connsiteY5" fmla="*/ 1637731 h 1637731"/>
              <a:gd name="connsiteX6" fmla="*/ 1269242 w 3739487"/>
              <a:gd name="connsiteY6" fmla="*/ 1105468 h 1637731"/>
              <a:gd name="connsiteX7" fmla="*/ 2361063 w 3739487"/>
              <a:gd name="connsiteY7" fmla="*/ 1105468 h 1637731"/>
              <a:gd name="connsiteX8" fmla="*/ 3739487 w 3739487"/>
              <a:gd name="connsiteY8" fmla="*/ 777922 h 1637731"/>
              <a:gd name="connsiteX9" fmla="*/ 3739487 w 3739487"/>
              <a:gd name="connsiteY9" fmla="*/ 777922 h 1637731"/>
              <a:gd name="connsiteX0" fmla="*/ 3343702 w 4464496"/>
              <a:gd name="connsiteY0" fmla="*/ 360040 h 1997771"/>
              <a:gd name="connsiteX1" fmla="*/ 4464496 w 4464496"/>
              <a:gd name="connsiteY1" fmla="*/ 0 h 1997771"/>
              <a:gd name="connsiteX2" fmla="*/ 2115403 w 4464496"/>
              <a:gd name="connsiteY2" fmla="*/ 482869 h 1997771"/>
              <a:gd name="connsiteX3" fmla="*/ 1173708 w 4464496"/>
              <a:gd name="connsiteY3" fmla="*/ 373687 h 1997771"/>
              <a:gd name="connsiteX4" fmla="*/ 0 w 4464496"/>
              <a:gd name="connsiteY4" fmla="*/ 660290 h 1997771"/>
              <a:gd name="connsiteX5" fmla="*/ 300251 w 4464496"/>
              <a:gd name="connsiteY5" fmla="*/ 1315383 h 1997771"/>
              <a:gd name="connsiteX6" fmla="*/ 341194 w 4464496"/>
              <a:gd name="connsiteY6" fmla="*/ 1997771 h 1997771"/>
              <a:gd name="connsiteX7" fmla="*/ 1269242 w 4464496"/>
              <a:gd name="connsiteY7" fmla="*/ 1465508 h 1997771"/>
              <a:gd name="connsiteX8" fmla="*/ 2361063 w 4464496"/>
              <a:gd name="connsiteY8" fmla="*/ 1465508 h 1997771"/>
              <a:gd name="connsiteX9" fmla="*/ 3739487 w 4464496"/>
              <a:gd name="connsiteY9" fmla="*/ 1137962 h 1997771"/>
              <a:gd name="connsiteX10" fmla="*/ 3739487 w 4464496"/>
              <a:gd name="connsiteY10" fmla="*/ 1137962 h 1997771"/>
              <a:gd name="connsiteX0" fmla="*/ 3343702 w 4464496"/>
              <a:gd name="connsiteY0" fmla="*/ 360040 h 1997771"/>
              <a:gd name="connsiteX1" fmla="*/ 4464496 w 4464496"/>
              <a:gd name="connsiteY1" fmla="*/ 0 h 1997771"/>
              <a:gd name="connsiteX2" fmla="*/ 2115403 w 4464496"/>
              <a:gd name="connsiteY2" fmla="*/ 482869 h 1997771"/>
              <a:gd name="connsiteX3" fmla="*/ 1173708 w 4464496"/>
              <a:gd name="connsiteY3" fmla="*/ 373687 h 1997771"/>
              <a:gd name="connsiteX4" fmla="*/ 0 w 4464496"/>
              <a:gd name="connsiteY4" fmla="*/ 660290 h 1997771"/>
              <a:gd name="connsiteX5" fmla="*/ 300251 w 4464496"/>
              <a:gd name="connsiteY5" fmla="*/ 1315383 h 1997771"/>
              <a:gd name="connsiteX6" fmla="*/ 341194 w 4464496"/>
              <a:gd name="connsiteY6" fmla="*/ 1997771 h 1997771"/>
              <a:gd name="connsiteX7" fmla="*/ 1269242 w 4464496"/>
              <a:gd name="connsiteY7" fmla="*/ 1465508 h 1997771"/>
              <a:gd name="connsiteX8" fmla="*/ 2361063 w 4464496"/>
              <a:gd name="connsiteY8" fmla="*/ 1465508 h 1997771"/>
              <a:gd name="connsiteX9" fmla="*/ 3739487 w 4464496"/>
              <a:gd name="connsiteY9" fmla="*/ 1137962 h 1997771"/>
              <a:gd name="connsiteX10" fmla="*/ 4392487 w 4464496"/>
              <a:gd name="connsiteY10" fmla="*/ 1080120 h 1997771"/>
              <a:gd name="connsiteX0" fmla="*/ 4464496 w 4464496"/>
              <a:gd name="connsiteY0" fmla="*/ 0 h 1997771"/>
              <a:gd name="connsiteX1" fmla="*/ 2115403 w 4464496"/>
              <a:gd name="connsiteY1" fmla="*/ 482869 h 1997771"/>
              <a:gd name="connsiteX2" fmla="*/ 1173708 w 4464496"/>
              <a:gd name="connsiteY2" fmla="*/ 373687 h 1997771"/>
              <a:gd name="connsiteX3" fmla="*/ 0 w 4464496"/>
              <a:gd name="connsiteY3" fmla="*/ 660290 h 1997771"/>
              <a:gd name="connsiteX4" fmla="*/ 300251 w 4464496"/>
              <a:gd name="connsiteY4" fmla="*/ 1315383 h 1997771"/>
              <a:gd name="connsiteX5" fmla="*/ 341194 w 4464496"/>
              <a:gd name="connsiteY5" fmla="*/ 1997771 h 1997771"/>
              <a:gd name="connsiteX6" fmla="*/ 1269242 w 4464496"/>
              <a:gd name="connsiteY6" fmla="*/ 1465508 h 1997771"/>
              <a:gd name="connsiteX7" fmla="*/ 2361063 w 4464496"/>
              <a:gd name="connsiteY7" fmla="*/ 1465508 h 1997771"/>
              <a:gd name="connsiteX8" fmla="*/ 3739487 w 4464496"/>
              <a:gd name="connsiteY8" fmla="*/ 1137962 h 1997771"/>
              <a:gd name="connsiteX9" fmla="*/ 4392487 w 4464496"/>
              <a:gd name="connsiteY9" fmla="*/ 1080120 h 1997771"/>
              <a:gd name="connsiteX0" fmla="*/ 4464496 w 4464496"/>
              <a:gd name="connsiteY0" fmla="*/ 0 h 1997771"/>
              <a:gd name="connsiteX1" fmla="*/ 2115403 w 4464496"/>
              <a:gd name="connsiteY1" fmla="*/ 482869 h 1997771"/>
              <a:gd name="connsiteX2" fmla="*/ 1173708 w 4464496"/>
              <a:gd name="connsiteY2" fmla="*/ 373687 h 1997771"/>
              <a:gd name="connsiteX3" fmla="*/ 0 w 4464496"/>
              <a:gd name="connsiteY3" fmla="*/ 660290 h 1997771"/>
              <a:gd name="connsiteX4" fmla="*/ 300251 w 4464496"/>
              <a:gd name="connsiteY4" fmla="*/ 1315383 h 1997771"/>
              <a:gd name="connsiteX5" fmla="*/ 341194 w 4464496"/>
              <a:gd name="connsiteY5" fmla="*/ 1997771 h 1997771"/>
              <a:gd name="connsiteX6" fmla="*/ 1269242 w 4464496"/>
              <a:gd name="connsiteY6" fmla="*/ 1465508 h 1997771"/>
              <a:gd name="connsiteX7" fmla="*/ 2361063 w 4464496"/>
              <a:gd name="connsiteY7" fmla="*/ 1465508 h 1997771"/>
              <a:gd name="connsiteX8" fmla="*/ 3739487 w 4464496"/>
              <a:gd name="connsiteY8" fmla="*/ 1137962 h 1997771"/>
              <a:gd name="connsiteX9" fmla="*/ 4464495 w 4464496"/>
              <a:gd name="connsiteY9" fmla="*/ 1080120 h 1997771"/>
              <a:gd name="connsiteX0" fmla="*/ 4464496 w 4464496"/>
              <a:gd name="connsiteY0" fmla="*/ 0 h 1997771"/>
              <a:gd name="connsiteX1" fmla="*/ 4320480 w 4464496"/>
              <a:gd name="connsiteY1" fmla="*/ 74701 h 1997771"/>
              <a:gd name="connsiteX2" fmla="*/ 2115403 w 4464496"/>
              <a:gd name="connsiteY2" fmla="*/ 482869 h 1997771"/>
              <a:gd name="connsiteX3" fmla="*/ 1173708 w 4464496"/>
              <a:gd name="connsiteY3" fmla="*/ 373687 h 1997771"/>
              <a:gd name="connsiteX4" fmla="*/ 0 w 4464496"/>
              <a:gd name="connsiteY4" fmla="*/ 660290 h 1997771"/>
              <a:gd name="connsiteX5" fmla="*/ 300251 w 4464496"/>
              <a:gd name="connsiteY5" fmla="*/ 1315383 h 1997771"/>
              <a:gd name="connsiteX6" fmla="*/ 341194 w 4464496"/>
              <a:gd name="connsiteY6" fmla="*/ 1997771 h 1997771"/>
              <a:gd name="connsiteX7" fmla="*/ 1269242 w 4464496"/>
              <a:gd name="connsiteY7" fmla="*/ 1465508 h 1997771"/>
              <a:gd name="connsiteX8" fmla="*/ 2361063 w 4464496"/>
              <a:gd name="connsiteY8" fmla="*/ 1465508 h 1997771"/>
              <a:gd name="connsiteX9" fmla="*/ 3739487 w 4464496"/>
              <a:gd name="connsiteY9" fmla="*/ 1137962 h 1997771"/>
              <a:gd name="connsiteX10" fmla="*/ 4464495 w 4464496"/>
              <a:gd name="connsiteY10" fmla="*/ 1080120 h 1997771"/>
              <a:gd name="connsiteX0" fmla="*/ 4464496 w 4464496"/>
              <a:gd name="connsiteY0" fmla="*/ 0 h 1997771"/>
              <a:gd name="connsiteX1" fmla="*/ 3600401 w 4464496"/>
              <a:gd name="connsiteY1" fmla="*/ 149401 h 1997771"/>
              <a:gd name="connsiteX2" fmla="*/ 2115403 w 4464496"/>
              <a:gd name="connsiteY2" fmla="*/ 482869 h 1997771"/>
              <a:gd name="connsiteX3" fmla="*/ 1173708 w 4464496"/>
              <a:gd name="connsiteY3" fmla="*/ 373687 h 1997771"/>
              <a:gd name="connsiteX4" fmla="*/ 0 w 4464496"/>
              <a:gd name="connsiteY4" fmla="*/ 660290 h 1997771"/>
              <a:gd name="connsiteX5" fmla="*/ 300251 w 4464496"/>
              <a:gd name="connsiteY5" fmla="*/ 1315383 h 1997771"/>
              <a:gd name="connsiteX6" fmla="*/ 341194 w 4464496"/>
              <a:gd name="connsiteY6" fmla="*/ 1997771 h 1997771"/>
              <a:gd name="connsiteX7" fmla="*/ 1269242 w 4464496"/>
              <a:gd name="connsiteY7" fmla="*/ 1465508 h 1997771"/>
              <a:gd name="connsiteX8" fmla="*/ 2361063 w 4464496"/>
              <a:gd name="connsiteY8" fmla="*/ 1465508 h 1997771"/>
              <a:gd name="connsiteX9" fmla="*/ 3739487 w 4464496"/>
              <a:gd name="connsiteY9" fmla="*/ 1137962 h 1997771"/>
              <a:gd name="connsiteX10" fmla="*/ 4464495 w 4464496"/>
              <a:gd name="connsiteY10" fmla="*/ 1080120 h 1997771"/>
              <a:gd name="connsiteX0" fmla="*/ 4392489 w 4464495"/>
              <a:gd name="connsiteY0" fmla="*/ 0 h 1997771"/>
              <a:gd name="connsiteX1" fmla="*/ 3600401 w 4464495"/>
              <a:gd name="connsiteY1" fmla="*/ 149401 h 1997771"/>
              <a:gd name="connsiteX2" fmla="*/ 2115403 w 4464495"/>
              <a:gd name="connsiteY2" fmla="*/ 482869 h 1997771"/>
              <a:gd name="connsiteX3" fmla="*/ 1173708 w 4464495"/>
              <a:gd name="connsiteY3" fmla="*/ 373687 h 1997771"/>
              <a:gd name="connsiteX4" fmla="*/ 0 w 4464495"/>
              <a:gd name="connsiteY4" fmla="*/ 660290 h 1997771"/>
              <a:gd name="connsiteX5" fmla="*/ 300251 w 4464495"/>
              <a:gd name="connsiteY5" fmla="*/ 1315383 h 1997771"/>
              <a:gd name="connsiteX6" fmla="*/ 341194 w 4464495"/>
              <a:gd name="connsiteY6" fmla="*/ 1997771 h 1997771"/>
              <a:gd name="connsiteX7" fmla="*/ 1269242 w 4464495"/>
              <a:gd name="connsiteY7" fmla="*/ 1465508 h 1997771"/>
              <a:gd name="connsiteX8" fmla="*/ 2361063 w 4464495"/>
              <a:gd name="connsiteY8" fmla="*/ 1465508 h 1997771"/>
              <a:gd name="connsiteX9" fmla="*/ 3739487 w 4464495"/>
              <a:gd name="connsiteY9" fmla="*/ 1137962 h 1997771"/>
              <a:gd name="connsiteX10" fmla="*/ 4464495 w 4464495"/>
              <a:gd name="connsiteY10" fmla="*/ 1080120 h 1997771"/>
              <a:gd name="connsiteX0" fmla="*/ 4392489 w 4392489"/>
              <a:gd name="connsiteY0" fmla="*/ 0 h 1997771"/>
              <a:gd name="connsiteX1" fmla="*/ 3600401 w 4392489"/>
              <a:gd name="connsiteY1" fmla="*/ 149401 h 1997771"/>
              <a:gd name="connsiteX2" fmla="*/ 2115403 w 4392489"/>
              <a:gd name="connsiteY2" fmla="*/ 482869 h 1997771"/>
              <a:gd name="connsiteX3" fmla="*/ 1173708 w 4392489"/>
              <a:gd name="connsiteY3" fmla="*/ 373687 h 1997771"/>
              <a:gd name="connsiteX4" fmla="*/ 0 w 4392489"/>
              <a:gd name="connsiteY4" fmla="*/ 660290 h 1997771"/>
              <a:gd name="connsiteX5" fmla="*/ 300251 w 4392489"/>
              <a:gd name="connsiteY5" fmla="*/ 1315383 h 1997771"/>
              <a:gd name="connsiteX6" fmla="*/ 341194 w 4392489"/>
              <a:gd name="connsiteY6" fmla="*/ 1997771 h 1997771"/>
              <a:gd name="connsiteX7" fmla="*/ 1269242 w 4392489"/>
              <a:gd name="connsiteY7" fmla="*/ 1465508 h 1997771"/>
              <a:gd name="connsiteX8" fmla="*/ 2361063 w 4392489"/>
              <a:gd name="connsiteY8" fmla="*/ 1465508 h 1997771"/>
              <a:gd name="connsiteX9" fmla="*/ 3739487 w 4392489"/>
              <a:gd name="connsiteY9" fmla="*/ 1137962 h 1997771"/>
              <a:gd name="connsiteX10" fmla="*/ 4320481 w 4392489"/>
              <a:gd name="connsiteY10" fmla="*/ 1120508 h 1997771"/>
              <a:gd name="connsiteX0" fmla="*/ 4392489 w 4392489"/>
              <a:gd name="connsiteY0" fmla="*/ 0 h 1997771"/>
              <a:gd name="connsiteX1" fmla="*/ 3600401 w 4392489"/>
              <a:gd name="connsiteY1" fmla="*/ 149401 h 1997771"/>
              <a:gd name="connsiteX2" fmla="*/ 2115403 w 4392489"/>
              <a:gd name="connsiteY2" fmla="*/ 482869 h 1997771"/>
              <a:gd name="connsiteX3" fmla="*/ 1173708 w 4392489"/>
              <a:gd name="connsiteY3" fmla="*/ 373687 h 1997771"/>
              <a:gd name="connsiteX4" fmla="*/ 0 w 4392489"/>
              <a:gd name="connsiteY4" fmla="*/ 660290 h 1997771"/>
              <a:gd name="connsiteX5" fmla="*/ 300251 w 4392489"/>
              <a:gd name="connsiteY5" fmla="*/ 1315383 h 1997771"/>
              <a:gd name="connsiteX6" fmla="*/ 341194 w 4392489"/>
              <a:gd name="connsiteY6" fmla="*/ 1997771 h 1997771"/>
              <a:gd name="connsiteX7" fmla="*/ 1269242 w 4392489"/>
              <a:gd name="connsiteY7" fmla="*/ 1465508 h 1997771"/>
              <a:gd name="connsiteX8" fmla="*/ 2361063 w 4392489"/>
              <a:gd name="connsiteY8" fmla="*/ 1465508 h 1997771"/>
              <a:gd name="connsiteX9" fmla="*/ 3739487 w 4392489"/>
              <a:gd name="connsiteY9" fmla="*/ 1137962 h 1997771"/>
              <a:gd name="connsiteX10" fmla="*/ 4320481 w 4392489"/>
              <a:gd name="connsiteY10" fmla="*/ 1120508 h 1997771"/>
              <a:gd name="connsiteX0" fmla="*/ 4392489 w 4392489"/>
              <a:gd name="connsiteY0" fmla="*/ 0 h 1997771"/>
              <a:gd name="connsiteX1" fmla="*/ 3600401 w 4392489"/>
              <a:gd name="connsiteY1" fmla="*/ 149401 h 1997771"/>
              <a:gd name="connsiteX2" fmla="*/ 2115403 w 4392489"/>
              <a:gd name="connsiteY2" fmla="*/ 482869 h 1997771"/>
              <a:gd name="connsiteX3" fmla="*/ 1173708 w 4392489"/>
              <a:gd name="connsiteY3" fmla="*/ 373687 h 1997771"/>
              <a:gd name="connsiteX4" fmla="*/ 0 w 4392489"/>
              <a:gd name="connsiteY4" fmla="*/ 660290 h 1997771"/>
              <a:gd name="connsiteX5" fmla="*/ 300251 w 4392489"/>
              <a:gd name="connsiteY5" fmla="*/ 1315383 h 1997771"/>
              <a:gd name="connsiteX6" fmla="*/ 341194 w 4392489"/>
              <a:gd name="connsiteY6" fmla="*/ 1997771 h 1997771"/>
              <a:gd name="connsiteX7" fmla="*/ 1269242 w 4392489"/>
              <a:gd name="connsiteY7" fmla="*/ 1465508 h 1997771"/>
              <a:gd name="connsiteX8" fmla="*/ 2361063 w 4392489"/>
              <a:gd name="connsiteY8" fmla="*/ 1465508 h 1997771"/>
              <a:gd name="connsiteX9" fmla="*/ 3739487 w 4392489"/>
              <a:gd name="connsiteY9" fmla="*/ 1137962 h 1997771"/>
              <a:gd name="connsiteX10" fmla="*/ 4392489 w 4392489"/>
              <a:gd name="connsiteY10" fmla="*/ 1120508 h 199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2489" h="1997771">
                <a:moveTo>
                  <a:pt x="4392489" y="0"/>
                </a:moveTo>
                <a:lnTo>
                  <a:pt x="3600401" y="149401"/>
                </a:lnTo>
                <a:lnTo>
                  <a:pt x="2115403" y="482869"/>
                </a:lnTo>
                <a:lnTo>
                  <a:pt x="1173708" y="373687"/>
                </a:lnTo>
                <a:lnTo>
                  <a:pt x="0" y="660290"/>
                </a:lnTo>
                <a:lnTo>
                  <a:pt x="300251" y="1315383"/>
                </a:lnTo>
                <a:lnTo>
                  <a:pt x="341194" y="1997771"/>
                </a:lnTo>
                <a:lnTo>
                  <a:pt x="1269242" y="1465508"/>
                </a:lnTo>
                <a:lnTo>
                  <a:pt x="2361063" y="1465508"/>
                </a:lnTo>
                <a:lnTo>
                  <a:pt x="3739487" y="1137962"/>
                </a:lnTo>
                <a:lnTo>
                  <a:pt x="4392489" y="1120508"/>
                </a:lnTo>
              </a:path>
            </a:pathLst>
          </a:custGeom>
          <a:solidFill>
            <a:srgbClr val="FFFF00"/>
          </a:solidFill>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dirty="0"/>
          </a:p>
        </p:txBody>
      </p:sp>
      <p:sp>
        <p:nvSpPr>
          <p:cNvPr id="10" name="フリーフォーム 9"/>
          <p:cNvSpPr/>
          <p:nvPr/>
        </p:nvSpPr>
        <p:spPr>
          <a:xfrm>
            <a:off x="900113" y="2276475"/>
            <a:ext cx="3186112" cy="4321175"/>
          </a:xfrm>
          <a:custGeom>
            <a:avLst/>
            <a:gdLst>
              <a:gd name="connsiteX0" fmla="*/ 0 w 1746914"/>
              <a:gd name="connsiteY0" fmla="*/ 0 h 3698544"/>
              <a:gd name="connsiteX1" fmla="*/ 941696 w 1746914"/>
              <a:gd name="connsiteY1" fmla="*/ 341194 h 3698544"/>
              <a:gd name="connsiteX2" fmla="*/ 1433015 w 1746914"/>
              <a:gd name="connsiteY2" fmla="*/ 1323833 h 3698544"/>
              <a:gd name="connsiteX3" fmla="*/ 1705970 w 1746914"/>
              <a:gd name="connsiteY3" fmla="*/ 1910687 h 3698544"/>
              <a:gd name="connsiteX4" fmla="*/ 1746914 w 1746914"/>
              <a:gd name="connsiteY4" fmla="*/ 2524836 h 3698544"/>
              <a:gd name="connsiteX5" fmla="*/ 1610436 w 1746914"/>
              <a:gd name="connsiteY5" fmla="*/ 3234520 h 3698544"/>
              <a:gd name="connsiteX6" fmla="*/ 1119116 w 1746914"/>
              <a:gd name="connsiteY6" fmla="*/ 3575714 h 3698544"/>
              <a:gd name="connsiteX7" fmla="*/ 504967 w 1746914"/>
              <a:gd name="connsiteY7" fmla="*/ 3698544 h 3698544"/>
              <a:gd name="connsiteX0" fmla="*/ 0 w 3187074"/>
              <a:gd name="connsiteY0" fmla="*/ 0 h 4130592"/>
              <a:gd name="connsiteX1" fmla="*/ 2381856 w 3187074"/>
              <a:gd name="connsiteY1" fmla="*/ 773242 h 4130592"/>
              <a:gd name="connsiteX2" fmla="*/ 2873175 w 3187074"/>
              <a:gd name="connsiteY2" fmla="*/ 1755881 h 4130592"/>
              <a:gd name="connsiteX3" fmla="*/ 3146130 w 3187074"/>
              <a:gd name="connsiteY3" fmla="*/ 2342735 h 4130592"/>
              <a:gd name="connsiteX4" fmla="*/ 3187074 w 3187074"/>
              <a:gd name="connsiteY4" fmla="*/ 2956884 h 4130592"/>
              <a:gd name="connsiteX5" fmla="*/ 3050596 w 3187074"/>
              <a:gd name="connsiteY5" fmla="*/ 3666568 h 4130592"/>
              <a:gd name="connsiteX6" fmla="*/ 2559276 w 3187074"/>
              <a:gd name="connsiteY6" fmla="*/ 4007762 h 4130592"/>
              <a:gd name="connsiteX7" fmla="*/ 1945127 w 3187074"/>
              <a:gd name="connsiteY7" fmla="*/ 4130592 h 4130592"/>
              <a:gd name="connsiteX0" fmla="*/ 0 w 3187074"/>
              <a:gd name="connsiteY0" fmla="*/ 0 h 4130592"/>
              <a:gd name="connsiteX1" fmla="*/ 1512168 w 3187074"/>
              <a:gd name="connsiteY1" fmla="*/ 0 h 4130592"/>
              <a:gd name="connsiteX2" fmla="*/ 2381856 w 3187074"/>
              <a:gd name="connsiteY2" fmla="*/ 773242 h 4130592"/>
              <a:gd name="connsiteX3" fmla="*/ 2873175 w 3187074"/>
              <a:gd name="connsiteY3" fmla="*/ 1755881 h 4130592"/>
              <a:gd name="connsiteX4" fmla="*/ 3146130 w 3187074"/>
              <a:gd name="connsiteY4" fmla="*/ 2342735 h 4130592"/>
              <a:gd name="connsiteX5" fmla="*/ 3187074 w 3187074"/>
              <a:gd name="connsiteY5" fmla="*/ 2956884 h 4130592"/>
              <a:gd name="connsiteX6" fmla="*/ 3050596 w 3187074"/>
              <a:gd name="connsiteY6" fmla="*/ 3666568 h 4130592"/>
              <a:gd name="connsiteX7" fmla="*/ 2559276 w 3187074"/>
              <a:gd name="connsiteY7" fmla="*/ 4007762 h 4130592"/>
              <a:gd name="connsiteX8" fmla="*/ 1945127 w 3187074"/>
              <a:gd name="connsiteY8" fmla="*/ 4130592 h 4130592"/>
              <a:gd name="connsiteX0" fmla="*/ 0 w 3187074"/>
              <a:gd name="connsiteY0" fmla="*/ 0 h 4464496"/>
              <a:gd name="connsiteX1" fmla="*/ 1512168 w 3187074"/>
              <a:gd name="connsiteY1" fmla="*/ 0 h 4464496"/>
              <a:gd name="connsiteX2" fmla="*/ 2381856 w 3187074"/>
              <a:gd name="connsiteY2" fmla="*/ 773242 h 4464496"/>
              <a:gd name="connsiteX3" fmla="*/ 2873175 w 3187074"/>
              <a:gd name="connsiteY3" fmla="*/ 1755881 h 4464496"/>
              <a:gd name="connsiteX4" fmla="*/ 3146130 w 3187074"/>
              <a:gd name="connsiteY4" fmla="*/ 2342735 h 4464496"/>
              <a:gd name="connsiteX5" fmla="*/ 3187074 w 3187074"/>
              <a:gd name="connsiteY5" fmla="*/ 2956884 h 4464496"/>
              <a:gd name="connsiteX6" fmla="*/ 3050596 w 3187074"/>
              <a:gd name="connsiteY6" fmla="*/ 3666568 h 4464496"/>
              <a:gd name="connsiteX7" fmla="*/ 2559276 w 3187074"/>
              <a:gd name="connsiteY7" fmla="*/ 4007762 h 4464496"/>
              <a:gd name="connsiteX8" fmla="*/ 0 w 3187074"/>
              <a:gd name="connsiteY8" fmla="*/ 4464496 h 4464496"/>
              <a:gd name="connsiteX0" fmla="*/ 0 w 3187074"/>
              <a:gd name="connsiteY0" fmla="*/ 0 h 4320480"/>
              <a:gd name="connsiteX1" fmla="*/ 1512168 w 3187074"/>
              <a:gd name="connsiteY1" fmla="*/ 0 h 4320480"/>
              <a:gd name="connsiteX2" fmla="*/ 2381856 w 3187074"/>
              <a:gd name="connsiteY2" fmla="*/ 773242 h 4320480"/>
              <a:gd name="connsiteX3" fmla="*/ 2873175 w 3187074"/>
              <a:gd name="connsiteY3" fmla="*/ 1755881 h 4320480"/>
              <a:gd name="connsiteX4" fmla="*/ 3146130 w 3187074"/>
              <a:gd name="connsiteY4" fmla="*/ 2342735 h 4320480"/>
              <a:gd name="connsiteX5" fmla="*/ 3187074 w 3187074"/>
              <a:gd name="connsiteY5" fmla="*/ 2956884 h 4320480"/>
              <a:gd name="connsiteX6" fmla="*/ 3050596 w 3187074"/>
              <a:gd name="connsiteY6" fmla="*/ 3666568 h 4320480"/>
              <a:gd name="connsiteX7" fmla="*/ 2559276 w 3187074"/>
              <a:gd name="connsiteY7" fmla="*/ 4007762 h 4320480"/>
              <a:gd name="connsiteX8" fmla="*/ 0 w 3187074"/>
              <a:gd name="connsiteY8" fmla="*/ 4320480 h 4320480"/>
              <a:gd name="connsiteX0" fmla="*/ 0 w 3187074"/>
              <a:gd name="connsiteY0" fmla="*/ 0 h 4320480"/>
              <a:gd name="connsiteX1" fmla="*/ 1512168 w 3187074"/>
              <a:gd name="connsiteY1" fmla="*/ 0 h 4320480"/>
              <a:gd name="connsiteX2" fmla="*/ 2381856 w 3187074"/>
              <a:gd name="connsiteY2" fmla="*/ 773242 h 4320480"/>
              <a:gd name="connsiteX3" fmla="*/ 2873175 w 3187074"/>
              <a:gd name="connsiteY3" fmla="*/ 1755881 h 4320480"/>
              <a:gd name="connsiteX4" fmla="*/ 3146130 w 3187074"/>
              <a:gd name="connsiteY4" fmla="*/ 2342735 h 4320480"/>
              <a:gd name="connsiteX5" fmla="*/ 3187074 w 3187074"/>
              <a:gd name="connsiteY5" fmla="*/ 2956884 h 4320480"/>
              <a:gd name="connsiteX6" fmla="*/ 3050596 w 3187074"/>
              <a:gd name="connsiteY6" fmla="*/ 3666568 h 4320480"/>
              <a:gd name="connsiteX7" fmla="*/ 2592288 w 3187074"/>
              <a:gd name="connsiteY7" fmla="*/ 4320480 h 4320480"/>
              <a:gd name="connsiteX8" fmla="*/ 0 w 3187074"/>
              <a:gd name="connsiteY8" fmla="*/ 4320480 h 43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7074" h="4320480">
                <a:moveTo>
                  <a:pt x="0" y="0"/>
                </a:moveTo>
                <a:lnTo>
                  <a:pt x="1512168" y="0"/>
                </a:lnTo>
                <a:lnTo>
                  <a:pt x="2381856" y="773242"/>
                </a:lnTo>
                <a:lnTo>
                  <a:pt x="2873175" y="1755881"/>
                </a:lnTo>
                <a:lnTo>
                  <a:pt x="3146130" y="2342735"/>
                </a:lnTo>
                <a:lnTo>
                  <a:pt x="3187074" y="2956884"/>
                </a:lnTo>
                <a:lnTo>
                  <a:pt x="3050596" y="3666568"/>
                </a:lnTo>
                <a:lnTo>
                  <a:pt x="2592288" y="4320480"/>
                </a:lnTo>
                <a:lnTo>
                  <a:pt x="0" y="4320480"/>
                </a:lnTo>
              </a:path>
            </a:pathLst>
          </a:custGeom>
          <a:solidFill>
            <a:schemeClr val="bg1">
              <a:lumMod val="65000"/>
              <a:lumOff val="35000"/>
            </a:schemeClr>
          </a:solidFill>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 name="左矢印 13"/>
          <p:cNvSpPr/>
          <p:nvPr/>
        </p:nvSpPr>
        <p:spPr>
          <a:xfrm rot="20332466">
            <a:off x="3662363" y="4135438"/>
            <a:ext cx="360362" cy="2159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0966" name="テキスト ボックス 14"/>
          <p:cNvSpPr txBox="1">
            <a:spLocks noChangeArrowheads="1"/>
          </p:cNvSpPr>
          <p:nvPr/>
        </p:nvSpPr>
        <p:spPr bwMode="auto">
          <a:xfrm>
            <a:off x="1042988" y="3500438"/>
            <a:ext cx="2749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Depolarization(Kir7.1)</a:t>
            </a:r>
          </a:p>
          <a:p>
            <a:pPr eaLnBrk="1" hangingPunct="1">
              <a:spcBef>
                <a:spcPct val="0"/>
              </a:spcBef>
              <a:buFontTx/>
              <a:buNone/>
            </a:pPr>
            <a:r>
              <a:rPr lang="en-US" altLang="ja-JP" sz="1800">
                <a:latin typeface="Arial" panose="020B0604020202020204" pitchFamily="34" charset="0"/>
              </a:rPr>
              <a:t>Migration(in vitro, in vivo)</a:t>
            </a:r>
          </a:p>
          <a:p>
            <a:pPr eaLnBrk="1" hangingPunct="1">
              <a:spcBef>
                <a:spcPct val="0"/>
              </a:spcBef>
              <a:buFontTx/>
              <a:buNone/>
            </a:pPr>
            <a:r>
              <a:rPr lang="en-US" altLang="ja-JP" sz="1800">
                <a:latin typeface="Arial" panose="020B0604020202020204" pitchFamily="34" charset="0"/>
              </a:rPr>
              <a:t>Apoptosis(in vivo)</a:t>
            </a:r>
          </a:p>
          <a:p>
            <a:pPr eaLnBrk="1" hangingPunct="1">
              <a:spcBef>
                <a:spcPct val="0"/>
              </a:spcBef>
              <a:buFontTx/>
              <a:buNone/>
            </a:pPr>
            <a:endParaRPr lang="ja-JP" altLang="en-US" sz="1800">
              <a:latin typeface="Arial" panose="020B0604020202020204" pitchFamily="34" charset="0"/>
            </a:endParaRPr>
          </a:p>
        </p:txBody>
      </p:sp>
      <p:sp>
        <p:nvSpPr>
          <p:cNvPr id="40967" name="テキスト ボックス 15"/>
          <p:cNvSpPr txBox="1">
            <a:spLocks noChangeArrowheads="1"/>
          </p:cNvSpPr>
          <p:nvPr/>
        </p:nvSpPr>
        <p:spPr bwMode="auto">
          <a:xfrm>
            <a:off x="3635375" y="3213100"/>
            <a:ext cx="469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4000">
                <a:solidFill>
                  <a:srgbClr val="FF0000"/>
                </a:solidFill>
                <a:latin typeface="Arial" panose="020B0604020202020204" pitchFamily="34" charset="0"/>
              </a:rPr>
              <a:t>?</a:t>
            </a:r>
            <a:endParaRPr lang="ja-JP" altLang="en-US" sz="4000">
              <a:solidFill>
                <a:srgbClr val="FF0000"/>
              </a:solidFill>
              <a:latin typeface="Arial" panose="020B0604020202020204" pitchFamily="34" charset="0"/>
            </a:endParaRPr>
          </a:p>
        </p:txBody>
      </p:sp>
      <p:sp>
        <p:nvSpPr>
          <p:cNvPr id="40968" name="テキスト ボックス 26"/>
          <p:cNvSpPr txBox="1">
            <a:spLocks noChangeArrowheads="1"/>
          </p:cNvSpPr>
          <p:nvPr/>
        </p:nvSpPr>
        <p:spPr bwMode="auto">
          <a:xfrm>
            <a:off x="5076825" y="3933825"/>
            <a:ext cx="218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solidFill>
                  <a:schemeClr val="bg1"/>
                </a:solidFill>
                <a:latin typeface="Arial" panose="020B0604020202020204" pitchFamily="34" charset="0"/>
              </a:rPr>
              <a:t>Dendrite elongation</a:t>
            </a:r>
          </a:p>
          <a:p>
            <a:pPr eaLnBrk="1" hangingPunct="1">
              <a:spcBef>
                <a:spcPct val="0"/>
              </a:spcBef>
              <a:buFontTx/>
              <a:buNone/>
            </a:pPr>
            <a:r>
              <a:rPr lang="en-US" altLang="ja-JP" sz="1800">
                <a:solidFill>
                  <a:schemeClr val="bg1"/>
                </a:solidFill>
                <a:latin typeface="Arial" panose="020B0604020202020204" pitchFamily="34" charset="0"/>
              </a:rPr>
              <a:t>migration</a:t>
            </a:r>
            <a:endParaRPr lang="ja-JP" altLang="en-US" sz="1800">
              <a:solidFill>
                <a:schemeClr val="bg1"/>
              </a:solidFill>
              <a:latin typeface="Arial" panose="020B0604020202020204" pitchFamily="34" charset="0"/>
            </a:endParaRPr>
          </a:p>
        </p:txBody>
      </p:sp>
      <p:sp>
        <p:nvSpPr>
          <p:cNvPr id="40969" name="Freeform 6"/>
          <p:cNvSpPr>
            <a:spLocks noChangeAspect="1"/>
          </p:cNvSpPr>
          <p:nvPr/>
        </p:nvSpPr>
        <p:spPr bwMode="auto">
          <a:xfrm flipH="1">
            <a:off x="1841500" y="1252538"/>
            <a:ext cx="568325" cy="44767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000000"/>
          </a:solidFill>
          <a:ln w="9525">
            <a:solidFill>
              <a:schemeClr val="tx1"/>
            </a:solidFill>
            <a:round/>
            <a:headEnd/>
            <a:tailEnd/>
          </a:ln>
        </p:spPr>
        <p:txBody>
          <a:bodyPr wrap="none" anchor="ctr"/>
          <a:lstStyle/>
          <a:p>
            <a:endParaRPr lang="ja-JP" altLang="en-US"/>
          </a:p>
        </p:txBody>
      </p:sp>
      <p:sp>
        <p:nvSpPr>
          <p:cNvPr id="40970" name="Freeform 7"/>
          <p:cNvSpPr>
            <a:spLocks noChangeAspect="1"/>
          </p:cNvSpPr>
          <p:nvPr/>
        </p:nvSpPr>
        <p:spPr bwMode="auto">
          <a:xfrm flipH="1">
            <a:off x="3570288" y="1198563"/>
            <a:ext cx="623887" cy="49847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BFB00"/>
          </a:solidFill>
          <a:ln w="9525">
            <a:solidFill>
              <a:schemeClr val="tx1"/>
            </a:solidFill>
            <a:round/>
            <a:headEnd/>
            <a:tailEnd/>
          </a:ln>
        </p:spPr>
        <p:txBody>
          <a:bodyPr wrap="none" anchor="ctr"/>
          <a:lstStyle/>
          <a:p>
            <a:endParaRPr lang="ja-JP" altLang="en-US"/>
          </a:p>
        </p:txBody>
      </p:sp>
      <p:grpSp>
        <p:nvGrpSpPr>
          <p:cNvPr id="40971" name="Group 8"/>
          <p:cNvGrpSpPr>
            <a:grpSpLocks/>
          </p:cNvGrpSpPr>
          <p:nvPr/>
        </p:nvGrpSpPr>
        <p:grpSpPr bwMode="auto">
          <a:xfrm>
            <a:off x="2473325" y="1198563"/>
            <a:ext cx="933450" cy="312737"/>
            <a:chOff x="1927" y="618"/>
            <a:chExt cx="817" cy="272"/>
          </a:xfrm>
        </p:grpSpPr>
        <p:sp>
          <p:nvSpPr>
            <p:cNvPr id="40995" name="Line 9"/>
            <p:cNvSpPr>
              <a:spLocks noChangeShapeType="1"/>
            </p:cNvSpPr>
            <p:nvPr/>
          </p:nvSpPr>
          <p:spPr bwMode="auto">
            <a:xfrm>
              <a:off x="1927" y="754"/>
              <a:ext cx="817" cy="0"/>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996" name="Line 10"/>
            <p:cNvSpPr>
              <a:spLocks noChangeShapeType="1"/>
            </p:cNvSpPr>
            <p:nvPr/>
          </p:nvSpPr>
          <p:spPr bwMode="auto">
            <a:xfrm>
              <a:off x="2744" y="618"/>
              <a:ext cx="0" cy="272"/>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40972" name="Group 11"/>
          <p:cNvGrpSpPr>
            <a:grpSpLocks/>
          </p:cNvGrpSpPr>
          <p:nvPr/>
        </p:nvGrpSpPr>
        <p:grpSpPr bwMode="auto">
          <a:xfrm flipH="1">
            <a:off x="2473325" y="1463675"/>
            <a:ext cx="933450" cy="312738"/>
            <a:chOff x="1927" y="618"/>
            <a:chExt cx="817" cy="272"/>
          </a:xfrm>
        </p:grpSpPr>
        <p:sp>
          <p:nvSpPr>
            <p:cNvPr id="40993" name="Line 12"/>
            <p:cNvSpPr>
              <a:spLocks noChangeShapeType="1"/>
            </p:cNvSpPr>
            <p:nvPr/>
          </p:nvSpPr>
          <p:spPr bwMode="auto">
            <a:xfrm>
              <a:off x="1927" y="754"/>
              <a:ext cx="817"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994" name="Line 13"/>
            <p:cNvSpPr>
              <a:spLocks noChangeShapeType="1"/>
            </p:cNvSpPr>
            <p:nvPr/>
          </p:nvSpPr>
          <p:spPr bwMode="auto">
            <a:xfrm>
              <a:off x="2744" y="618"/>
              <a:ext cx="0" cy="272"/>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5" name="円柱 24"/>
          <p:cNvSpPr/>
          <p:nvPr/>
        </p:nvSpPr>
        <p:spPr>
          <a:xfrm rot="4706576">
            <a:off x="3927476" y="4570412"/>
            <a:ext cx="296862" cy="608013"/>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26" name="直線矢印コネクタ 25"/>
          <p:cNvCxnSpPr/>
          <p:nvPr/>
        </p:nvCxnSpPr>
        <p:spPr>
          <a:xfrm flipV="1">
            <a:off x="3635375" y="4724400"/>
            <a:ext cx="936625" cy="2174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40975" name="グループ化 24"/>
          <p:cNvGrpSpPr>
            <a:grpSpLocks/>
          </p:cNvGrpSpPr>
          <p:nvPr/>
        </p:nvGrpSpPr>
        <p:grpSpPr bwMode="auto">
          <a:xfrm>
            <a:off x="4643438" y="4437063"/>
            <a:ext cx="492125" cy="360362"/>
            <a:chOff x="5652120" y="5157192"/>
            <a:chExt cx="1080120" cy="792088"/>
          </a:xfrm>
        </p:grpSpPr>
        <p:sp>
          <p:nvSpPr>
            <p:cNvPr id="28" name="ひし形 27"/>
            <p:cNvSpPr/>
            <p:nvPr/>
          </p:nvSpPr>
          <p:spPr>
            <a:xfrm>
              <a:off x="5652120" y="5373534"/>
              <a:ext cx="216024" cy="216342"/>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9" name="ひし形 28"/>
            <p:cNvSpPr/>
            <p:nvPr/>
          </p:nvSpPr>
          <p:spPr>
            <a:xfrm>
              <a:off x="5725288" y="5732938"/>
              <a:ext cx="216024" cy="216342"/>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0" name="ひし形 29"/>
            <p:cNvSpPr/>
            <p:nvPr/>
          </p:nvSpPr>
          <p:spPr>
            <a:xfrm>
              <a:off x="6157336" y="5516597"/>
              <a:ext cx="216024" cy="216342"/>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1" name="ひし形 30"/>
            <p:cNvSpPr/>
            <p:nvPr/>
          </p:nvSpPr>
          <p:spPr>
            <a:xfrm>
              <a:off x="5794973" y="5157192"/>
              <a:ext cx="216024" cy="216342"/>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2" name="ひし形 31"/>
            <p:cNvSpPr/>
            <p:nvPr/>
          </p:nvSpPr>
          <p:spPr>
            <a:xfrm>
              <a:off x="6516216" y="5659663"/>
              <a:ext cx="216024" cy="216342"/>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3" name="ひし形 32"/>
            <p:cNvSpPr/>
            <p:nvPr/>
          </p:nvSpPr>
          <p:spPr>
            <a:xfrm>
              <a:off x="6300192" y="5157192"/>
              <a:ext cx="216024" cy="216342"/>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40976" name="テキスト ボックス 43"/>
          <p:cNvSpPr txBox="1">
            <a:spLocks noChangeArrowheads="1"/>
          </p:cNvSpPr>
          <p:nvPr/>
        </p:nvSpPr>
        <p:spPr bwMode="auto">
          <a:xfrm>
            <a:off x="2627313" y="5157788"/>
            <a:ext cx="1481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Gap junction</a:t>
            </a:r>
          </a:p>
          <a:p>
            <a:pPr eaLnBrk="1" hangingPunct="1">
              <a:spcBef>
                <a:spcPct val="0"/>
              </a:spcBef>
              <a:buFontTx/>
              <a:buNone/>
            </a:pPr>
            <a:r>
              <a:rPr lang="en-US" altLang="ja-JP" sz="1800">
                <a:latin typeface="Arial" panose="020B0604020202020204" pitchFamily="34" charset="0"/>
              </a:rPr>
              <a:t>cx418</a:t>
            </a:r>
            <a:endParaRPr lang="ja-JP" altLang="en-US" sz="1800">
              <a:latin typeface="Arial" panose="020B0604020202020204" pitchFamily="34" charset="0"/>
            </a:endParaRPr>
          </a:p>
        </p:txBody>
      </p:sp>
      <p:sp>
        <p:nvSpPr>
          <p:cNvPr id="40977" name="テキスト ボックス 44"/>
          <p:cNvSpPr txBox="1">
            <a:spLocks noChangeArrowheads="1"/>
          </p:cNvSpPr>
          <p:nvPr/>
        </p:nvSpPr>
        <p:spPr bwMode="auto">
          <a:xfrm>
            <a:off x="4716463" y="4724400"/>
            <a:ext cx="469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4000">
                <a:solidFill>
                  <a:srgbClr val="FF0000"/>
                </a:solidFill>
                <a:latin typeface="Arial" panose="020B0604020202020204" pitchFamily="34" charset="0"/>
              </a:rPr>
              <a:t>?</a:t>
            </a:r>
            <a:endParaRPr lang="ja-JP" altLang="en-US" sz="4000">
              <a:solidFill>
                <a:srgbClr val="FF0000"/>
              </a:solidFill>
              <a:latin typeface="Arial" panose="020B0604020202020204" pitchFamily="34" charset="0"/>
            </a:endParaRPr>
          </a:p>
        </p:txBody>
      </p:sp>
      <p:grpSp>
        <p:nvGrpSpPr>
          <p:cNvPr id="40978" name="グループ化 7"/>
          <p:cNvGrpSpPr>
            <a:grpSpLocks/>
          </p:cNvGrpSpPr>
          <p:nvPr/>
        </p:nvGrpSpPr>
        <p:grpSpPr bwMode="auto">
          <a:xfrm flipH="1">
            <a:off x="5467350" y="955675"/>
            <a:ext cx="1793875" cy="860425"/>
            <a:chOff x="3563890" y="1988839"/>
            <a:chExt cx="1731963" cy="830263"/>
          </a:xfrm>
        </p:grpSpPr>
        <p:sp>
          <p:nvSpPr>
            <p:cNvPr id="3" name="フリーフォーム 2"/>
            <p:cNvSpPr/>
            <p:nvPr/>
          </p:nvSpPr>
          <p:spPr>
            <a:xfrm>
              <a:off x="4532563" y="2022540"/>
              <a:ext cx="763290" cy="796562"/>
            </a:xfrm>
            <a:custGeom>
              <a:avLst/>
              <a:gdLst>
                <a:gd name="connsiteX0" fmla="*/ 99152 w 2071171"/>
                <a:gd name="connsiteY0" fmla="*/ 1465243 h 2148289"/>
                <a:gd name="connsiteX1" fmla="*/ 385590 w 2071171"/>
                <a:gd name="connsiteY1" fmla="*/ 1112703 h 2148289"/>
                <a:gd name="connsiteX2" fmla="*/ 0 w 2071171"/>
                <a:gd name="connsiteY2" fmla="*/ 749147 h 2148289"/>
                <a:gd name="connsiteX3" fmla="*/ 583894 w 2071171"/>
                <a:gd name="connsiteY3" fmla="*/ 495759 h 2148289"/>
                <a:gd name="connsiteX4" fmla="*/ 749147 w 2071171"/>
                <a:gd name="connsiteY4" fmla="*/ 0 h 2148289"/>
                <a:gd name="connsiteX5" fmla="*/ 1222872 w 2071171"/>
                <a:gd name="connsiteY5" fmla="*/ 605928 h 2148289"/>
                <a:gd name="connsiteX6" fmla="*/ 2071171 w 2071171"/>
                <a:gd name="connsiteY6" fmla="*/ 616944 h 2148289"/>
                <a:gd name="connsiteX7" fmla="*/ 1674564 w 2071171"/>
                <a:gd name="connsiteY7" fmla="*/ 1123720 h 2148289"/>
                <a:gd name="connsiteX8" fmla="*/ 1994053 w 2071171"/>
                <a:gd name="connsiteY8" fmla="*/ 1905918 h 2148289"/>
                <a:gd name="connsiteX9" fmla="*/ 1388125 w 2071171"/>
                <a:gd name="connsiteY9" fmla="*/ 1652530 h 2148289"/>
                <a:gd name="connsiteX10" fmla="*/ 892366 w 2071171"/>
                <a:gd name="connsiteY10" fmla="*/ 2148289 h 2148289"/>
                <a:gd name="connsiteX11" fmla="*/ 727113 w 2071171"/>
                <a:gd name="connsiteY11" fmla="*/ 1553378 h 2148289"/>
                <a:gd name="connsiteX12" fmla="*/ 99152 w 2071171"/>
                <a:gd name="connsiteY12" fmla="*/ 1465243 h 214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171" h="2148289">
                  <a:moveTo>
                    <a:pt x="99152" y="1465243"/>
                  </a:moveTo>
                  <a:lnTo>
                    <a:pt x="385590" y="1112703"/>
                  </a:lnTo>
                  <a:lnTo>
                    <a:pt x="0" y="749147"/>
                  </a:lnTo>
                  <a:lnTo>
                    <a:pt x="583894" y="495759"/>
                  </a:lnTo>
                  <a:lnTo>
                    <a:pt x="749147" y="0"/>
                  </a:lnTo>
                  <a:lnTo>
                    <a:pt x="1222872" y="605928"/>
                  </a:lnTo>
                  <a:lnTo>
                    <a:pt x="2071171" y="616944"/>
                  </a:lnTo>
                  <a:lnTo>
                    <a:pt x="1674564" y="1123720"/>
                  </a:lnTo>
                  <a:lnTo>
                    <a:pt x="1994053" y="1905918"/>
                  </a:lnTo>
                  <a:lnTo>
                    <a:pt x="1388125" y="1652530"/>
                  </a:lnTo>
                  <a:lnTo>
                    <a:pt x="892366" y="2148289"/>
                  </a:lnTo>
                  <a:lnTo>
                    <a:pt x="727113" y="1553378"/>
                  </a:lnTo>
                  <a:lnTo>
                    <a:pt x="99152" y="1465243"/>
                  </a:ln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ja-JP" altLang="en-US"/>
            </a:p>
          </p:txBody>
        </p:sp>
        <p:sp>
          <p:nvSpPr>
            <p:cNvPr id="4" name="フリーフォーム 3"/>
            <p:cNvSpPr/>
            <p:nvPr/>
          </p:nvSpPr>
          <p:spPr>
            <a:xfrm rot="16200000">
              <a:off x="3791711" y="1761019"/>
              <a:ext cx="758267" cy="1213907"/>
            </a:xfrm>
            <a:custGeom>
              <a:avLst/>
              <a:gdLst>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64405 w 1707614"/>
                <a:gd name="connsiteY7" fmla="*/ 2258458 h 2743200"/>
                <a:gd name="connsiteX8" fmla="*/ 286438 w 1707614"/>
                <a:gd name="connsiteY8" fmla="*/ 1586429 h 2743200"/>
                <a:gd name="connsiteX9" fmla="*/ 638978 w 1707614"/>
                <a:gd name="connsiteY9" fmla="*/ 1189822 h 2743200"/>
                <a:gd name="connsiteX10" fmla="*/ 484742 w 1707614"/>
                <a:gd name="connsiteY10" fmla="*/ 1718631 h 2743200"/>
                <a:gd name="connsiteX11" fmla="*/ 649995 w 1707614"/>
                <a:gd name="connsiteY11" fmla="*/ 2159306 h 2743200"/>
                <a:gd name="connsiteX12" fmla="*/ 572877 w 1707614"/>
                <a:gd name="connsiteY12" fmla="*/ 2743200 h 2743200"/>
                <a:gd name="connsiteX13" fmla="*/ 760164 w 1707614"/>
                <a:gd name="connsiteY13" fmla="*/ 2126256 h 2743200"/>
                <a:gd name="connsiteX14" fmla="*/ 561860 w 1707614"/>
                <a:gd name="connsiteY14" fmla="*/ 1674564 h 2743200"/>
                <a:gd name="connsiteX15" fmla="*/ 848298 w 1707614"/>
                <a:gd name="connsiteY15" fmla="*/ 1156771 h 2743200"/>
                <a:gd name="connsiteX16" fmla="*/ 1156771 w 1707614"/>
                <a:gd name="connsiteY16" fmla="*/ 1564395 h 2743200"/>
                <a:gd name="connsiteX17" fmla="*/ 1112703 w 1707614"/>
                <a:gd name="connsiteY17" fmla="*/ 936434 h 2743200"/>
                <a:gd name="connsiteX18" fmla="*/ 1707614 w 1707614"/>
                <a:gd name="connsiteY18" fmla="*/ 561860 h 2743200"/>
                <a:gd name="connsiteX19" fmla="*/ 1046602 w 1707614"/>
                <a:gd name="connsiteY19" fmla="*/ 550844 h 2743200"/>
                <a:gd name="connsiteX20" fmla="*/ 859315 w 1707614"/>
                <a:gd name="connsiteY20" fmla="*/ 0 h 2743200"/>
                <a:gd name="connsiteX21" fmla="*/ 716096 w 1707614"/>
                <a:gd name="connsiteY21" fmla="*/ 561860 h 2743200"/>
                <a:gd name="connsiteX22" fmla="*/ 275421 w 1707614"/>
                <a:gd name="connsiteY22" fmla="*/ 462709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07614" h="2743200">
                  <a:moveTo>
                    <a:pt x="275421" y="462709"/>
                  </a:moveTo>
                  <a:lnTo>
                    <a:pt x="440674" y="881350"/>
                  </a:lnTo>
                  <a:lnTo>
                    <a:pt x="0" y="870333"/>
                  </a:lnTo>
                  <a:lnTo>
                    <a:pt x="473725" y="1101687"/>
                  </a:lnTo>
                  <a:lnTo>
                    <a:pt x="165253" y="1619480"/>
                  </a:lnTo>
                  <a:lnTo>
                    <a:pt x="187286" y="2302525"/>
                  </a:lnTo>
                  <a:lnTo>
                    <a:pt x="407624" y="2699133"/>
                  </a:lnTo>
                  <a:lnTo>
                    <a:pt x="264405" y="2258458"/>
                  </a:lnTo>
                  <a:lnTo>
                    <a:pt x="286438" y="1586429"/>
                  </a:lnTo>
                  <a:lnTo>
                    <a:pt x="638978" y="1189822"/>
                  </a:lnTo>
                  <a:lnTo>
                    <a:pt x="484742" y="1718631"/>
                  </a:lnTo>
                  <a:lnTo>
                    <a:pt x="649995" y="2159306"/>
                  </a:lnTo>
                  <a:lnTo>
                    <a:pt x="572877" y="2743200"/>
                  </a:lnTo>
                  <a:lnTo>
                    <a:pt x="760164" y="2126256"/>
                  </a:lnTo>
                  <a:lnTo>
                    <a:pt x="561860" y="1674564"/>
                  </a:lnTo>
                  <a:lnTo>
                    <a:pt x="848298" y="1156771"/>
                  </a:lnTo>
                  <a:lnTo>
                    <a:pt x="1156771" y="1564395"/>
                  </a:lnTo>
                  <a:lnTo>
                    <a:pt x="1112703" y="936434"/>
                  </a:lnTo>
                  <a:lnTo>
                    <a:pt x="1707614" y="561860"/>
                  </a:lnTo>
                  <a:lnTo>
                    <a:pt x="1046602" y="550844"/>
                  </a:lnTo>
                  <a:lnTo>
                    <a:pt x="859315" y="0"/>
                  </a:lnTo>
                  <a:lnTo>
                    <a:pt x="716096" y="561860"/>
                  </a:lnTo>
                  <a:lnTo>
                    <a:pt x="275421" y="462709"/>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 name="円/楕円 4"/>
            <p:cNvSpPr/>
            <p:nvPr/>
          </p:nvSpPr>
          <p:spPr>
            <a:xfrm>
              <a:off x="3899553" y="2339633"/>
              <a:ext cx="104224" cy="15778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円/楕円 5"/>
            <p:cNvSpPr/>
            <p:nvPr/>
          </p:nvSpPr>
          <p:spPr>
            <a:xfrm>
              <a:off x="4848301" y="2339633"/>
              <a:ext cx="104224" cy="15778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40979" name="タイトル 1"/>
          <p:cNvSpPr>
            <a:spLocks noGrp="1"/>
          </p:cNvSpPr>
          <p:nvPr>
            <p:ph type="title"/>
          </p:nvPr>
        </p:nvSpPr>
        <p:spPr>
          <a:xfrm>
            <a:off x="420688" y="142875"/>
            <a:ext cx="8229600" cy="644525"/>
          </a:xfrm>
        </p:spPr>
        <p:txBody>
          <a:bodyPr/>
          <a:lstStyle/>
          <a:p>
            <a:r>
              <a:rPr lang="en-US" altLang="ja-JP" sz="3200" i="1" dirty="0" smtClean="0">
                <a:latin typeface="Times New Roman" panose="02020603050405020304" pitchFamily="18" charset="0"/>
                <a:cs typeface="Times New Roman" panose="02020603050405020304" pitchFamily="18" charset="0"/>
              </a:rPr>
              <a:t>Current hypothesis of short range interactions</a:t>
            </a:r>
            <a:endParaRPr lang="ja-JP" altLang="en-US" sz="3200" i="1" dirty="0" smtClean="0">
              <a:latin typeface="Times New Roman" panose="02020603050405020304" pitchFamily="18" charset="0"/>
              <a:cs typeface="Times New Roman" panose="02020603050405020304" pitchFamily="18" charset="0"/>
            </a:endParaRPr>
          </a:p>
        </p:txBody>
      </p:sp>
      <p:sp>
        <p:nvSpPr>
          <p:cNvPr id="40980" name="テキスト ボックス 6"/>
          <p:cNvSpPr txBox="1">
            <a:spLocks noChangeArrowheads="1"/>
          </p:cNvSpPr>
          <p:nvPr/>
        </p:nvSpPr>
        <p:spPr bwMode="auto">
          <a:xfrm>
            <a:off x="2524125" y="1763713"/>
            <a:ext cx="852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i="1">
                <a:latin typeface="Arial" panose="020B0604020202020204" pitchFamily="34" charset="0"/>
              </a:rPr>
              <a:t>In vivo</a:t>
            </a:r>
            <a:endParaRPr lang="ja-JP" altLang="en-US" sz="1800" i="1">
              <a:latin typeface="Arial" panose="020B0604020202020204" pitchFamily="34" charset="0"/>
            </a:endParaRPr>
          </a:p>
        </p:txBody>
      </p:sp>
      <p:sp>
        <p:nvSpPr>
          <p:cNvPr id="12" name="円/楕円 11"/>
          <p:cNvSpPr/>
          <p:nvPr/>
        </p:nvSpPr>
        <p:spPr>
          <a:xfrm>
            <a:off x="5899150" y="1347788"/>
            <a:ext cx="358775" cy="3683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0982" name="テキスト ボックス 14"/>
          <p:cNvSpPr txBox="1">
            <a:spLocks noChangeArrowheads="1"/>
          </p:cNvSpPr>
          <p:nvPr/>
        </p:nvSpPr>
        <p:spPr bwMode="auto">
          <a:xfrm>
            <a:off x="5899150" y="1763713"/>
            <a:ext cx="87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i="1">
                <a:latin typeface="Arial" panose="020B0604020202020204" pitchFamily="34" charset="0"/>
              </a:rPr>
              <a:t>In vitro</a:t>
            </a:r>
            <a:endParaRPr lang="ja-JP" altLang="en-US" sz="1800" i="1">
              <a:latin typeface="Arial" panose="020B0604020202020204" pitchFamily="34" charset="0"/>
            </a:endParaRPr>
          </a:p>
        </p:txBody>
      </p:sp>
    </p:spTree>
    <p:extLst>
      <p:ext uri="{BB962C8B-B14F-4D97-AF65-F5344CB8AC3E}">
        <p14:creationId xmlns:p14="http://schemas.microsoft.com/office/powerpoint/2010/main" val="4094126245"/>
      </p:ext>
    </p:extLst>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812321"/>
          </a:xfrm>
        </p:spPr>
        <p:txBody>
          <a:bodyPr/>
          <a:lstStyle/>
          <a:p>
            <a:pPr algn="ctr"/>
            <a:r>
              <a:rPr kumimoji="1" lang="en-US" altLang="ja-JP" dirty="0" smtClean="0"/>
              <a:t>What we need to know</a:t>
            </a:r>
            <a:endParaRPr kumimoji="1" lang="ja-JP" altLang="en-US" dirty="0"/>
          </a:p>
        </p:txBody>
      </p:sp>
      <p:sp>
        <p:nvSpPr>
          <p:cNvPr id="4" name="楕円 3"/>
          <p:cNvSpPr/>
          <p:nvPr/>
        </p:nvSpPr>
        <p:spPr>
          <a:xfrm>
            <a:off x="1653610" y="1864218"/>
            <a:ext cx="761465" cy="61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cell</a:t>
            </a:r>
            <a:endParaRPr kumimoji="1" lang="ja-JP" altLang="en-US" dirty="0"/>
          </a:p>
        </p:txBody>
      </p:sp>
      <p:sp>
        <p:nvSpPr>
          <p:cNvPr id="5" name="テキスト ボックス 4"/>
          <p:cNvSpPr txBox="1"/>
          <p:nvPr/>
        </p:nvSpPr>
        <p:spPr>
          <a:xfrm>
            <a:off x="3338843" y="2030466"/>
            <a:ext cx="5255221" cy="369332"/>
          </a:xfrm>
          <a:prstGeom prst="rect">
            <a:avLst/>
          </a:prstGeom>
          <a:noFill/>
        </p:spPr>
        <p:txBody>
          <a:bodyPr wrap="none" rtlCol="0">
            <a:spAutoFit/>
          </a:bodyPr>
          <a:lstStyle/>
          <a:p>
            <a:r>
              <a:rPr lang="en-US" altLang="ja-JP" dirty="0" smtClean="0"/>
              <a:t>Predicting </a:t>
            </a:r>
            <a:r>
              <a:rPr lang="en-US" altLang="ja-JP" dirty="0"/>
              <a:t>the outcome of single cell </a:t>
            </a:r>
            <a:r>
              <a:rPr lang="en-US" altLang="ja-JP" dirty="0" smtClean="0"/>
              <a:t>behavior is easy.</a:t>
            </a:r>
            <a:endParaRPr kumimoji="1" lang="ja-JP" altLang="en-US" dirty="0"/>
          </a:p>
        </p:txBody>
      </p:sp>
      <p:sp>
        <p:nvSpPr>
          <p:cNvPr id="6" name="楕円 5"/>
          <p:cNvSpPr/>
          <p:nvPr/>
        </p:nvSpPr>
        <p:spPr>
          <a:xfrm>
            <a:off x="327938" y="4272625"/>
            <a:ext cx="761465" cy="61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cell</a:t>
            </a:r>
            <a:endParaRPr kumimoji="1" lang="ja-JP" altLang="en-US" dirty="0"/>
          </a:p>
        </p:txBody>
      </p:sp>
      <p:sp>
        <p:nvSpPr>
          <p:cNvPr id="7" name="楕円 6"/>
          <p:cNvSpPr/>
          <p:nvPr/>
        </p:nvSpPr>
        <p:spPr>
          <a:xfrm>
            <a:off x="1003033" y="4886400"/>
            <a:ext cx="761465" cy="61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cell</a:t>
            </a:r>
            <a:endParaRPr kumimoji="1" lang="ja-JP" altLang="en-US" dirty="0"/>
          </a:p>
        </p:txBody>
      </p:sp>
      <p:sp>
        <p:nvSpPr>
          <p:cNvPr id="8" name="楕円 7"/>
          <p:cNvSpPr/>
          <p:nvPr/>
        </p:nvSpPr>
        <p:spPr>
          <a:xfrm>
            <a:off x="936675" y="3859266"/>
            <a:ext cx="761465" cy="61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cell</a:t>
            </a:r>
            <a:endParaRPr kumimoji="1" lang="ja-JP" altLang="en-US" dirty="0"/>
          </a:p>
        </p:txBody>
      </p:sp>
      <p:sp>
        <p:nvSpPr>
          <p:cNvPr id="9" name="楕円 8"/>
          <p:cNvSpPr/>
          <p:nvPr/>
        </p:nvSpPr>
        <p:spPr>
          <a:xfrm>
            <a:off x="1017499" y="4431286"/>
            <a:ext cx="761465" cy="61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cell</a:t>
            </a:r>
            <a:endParaRPr kumimoji="1" lang="ja-JP" altLang="en-US" dirty="0"/>
          </a:p>
        </p:txBody>
      </p:sp>
      <p:sp>
        <p:nvSpPr>
          <p:cNvPr id="10" name="楕円 9"/>
          <p:cNvSpPr/>
          <p:nvPr/>
        </p:nvSpPr>
        <p:spPr>
          <a:xfrm>
            <a:off x="1764497" y="4886400"/>
            <a:ext cx="761465" cy="61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cell</a:t>
            </a:r>
            <a:endParaRPr kumimoji="1" lang="ja-JP" altLang="en-US" dirty="0"/>
          </a:p>
        </p:txBody>
      </p:sp>
      <p:sp>
        <p:nvSpPr>
          <p:cNvPr id="11" name="楕円 10"/>
          <p:cNvSpPr/>
          <p:nvPr/>
        </p:nvSpPr>
        <p:spPr>
          <a:xfrm>
            <a:off x="1551676" y="5326898"/>
            <a:ext cx="761465" cy="61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cell</a:t>
            </a:r>
            <a:endParaRPr kumimoji="1" lang="ja-JP" altLang="en-US" dirty="0"/>
          </a:p>
        </p:txBody>
      </p:sp>
      <p:sp>
        <p:nvSpPr>
          <p:cNvPr id="12" name="楕円 11"/>
          <p:cNvSpPr/>
          <p:nvPr/>
        </p:nvSpPr>
        <p:spPr>
          <a:xfrm>
            <a:off x="2145229" y="4272625"/>
            <a:ext cx="761465" cy="61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cell</a:t>
            </a:r>
            <a:endParaRPr kumimoji="1" lang="ja-JP" altLang="en-US" dirty="0"/>
          </a:p>
        </p:txBody>
      </p:sp>
      <p:sp>
        <p:nvSpPr>
          <p:cNvPr id="13" name="楕円 12"/>
          <p:cNvSpPr/>
          <p:nvPr/>
        </p:nvSpPr>
        <p:spPr>
          <a:xfrm>
            <a:off x="2820324" y="4886400"/>
            <a:ext cx="761465" cy="61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cell</a:t>
            </a:r>
            <a:endParaRPr kumimoji="1" lang="ja-JP" altLang="en-US" dirty="0"/>
          </a:p>
        </p:txBody>
      </p:sp>
      <p:sp>
        <p:nvSpPr>
          <p:cNvPr id="14" name="楕円 13"/>
          <p:cNvSpPr/>
          <p:nvPr/>
        </p:nvSpPr>
        <p:spPr>
          <a:xfrm>
            <a:off x="1545412" y="4059681"/>
            <a:ext cx="761465" cy="61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cell</a:t>
            </a:r>
            <a:endParaRPr kumimoji="1" lang="ja-JP" altLang="en-US" dirty="0"/>
          </a:p>
        </p:txBody>
      </p:sp>
      <p:sp>
        <p:nvSpPr>
          <p:cNvPr id="15" name="楕円 14"/>
          <p:cNvSpPr/>
          <p:nvPr/>
        </p:nvSpPr>
        <p:spPr>
          <a:xfrm>
            <a:off x="2220507" y="4673456"/>
            <a:ext cx="761465" cy="61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cell</a:t>
            </a:r>
            <a:endParaRPr kumimoji="1" lang="ja-JP" altLang="en-US" dirty="0"/>
          </a:p>
        </p:txBody>
      </p:sp>
      <p:sp>
        <p:nvSpPr>
          <p:cNvPr id="16" name="楕円 15"/>
          <p:cNvSpPr/>
          <p:nvPr/>
        </p:nvSpPr>
        <p:spPr>
          <a:xfrm>
            <a:off x="1764496" y="3568128"/>
            <a:ext cx="761465" cy="61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cell</a:t>
            </a:r>
            <a:endParaRPr kumimoji="1" lang="ja-JP" altLang="en-US" dirty="0"/>
          </a:p>
        </p:txBody>
      </p:sp>
      <p:sp>
        <p:nvSpPr>
          <p:cNvPr id="17" name="楕円 16"/>
          <p:cNvSpPr/>
          <p:nvPr/>
        </p:nvSpPr>
        <p:spPr>
          <a:xfrm>
            <a:off x="2601239" y="4059681"/>
            <a:ext cx="761465" cy="61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cell</a:t>
            </a:r>
            <a:endParaRPr kumimoji="1" lang="ja-JP" altLang="en-US" dirty="0"/>
          </a:p>
        </p:txBody>
      </p:sp>
      <p:sp>
        <p:nvSpPr>
          <p:cNvPr id="19" name="テキスト ボックス 18"/>
          <p:cNvSpPr txBox="1"/>
          <p:nvPr/>
        </p:nvSpPr>
        <p:spPr>
          <a:xfrm>
            <a:off x="3362703" y="4366568"/>
            <a:ext cx="5495992" cy="369332"/>
          </a:xfrm>
          <a:prstGeom prst="rect">
            <a:avLst/>
          </a:prstGeom>
          <a:noFill/>
        </p:spPr>
        <p:txBody>
          <a:bodyPr wrap="none" rtlCol="0">
            <a:spAutoFit/>
          </a:bodyPr>
          <a:lstStyle/>
          <a:p>
            <a:r>
              <a:rPr lang="en-US" altLang="ja-JP" dirty="0" smtClean="0"/>
              <a:t>Predicting </a:t>
            </a:r>
            <a:r>
              <a:rPr lang="en-US" altLang="ja-JP" dirty="0"/>
              <a:t>the outcome of single cell </a:t>
            </a:r>
            <a:r>
              <a:rPr lang="en-US" altLang="ja-JP" dirty="0" smtClean="0"/>
              <a:t>behavior is difficult.</a:t>
            </a:r>
            <a:endParaRPr kumimoji="1" lang="ja-JP" altLang="en-US" dirty="0"/>
          </a:p>
        </p:txBody>
      </p:sp>
      <p:sp>
        <p:nvSpPr>
          <p:cNvPr id="21" name="上矢印 20"/>
          <p:cNvSpPr/>
          <p:nvPr/>
        </p:nvSpPr>
        <p:spPr>
          <a:xfrm>
            <a:off x="5477938" y="4807066"/>
            <a:ext cx="977030" cy="5198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3623031" y="5524460"/>
            <a:ext cx="4975336" cy="369332"/>
          </a:xfrm>
          <a:prstGeom prst="rect">
            <a:avLst/>
          </a:prstGeom>
          <a:noFill/>
        </p:spPr>
        <p:txBody>
          <a:bodyPr wrap="none" rtlCol="0">
            <a:spAutoFit/>
          </a:bodyPr>
          <a:lstStyle/>
          <a:p>
            <a:r>
              <a:rPr kumimoji="1" lang="en-US" altLang="ja-JP" dirty="0" smtClean="0"/>
              <a:t>We need physics (mathematical model, simulation)</a:t>
            </a:r>
            <a:endParaRPr kumimoji="1" lang="ja-JP" altLang="en-US" dirty="0"/>
          </a:p>
        </p:txBody>
      </p:sp>
    </p:spTree>
    <p:extLst>
      <p:ext uri="{BB962C8B-B14F-4D97-AF65-F5344CB8AC3E}">
        <p14:creationId xmlns:p14="http://schemas.microsoft.com/office/powerpoint/2010/main" val="40155492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109913" y="1052513"/>
            <a:ext cx="7318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600" b="1">
                <a:latin typeface="Arial" panose="020B0604020202020204" pitchFamily="34" charset="0"/>
                <a:ea typeface="HG創英角ﾎﾟｯﾌﾟ体" panose="040B0A09000000000000" pitchFamily="49" charset="-128"/>
              </a:rPr>
              <a:t>Day 0</a:t>
            </a:r>
          </a:p>
        </p:txBody>
      </p:sp>
      <p:sp>
        <p:nvSpPr>
          <p:cNvPr id="41987" name="Text Box 3"/>
          <p:cNvSpPr txBox="1">
            <a:spLocks noChangeArrowheads="1"/>
          </p:cNvSpPr>
          <p:nvPr/>
        </p:nvSpPr>
        <p:spPr bwMode="auto">
          <a:xfrm>
            <a:off x="5346700" y="1041400"/>
            <a:ext cx="731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600" b="1">
                <a:latin typeface="Arial" panose="020B0604020202020204" pitchFamily="34" charset="0"/>
                <a:ea typeface="HG創英角ﾎﾟｯﾌﾟ体" panose="040B0A09000000000000" pitchFamily="49" charset="-128"/>
              </a:rPr>
              <a:t>Day 3</a:t>
            </a:r>
          </a:p>
        </p:txBody>
      </p:sp>
      <p:sp>
        <p:nvSpPr>
          <p:cNvPr id="41988" name="Text Box 4"/>
          <p:cNvSpPr txBox="1">
            <a:spLocks noChangeArrowheads="1"/>
          </p:cNvSpPr>
          <p:nvPr/>
        </p:nvSpPr>
        <p:spPr bwMode="auto">
          <a:xfrm>
            <a:off x="7521575" y="1011238"/>
            <a:ext cx="731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600" b="1">
                <a:latin typeface="Arial" panose="020B0604020202020204" pitchFamily="34" charset="0"/>
                <a:ea typeface="HG創英角ﾎﾟｯﾌﾟ体" panose="040B0A09000000000000" pitchFamily="49" charset="-128"/>
              </a:rPr>
              <a:t>Day 6</a:t>
            </a:r>
          </a:p>
        </p:txBody>
      </p:sp>
      <p:sp>
        <p:nvSpPr>
          <p:cNvPr id="41989" name="Text Box 5"/>
          <p:cNvSpPr txBox="1">
            <a:spLocks noChangeArrowheads="1"/>
          </p:cNvSpPr>
          <p:nvPr/>
        </p:nvSpPr>
        <p:spPr bwMode="auto">
          <a:xfrm>
            <a:off x="-39688" y="1027113"/>
            <a:ext cx="21796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600" b="1">
                <a:latin typeface="Arial" panose="020B0604020202020204" pitchFamily="34" charset="0"/>
                <a:ea typeface="HG創英角ﾎﾟｯﾌﾟ体" panose="040B0A09000000000000" pitchFamily="49" charset="-128"/>
              </a:rPr>
              <a:t>Cells were ablated</a:t>
            </a:r>
          </a:p>
        </p:txBody>
      </p:sp>
      <p:grpSp>
        <p:nvGrpSpPr>
          <p:cNvPr id="41990" name="Group 6"/>
          <p:cNvGrpSpPr>
            <a:grpSpLocks/>
          </p:cNvGrpSpPr>
          <p:nvPr/>
        </p:nvGrpSpPr>
        <p:grpSpPr bwMode="auto">
          <a:xfrm>
            <a:off x="3175" y="1384300"/>
            <a:ext cx="2181225" cy="1384300"/>
            <a:chOff x="35" y="2174"/>
            <a:chExt cx="1374" cy="872"/>
          </a:xfrm>
        </p:grpSpPr>
        <p:sp>
          <p:nvSpPr>
            <p:cNvPr id="42225" name="Rectangle 7"/>
            <p:cNvSpPr>
              <a:spLocks noChangeArrowheads="1"/>
            </p:cNvSpPr>
            <p:nvPr/>
          </p:nvSpPr>
          <p:spPr bwMode="auto">
            <a:xfrm>
              <a:off x="71" y="2179"/>
              <a:ext cx="1302" cy="861"/>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42226" name="Group 8"/>
            <p:cNvGrpSpPr>
              <a:grpSpLocks/>
            </p:cNvGrpSpPr>
            <p:nvPr/>
          </p:nvGrpSpPr>
          <p:grpSpPr bwMode="auto">
            <a:xfrm>
              <a:off x="35" y="2174"/>
              <a:ext cx="1374" cy="872"/>
              <a:chOff x="35" y="2174"/>
              <a:chExt cx="1374" cy="872"/>
            </a:xfrm>
          </p:grpSpPr>
          <p:sp>
            <p:nvSpPr>
              <p:cNvPr id="42227" name="Freeform 9"/>
              <p:cNvSpPr>
                <a:spLocks noChangeAspect="1"/>
              </p:cNvSpPr>
              <p:nvPr/>
            </p:nvSpPr>
            <p:spPr bwMode="auto">
              <a:xfrm flipH="1">
                <a:off x="1345" y="2888"/>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28" name="Freeform 10"/>
              <p:cNvSpPr>
                <a:spLocks noChangeAspect="1"/>
              </p:cNvSpPr>
              <p:nvPr/>
            </p:nvSpPr>
            <p:spPr bwMode="auto">
              <a:xfrm flipH="1">
                <a:off x="1284" y="2888"/>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29" name="Freeform 11"/>
              <p:cNvSpPr>
                <a:spLocks noChangeAspect="1"/>
              </p:cNvSpPr>
              <p:nvPr/>
            </p:nvSpPr>
            <p:spPr bwMode="auto">
              <a:xfrm flipH="1">
                <a:off x="89" y="2888"/>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30" name="Freeform 12"/>
              <p:cNvSpPr>
                <a:spLocks noChangeAspect="1"/>
              </p:cNvSpPr>
              <p:nvPr/>
            </p:nvSpPr>
            <p:spPr bwMode="auto">
              <a:xfrm flipH="1">
                <a:off x="1345" y="2786"/>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31" name="Freeform 13"/>
              <p:cNvSpPr>
                <a:spLocks noChangeAspect="1"/>
              </p:cNvSpPr>
              <p:nvPr/>
            </p:nvSpPr>
            <p:spPr bwMode="auto">
              <a:xfrm flipH="1">
                <a:off x="1284" y="2786"/>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32" name="Freeform 14"/>
              <p:cNvSpPr>
                <a:spLocks noChangeAspect="1"/>
              </p:cNvSpPr>
              <p:nvPr/>
            </p:nvSpPr>
            <p:spPr bwMode="auto">
              <a:xfrm flipH="1">
                <a:off x="89" y="2786"/>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33" name="Freeform 15"/>
              <p:cNvSpPr>
                <a:spLocks noChangeAspect="1"/>
              </p:cNvSpPr>
              <p:nvPr/>
            </p:nvSpPr>
            <p:spPr bwMode="auto">
              <a:xfrm flipH="1">
                <a:off x="857" y="2174"/>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34" name="Freeform 16"/>
              <p:cNvSpPr>
                <a:spLocks noChangeAspect="1"/>
              </p:cNvSpPr>
              <p:nvPr/>
            </p:nvSpPr>
            <p:spPr bwMode="auto">
              <a:xfrm flipH="1">
                <a:off x="797" y="2174"/>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35" name="Freeform 17"/>
              <p:cNvSpPr>
                <a:spLocks noChangeAspect="1"/>
              </p:cNvSpPr>
              <p:nvPr/>
            </p:nvSpPr>
            <p:spPr bwMode="auto">
              <a:xfrm flipH="1">
                <a:off x="737" y="2174"/>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36" name="Freeform 18"/>
              <p:cNvSpPr>
                <a:spLocks noChangeAspect="1"/>
              </p:cNvSpPr>
              <p:nvPr/>
            </p:nvSpPr>
            <p:spPr bwMode="auto">
              <a:xfrm flipH="1">
                <a:off x="676" y="217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37" name="Freeform 19"/>
              <p:cNvSpPr>
                <a:spLocks noChangeAspect="1"/>
              </p:cNvSpPr>
              <p:nvPr/>
            </p:nvSpPr>
            <p:spPr bwMode="auto">
              <a:xfrm flipH="1">
                <a:off x="614" y="217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38" name="Freeform 20"/>
              <p:cNvSpPr>
                <a:spLocks noChangeAspect="1"/>
              </p:cNvSpPr>
              <p:nvPr/>
            </p:nvSpPr>
            <p:spPr bwMode="auto">
              <a:xfrm flipH="1">
                <a:off x="553" y="217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39" name="Freeform 21"/>
              <p:cNvSpPr>
                <a:spLocks noChangeAspect="1"/>
              </p:cNvSpPr>
              <p:nvPr/>
            </p:nvSpPr>
            <p:spPr bwMode="auto">
              <a:xfrm flipH="1">
                <a:off x="1040" y="2174"/>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40" name="Freeform 22"/>
              <p:cNvSpPr>
                <a:spLocks noChangeAspect="1"/>
              </p:cNvSpPr>
              <p:nvPr/>
            </p:nvSpPr>
            <p:spPr bwMode="auto">
              <a:xfrm flipH="1">
                <a:off x="979" y="2174"/>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41" name="Freeform 23"/>
              <p:cNvSpPr>
                <a:spLocks noChangeAspect="1"/>
              </p:cNvSpPr>
              <p:nvPr/>
            </p:nvSpPr>
            <p:spPr bwMode="auto">
              <a:xfrm flipH="1">
                <a:off x="918" y="2174"/>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42" name="Freeform 24"/>
              <p:cNvSpPr>
                <a:spLocks noChangeAspect="1"/>
              </p:cNvSpPr>
              <p:nvPr/>
            </p:nvSpPr>
            <p:spPr bwMode="auto">
              <a:xfrm flipH="1">
                <a:off x="1223" y="217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43" name="Freeform 25"/>
              <p:cNvSpPr>
                <a:spLocks noChangeAspect="1"/>
              </p:cNvSpPr>
              <p:nvPr/>
            </p:nvSpPr>
            <p:spPr bwMode="auto">
              <a:xfrm flipH="1">
                <a:off x="1163" y="217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44" name="Freeform 26"/>
              <p:cNvSpPr>
                <a:spLocks noChangeAspect="1"/>
              </p:cNvSpPr>
              <p:nvPr/>
            </p:nvSpPr>
            <p:spPr bwMode="auto">
              <a:xfrm flipH="1">
                <a:off x="1102" y="217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45" name="Freeform 27"/>
              <p:cNvSpPr>
                <a:spLocks noChangeAspect="1"/>
              </p:cNvSpPr>
              <p:nvPr/>
            </p:nvSpPr>
            <p:spPr bwMode="auto">
              <a:xfrm flipH="1">
                <a:off x="492" y="217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46" name="Freeform 28"/>
              <p:cNvSpPr>
                <a:spLocks noChangeAspect="1"/>
              </p:cNvSpPr>
              <p:nvPr/>
            </p:nvSpPr>
            <p:spPr bwMode="auto">
              <a:xfrm flipH="1">
                <a:off x="430" y="217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47" name="Freeform 29"/>
              <p:cNvSpPr>
                <a:spLocks noChangeAspect="1"/>
              </p:cNvSpPr>
              <p:nvPr/>
            </p:nvSpPr>
            <p:spPr bwMode="auto">
              <a:xfrm flipH="1">
                <a:off x="368" y="217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48" name="Freeform 30"/>
              <p:cNvSpPr>
                <a:spLocks noChangeAspect="1"/>
              </p:cNvSpPr>
              <p:nvPr/>
            </p:nvSpPr>
            <p:spPr bwMode="auto">
              <a:xfrm flipH="1">
                <a:off x="307" y="217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49" name="Freeform 31"/>
              <p:cNvSpPr>
                <a:spLocks noChangeAspect="1"/>
              </p:cNvSpPr>
              <p:nvPr/>
            </p:nvSpPr>
            <p:spPr bwMode="auto">
              <a:xfrm flipH="1">
                <a:off x="247" y="217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50" name="Freeform 32"/>
              <p:cNvSpPr>
                <a:spLocks noChangeAspect="1"/>
              </p:cNvSpPr>
              <p:nvPr/>
            </p:nvSpPr>
            <p:spPr bwMode="auto">
              <a:xfrm flipH="1">
                <a:off x="187" y="217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51" name="Freeform 33"/>
              <p:cNvSpPr>
                <a:spLocks noChangeAspect="1"/>
              </p:cNvSpPr>
              <p:nvPr/>
            </p:nvSpPr>
            <p:spPr bwMode="auto">
              <a:xfrm flipH="1">
                <a:off x="1345" y="217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52" name="Freeform 34"/>
              <p:cNvSpPr>
                <a:spLocks noChangeAspect="1"/>
              </p:cNvSpPr>
              <p:nvPr/>
            </p:nvSpPr>
            <p:spPr bwMode="auto">
              <a:xfrm flipH="1">
                <a:off x="1284" y="2174"/>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53" name="Freeform 35"/>
              <p:cNvSpPr>
                <a:spLocks noChangeAspect="1"/>
              </p:cNvSpPr>
              <p:nvPr/>
            </p:nvSpPr>
            <p:spPr bwMode="auto">
              <a:xfrm flipH="1">
                <a:off x="127" y="217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54" name="Freeform 36"/>
              <p:cNvSpPr>
                <a:spLocks noChangeAspect="1"/>
              </p:cNvSpPr>
              <p:nvPr/>
            </p:nvSpPr>
            <p:spPr bwMode="auto">
              <a:xfrm flipH="1">
                <a:off x="66" y="2174"/>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55" name="Freeform 37"/>
              <p:cNvSpPr>
                <a:spLocks noChangeAspect="1"/>
              </p:cNvSpPr>
              <p:nvPr/>
            </p:nvSpPr>
            <p:spPr bwMode="auto">
              <a:xfrm flipH="1">
                <a:off x="857" y="2684"/>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56" name="Freeform 38"/>
              <p:cNvSpPr>
                <a:spLocks noChangeAspect="1"/>
              </p:cNvSpPr>
              <p:nvPr/>
            </p:nvSpPr>
            <p:spPr bwMode="auto">
              <a:xfrm flipH="1">
                <a:off x="797" y="2684"/>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57" name="Freeform 39"/>
              <p:cNvSpPr>
                <a:spLocks noChangeAspect="1"/>
              </p:cNvSpPr>
              <p:nvPr/>
            </p:nvSpPr>
            <p:spPr bwMode="auto">
              <a:xfrm flipH="1">
                <a:off x="737" y="2684"/>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58" name="Freeform 40"/>
              <p:cNvSpPr>
                <a:spLocks noChangeAspect="1"/>
              </p:cNvSpPr>
              <p:nvPr/>
            </p:nvSpPr>
            <p:spPr bwMode="auto">
              <a:xfrm flipH="1">
                <a:off x="676" y="268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59" name="Freeform 41"/>
              <p:cNvSpPr>
                <a:spLocks noChangeAspect="1"/>
              </p:cNvSpPr>
              <p:nvPr/>
            </p:nvSpPr>
            <p:spPr bwMode="auto">
              <a:xfrm flipH="1">
                <a:off x="614" y="268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60" name="Freeform 42"/>
              <p:cNvSpPr>
                <a:spLocks noChangeAspect="1"/>
              </p:cNvSpPr>
              <p:nvPr/>
            </p:nvSpPr>
            <p:spPr bwMode="auto">
              <a:xfrm flipH="1">
                <a:off x="553" y="268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61" name="Freeform 43"/>
              <p:cNvSpPr>
                <a:spLocks noChangeAspect="1"/>
              </p:cNvSpPr>
              <p:nvPr/>
            </p:nvSpPr>
            <p:spPr bwMode="auto">
              <a:xfrm flipH="1">
                <a:off x="1040" y="2684"/>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62" name="Freeform 44"/>
              <p:cNvSpPr>
                <a:spLocks noChangeAspect="1"/>
              </p:cNvSpPr>
              <p:nvPr/>
            </p:nvSpPr>
            <p:spPr bwMode="auto">
              <a:xfrm flipH="1">
                <a:off x="979" y="2684"/>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63" name="Freeform 45"/>
              <p:cNvSpPr>
                <a:spLocks noChangeAspect="1"/>
              </p:cNvSpPr>
              <p:nvPr/>
            </p:nvSpPr>
            <p:spPr bwMode="auto">
              <a:xfrm flipH="1">
                <a:off x="918" y="2684"/>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64" name="Freeform 46"/>
              <p:cNvSpPr>
                <a:spLocks noChangeAspect="1"/>
              </p:cNvSpPr>
              <p:nvPr/>
            </p:nvSpPr>
            <p:spPr bwMode="auto">
              <a:xfrm flipH="1">
                <a:off x="1223" y="268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65" name="Freeform 47"/>
              <p:cNvSpPr>
                <a:spLocks noChangeAspect="1"/>
              </p:cNvSpPr>
              <p:nvPr/>
            </p:nvSpPr>
            <p:spPr bwMode="auto">
              <a:xfrm flipH="1">
                <a:off x="1163" y="268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66" name="Freeform 48"/>
              <p:cNvSpPr>
                <a:spLocks noChangeAspect="1"/>
              </p:cNvSpPr>
              <p:nvPr/>
            </p:nvSpPr>
            <p:spPr bwMode="auto">
              <a:xfrm flipH="1">
                <a:off x="1102" y="268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67" name="Freeform 49"/>
              <p:cNvSpPr>
                <a:spLocks noChangeAspect="1"/>
              </p:cNvSpPr>
              <p:nvPr/>
            </p:nvSpPr>
            <p:spPr bwMode="auto">
              <a:xfrm flipH="1">
                <a:off x="492" y="268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68" name="Freeform 50"/>
              <p:cNvSpPr>
                <a:spLocks noChangeAspect="1"/>
              </p:cNvSpPr>
              <p:nvPr/>
            </p:nvSpPr>
            <p:spPr bwMode="auto">
              <a:xfrm flipH="1">
                <a:off x="430" y="268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69" name="Freeform 51"/>
              <p:cNvSpPr>
                <a:spLocks noChangeAspect="1"/>
              </p:cNvSpPr>
              <p:nvPr/>
            </p:nvSpPr>
            <p:spPr bwMode="auto">
              <a:xfrm flipH="1">
                <a:off x="368" y="268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70" name="Freeform 52"/>
              <p:cNvSpPr>
                <a:spLocks noChangeAspect="1"/>
              </p:cNvSpPr>
              <p:nvPr/>
            </p:nvSpPr>
            <p:spPr bwMode="auto">
              <a:xfrm flipH="1">
                <a:off x="307" y="268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71" name="Freeform 53"/>
              <p:cNvSpPr>
                <a:spLocks noChangeAspect="1"/>
              </p:cNvSpPr>
              <p:nvPr/>
            </p:nvSpPr>
            <p:spPr bwMode="auto">
              <a:xfrm flipH="1">
                <a:off x="247" y="268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72" name="Freeform 54"/>
              <p:cNvSpPr>
                <a:spLocks noChangeAspect="1"/>
              </p:cNvSpPr>
              <p:nvPr/>
            </p:nvSpPr>
            <p:spPr bwMode="auto">
              <a:xfrm flipH="1">
                <a:off x="187" y="268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73" name="Freeform 55"/>
              <p:cNvSpPr>
                <a:spLocks noChangeAspect="1"/>
              </p:cNvSpPr>
              <p:nvPr/>
            </p:nvSpPr>
            <p:spPr bwMode="auto">
              <a:xfrm flipH="1">
                <a:off x="1345" y="268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74" name="Freeform 56"/>
              <p:cNvSpPr>
                <a:spLocks noChangeAspect="1"/>
              </p:cNvSpPr>
              <p:nvPr/>
            </p:nvSpPr>
            <p:spPr bwMode="auto">
              <a:xfrm flipH="1">
                <a:off x="1284" y="2684"/>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75" name="Freeform 57"/>
              <p:cNvSpPr>
                <a:spLocks noChangeAspect="1"/>
              </p:cNvSpPr>
              <p:nvPr/>
            </p:nvSpPr>
            <p:spPr bwMode="auto">
              <a:xfrm flipH="1">
                <a:off x="127" y="268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76" name="Freeform 58"/>
              <p:cNvSpPr>
                <a:spLocks noChangeAspect="1"/>
              </p:cNvSpPr>
              <p:nvPr/>
            </p:nvSpPr>
            <p:spPr bwMode="auto">
              <a:xfrm flipH="1">
                <a:off x="66" y="2684"/>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77" name="Freeform 59"/>
              <p:cNvSpPr>
                <a:spLocks noChangeAspect="1"/>
              </p:cNvSpPr>
              <p:nvPr/>
            </p:nvSpPr>
            <p:spPr bwMode="auto">
              <a:xfrm flipH="1">
                <a:off x="857" y="2582"/>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78" name="Freeform 60"/>
              <p:cNvSpPr>
                <a:spLocks noChangeAspect="1"/>
              </p:cNvSpPr>
              <p:nvPr/>
            </p:nvSpPr>
            <p:spPr bwMode="auto">
              <a:xfrm flipH="1">
                <a:off x="797" y="2582"/>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79" name="Freeform 61"/>
              <p:cNvSpPr>
                <a:spLocks noChangeAspect="1"/>
              </p:cNvSpPr>
              <p:nvPr/>
            </p:nvSpPr>
            <p:spPr bwMode="auto">
              <a:xfrm flipH="1">
                <a:off x="737" y="2582"/>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80" name="Freeform 62"/>
              <p:cNvSpPr>
                <a:spLocks noChangeAspect="1"/>
              </p:cNvSpPr>
              <p:nvPr/>
            </p:nvSpPr>
            <p:spPr bwMode="auto">
              <a:xfrm flipH="1">
                <a:off x="676" y="258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81" name="Freeform 63"/>
              <p:cNvSpPr>
                <a:spLocks noChangeAspect="1"/>
              </p:cNvSpPr>
              <p:nvPr/>
            </p:nvSpPr>
            <p:spPr bwMode="auto">
              <a:xfrm flipH="1">
                <a:off x="614" y="258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82" name="Freeform 64"/>
              <p:cNvSpPr>
                <a:spLocks noChangeAspect="1"/>
              </p:cNvSpPr>
              <p:nvPr/>
            </p:nvSpPr>
            <p:spPr bwMode="auto">
              <a:xfrm flipH="1">
                <a:off x="553" y="258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83" name="Freeform 65"/>
              <p:cNvSpPr>
                <a:spLocks noChangeAspect="1"/>
              </p:cNvSpPr>
              <p:nvPr/>
            </p:nvSpPr>
            <p:spPr bwMode="auto">
              <a:xfrm flipH="1">
                <a:off x="1040" y="2582"/>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84" name="Freeform 66"/>
              <p:cNvSpPr>
                <a:spLocks noChangeAspect="1"/>
              </p:cNvSpPr>
              <p:nvPr/>
            </p:nvSpPr>
            <p:spPr bwMode="auto">
              <a:xfrm flipH="1">
                <a:off x="979" y="2582"/>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85" name="Freeform 67"/>
              <p:cNvSpPr>
                <a:spLocks noChangeAspect="1"/>
              </p:cNvSpPr>
              <p:nvPr/>
            </p:nvSpPr>
            <p:spPr bwMode="auto">
              <a:xfrm flipH="1">
                <a:off x="918" y="2582"/>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86" name="Freeform 68"/>
              <p:cNvSpPr>
                <a:spLocks noChangeAspect="1"/>
              </p:cNvSpPr>
              <p:nvPr/>
            </p:nvSpPr>
            <p:spPr bwMode="auto">
              <a:xfrm flipH="1">
                <a:off x="1223" y="258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87" name="Freeform 69"/>
              <p:cNvSpPr>
                <a:spLocks noChangeAspect="1"/>
              </p:cNvSpPr>
              <p:nvPr/>
            </p:nvSpPr>
            <p:spPr bwMode="auto">
              <a:xfrm flipH="1">
                <a:off x="1163" y="258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88" name="Freeform 70"/>
              <p:cNvSpPr>
                <a:spLocks noChangeAspect="1"/>
              </p:cNvSpPr>
              <p:nvPr/>
            </p:nvSpPr>
            <p:spPr bwMode="auto">
              <a:xfrm flipH="1">
                <a:off x="1102" y="258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89" name="Freeform 71"/>
              <p:cNvSpPr>
                <a:spLocks noChangeAspect="1"/>
              </p:cNvSpPr>
              <p:nvPr/>
            </p:nvSpPr>
            <p:spPr bwMode="auto">
              <a:xfrm flipH="1">
                <a:off x="492" y="258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90" name="Freeform 72"/>
              <p:cNvSpPr>
                <a:spLocks noChangeAspect="1"/>
              </p:cNvSpPr>
              <p:nvPr/>
            </p:nvSpPr>
            <p:spPr bwMode="auto">
              <a:xfrm flipH="1">
                <a:off x="430" y="258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91" name="Freeform 73"/>
              <p:cNvSpPr>
                <a:spLocks noChangeAspect="1"/>
              </p:cNvSpPr>
              <p:nvPr/>
            </p:nvSpPr>
            <p:spPr bwMode="auto">
              <a:xfrm flipH="1">
                <a:off x="368" y="258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92" name="Freeform 74"/>
              <p:cNvSpPr>
                <a:spLocks noChangeAspect="1"/>
              </p:cNvSpPr>
              <p:nvPr/>
            </p:nvSpPr>
            <p:spPr bwMode="auto">
              <a:xfrm flipH="1">
                <a:off x="307" y="258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93" name="Freeform 75"/>
              <p:cNvSpPr>
                <a:spLocks noChangeAspect="1"/>
              </p:cNvSpPr>
              <p:nvPr/>
            </p:nvSpPr>
            <p:spPr bwMode="auto">
              <a:xfrm flipH="1">
                <a:off x="247" y="258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94" name="Freeform 76"/>
              <p:cNvSpPr>
                <a:spLocks noChangeAspect="1"/>
              </p:cNvSpPr>
              <p:nvPr/>
            </p:nvSpPr>
            <p:spPr bwMode="auto">
              <a:xfrm flipH="1">
                <a:off x="187" y="258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95" name="Freeform 77"/>
              <p:cNvSpPr>
                <a:spLocks noChangeAspect="1"/>
              </p:cNvSpPr>
              <p:nvPr/>
            </p:nvSpPr>
            <p:spPr bwMode="auto">
              <a:xfrm flipH="1">
                <a:off x="1345" y="258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96" name="Freeform 78"/>
              <p:cNvSpPr>
                <a:spLocks noChangeAspect="1"/>
              </p:cNvSpPr>
              <p:nvPr/>
            </p:nvSpPr>
            <p:spPr bwMode="auto">
              <a:xfrm flipH="1">
                <a:off x="1284" y="258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97" name="Freeform 79"/>
              <p:cNvSpPr>
                <a:spLocks noChangeAspect="1"/>
              </p:cNvSpPr>
              <p:nvPr/>
            </p:nvSpPr>
            <p:spPr bwMode="auto">
              <a:xfrm flipH="1">
                <a:off x="127" y="258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98" name="Freeform 80"/>
              <p:cNvSpPr>
                <a:spLocks noChangeAspect="1"/>
              </p:cNvSpPr>
              <p:nvPr/>
            </p:nvSpPr>
            <p:spPr bwMode="auto">
              <a:xfrm flipH="1">
                <a:off x="66" y="258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99" name="Freeform 81"/>
              <p:cNvSpPr>
                <a:spLocks noChangeAspect="1"/>
              </p:cNvSpPr>
              <p:nvPr/>
            </p:nvSpPr>
            <p:spPr bwMode="auto">
              <a:xfrm flipH="1">
                <a:off x="1345" y="2276"/>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00" name="Freeform 82"/>
              <p:cNvSpPr>
                <a:spLocks noChangeAspect="1"/>
              </p:cNvSpPr>
              <p:nvPr/>
            </p:nvSpPr>
            <p:spPr bwMode="auto">
              <a:xfrm flipH="1">
                <a:off x="1284" y="2276"/>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01" name="Freeform 83"/>
              <p:cNvSpPr>
                <a:spLocks noChangeAspect="1"/>
              </p:cNvSpPr>
              <p:nvPr/>
            </p:nvSpPr>
            <p:spPr bwMode="auto">
              <a:xfrm flipH="1">
                <a:off x="89" y="2276"/>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02" name="Freeform 84"/>
              <p:cNvSpPr>
                <a:spLocks noChangeAspect="1"/>
              </p:cNvSpPr>
              <p:nvPr/>
            </p:nvSpPr>
            <p:spPr bwMode="auto">
              <a:xfrm flipH="1">
                <a:off x="1345" y="2378"/>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03" name="Freeform 85"/>
              <p:cNvSpPr>
                <a:spLocks noChangeAspect="1"/>
              </p:cNvSpPr>
              <p:nvPr/>
            </p:nvSpPr>
            <p:spPr bwMode="auto">
              <a:xfrm flipH="1">
                <a:off x="1284" y="2378"/>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04" name="Freeform 86"/>
              <p:cNvSpPr>
                <a:spLocks noChangeAspect="1"/>
              </p:cNvSpPr>
              <p:nvPr/>
            </p:nvSpPr>
            <p:spPr bwMode="auto">
              <a:xfrm flipH="1">
                <a:off x="89" y="2378"/>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05" name="Freeform 87"/>
              <p:cNvSpPr>
                <a:spLocks noChangeAspect="1"/>
              </p:cNvSpPr>
              <p:nvPr/>
            </p:nvSpPr>
            <p:spPr bwMode="auto">
              <a:xfrm flipH="1">
                <a:off x="857" y="2480"/>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06" name="Freeform 88"/>
              <p:cNvSpPr>
                <a:spLocks noChangeAspect="1"/>
              </p:cNvSpPr>
              <p:nvPr/>
            </p:nvSpPr>
            <p:spPr bwMode="auto">
              <a:xfrm flipH="1">
                <a:off x="797" y="2480"/>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07" name="Freeform 89"/>
              <p:cNvSpPr>
                <a:spLocks noChangeAspect="1"/>
              </p:cNvSpPr>
              <p:nvPr/>
            </p:nvSpPr>
            <p:spPr bwMode="auto">
              <a:xfrm flipH="1">
                <a:off x="737" y="2480"/>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08" name="Freeform 90"/>
              <p:cNvSpPr>
                <a:spLocks noChangeAspect="1"/>
              </p:cNvSpPr>
              <p:nvPr/>
            </p:nvSpPr>
            <p:spPr bwMode="auto">
              <a:xfrm flipH="1">
                <a:off x="676" y="248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09" name="Freeform 91"/>
              <p:cNvSpPr>
                <a:spLocks noChangeAspect="1"/>
              </p:cNvSpPr>
              <p:nvPr/>
            </p:nvSpPr>
            <p:spPr bwMode="auto">
              <a:xfrm flipH="1">
                <a:off x="614" y="248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10" name="Freeform 92"/>
              <p:cNvSpPr>
                <a:spLocks noChangeAspect="1"/>
              </p:cNvSpPr>
              <p:nvPr/>
            </p:nvSpPr>
            <p:spPr bwMode="auto">
              <a:xfrm flipH="1">
                <a:off x="553" y="248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11" name="Freeform 93"/>
              <p:cNvSpPr>
                <a:spLocks noChangeAspect="1"/>
              </p:cNvSpPr>
              <p:nvPr/>
            </p:nvSpPr>
            <p:spPr bwMode="auto">
              <a:xfrm flipH="1">
                <a:off x="1040" y="2480"/>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12" name="Freeform 94"/>
              <p:cNvSpPr>
                <a:spLocks noChangeAspect="1"/>
              </p:cNvSpPr>
              <p:nvPr/>
            </p:nvSpPr>
            <p:spPr bwMode="auto">
              <a:xfrm flipH="1">
                <a:off x="979" y="2480"/>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13" name="Freeform 95"/>
              <p:cNvSpPr>
                <a:spLocks noChangeAspect="1"/>
              </p:cNvSpPr>
              <p:nvPr/>
            </p:nvSpPr>
            <p:spPr bwMode="auto">
              <a:xfrm flipH="1">
                <a:off x="918" y="2480"/>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14" name="Freeform 96"/>
              <p:cNvSpPr>
                <a:spLocks noChangeAspect="1"/>
              </p:cNvSpPr>
              <p:nvPr/>
            </p:nvSpPr>
            <p:spPr bwMode="auto">
              <a:xfrm flipH="1">
                <a:off x="1223" y="248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15" name="Freeform 97"/>
              <p:cNvSpPr>
                <a:spLocks noChangeAspect="1"/>
              </p:cNvSpPr>
              <p:nvPr/>
            </p:nvSpPr>
            <p:spPr bwMode="auto">
              <a:xfrm flipH="1">
                <a:off x="1163" y="248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16" name="Freeform 98"/>
              <p:cNvSpPr>
                <a:spLocks noChangeAspect="1"/>
              </p:cNvSpPr>
              <p:nvPr/>
            </p:nvSpPr>
            <p:spPr bwMode="auto">
              <a:xfrm flipH="1">
                <a:off x="1102" y="248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17" name="Freeform 99"/>
              <p:cNvSpPr>
                <a:spLocks noChangeAspect="1"/>
              </p:cNvSpPr>
              <p:nvPr/>
            </p:nvSpPr>
            <p:spPr bwMode="auto">
              <a:xfrm flipH="1">
                <a:off x="492" y="248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18" name="Freeform 100"/>
              <p:cNvSpPr>
                <a:spLocks noChangeAspect="1"/>
              </p:cNvSpPr>
              <p:nvPr/>
            </p:nvSpPr>
            <p:spPr bwMode="auto">
              <a:xfrm flipH="1">
                <a:off x="430" y="248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19" name="Freeform 101"/>
              <p:cNvSpPr>
                <a:spLocks noChangeAspect="1"/>
              </p:cNvSpPr>
              <p:nvPr/>
            </p:nvSpPr>
            <p:spPr bwMode="auto">
              <a:xfrm flipH="1">
                <a:off x="368" y="248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20" name="Freeform 102"/>
              <p:cNvSpPr>
                <a:spLocks noChangeAspect="1"/>
              </p:cNvSpPr>
              <p:nvPr/>
            </p:nvSpPr>
            <p:spPr bwMode="auto">
              <a:xfrm flipH="1">
                <a:off x="307" y="248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21" name="Freeform 103"/>
              <p:cNvSpPr>
                <a:spLocks noChangeAspect="1"/>
              </p:cNvSpPr>
              <p:nvPr/>
            </p:nvSpPr>
            <p:spPr bwMode="auto">
              <a:xfrm flipH="1">
                <a:off x="247" y="248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22" name="Freeform 104"/>
              <p:cNvSpPr>
                <a:spLocks noChangeAspect="1"/>
              </p:cNvSpPr>
              <p:nvPr/>
            </p:nvSpPr>
            <p:spPr bwMode="auto">
              <a:xfrm flipH="1">
                <a:off x="187" y="248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23" name="Freeform 105"/>
              <p:cNvSpPr>
                <a:spLocks noChangeAspect="1"/>
              </p:cNvSpPr>
              <p:nvPr/>
            </p:nvSpPr>
            <p:spPr bwMode="auto">
              <a:xfrm flipH="1">
                <a:off x="1345" y="2480"/>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24" name="Freeform 106"/>
              <p:cNvSpPr>
                <a:spLocks noChangeAspect="1"/>
              </p:cNvSpPr>
              <p:nvPr/>
            </p:nvSpPr>
            <p:spPr bwMode="auto">
              <a:xfrm flipH="1">
                <a:off x="1284" y="2480"/>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25" name="Freeform 107"/>
              <p:cNvSpPr>
                <a:spLocks noChangeAspect="1"/>
              </p:cNvSpPr>
              <p:nvPr/>
            </p:nvSpPr>
            <p:spPr bwMode="auto">
              <a:xfrm flipH="1">
                <a:off x="127" y="2480"/>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26" name="Freeform 108"/>
              <p:cNvSpPr>
                <a:spLocks noChangeAspect="1"/>
              </p:cNvSpPr>
              <p:nvPr/>
            </p:nvSpPr>
            <p:spPr bwMode="auto">
              <a:xfrm flipH="1">
                <a:off x="66" y="2480"/>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27" name="Freeform 109"/>
              <p:cNvSpPr>
                <a:spLocks noChangeAspect="1"/>
              </p:cNvSpPr>
              <p:nvPr/>
            </p:nvSpPr>
            <p:spPr bwMode="auto">
              <a:xfrm flipH="1">
                <a:off x="857" y="2990"/>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28" name="Freeform 110"/>
              <p:cNvSpPr>
                <a:spLocks noChangeAspect="1"/>
              </p:cNvSpPr>
              <p:nvPr/>
            </p:nvSpPr>
            <p:spPr bwMode="auto">
              <a:xfrm flipH="1">
                <a:off x="797" y="2990"/>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29" name="Freeform 111"/>
              <p:cNvSpPr>
                <a:spLocks noChangeAspect="1"/>
              </p:cNvSpPr>
              <p:nvPr/>
            </p:nvSpPr>
            <p:spPr bwMode="auto">
              <a:xfrm flipH="1">
                <a:off x="737" y="2990"/>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30" name="Freeform 112"/>
              <p:cNvSpPr>
                <a:spLocks noChangeAspect="1"/>
              </p:cNvSpPr>
              <p:nvPr/>
            </p:nvSpPr>
            <p:spPr bwMode="auto">
              <a:xfrm flipH="1">
                <a:off x="676" y="299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31" name="Freeform 113"/>
              <p:cNvSpPr>
                <a:spLocks noChangeAspect="1"/>
              </p:cNvSpPr>
              <p:nvPr/>
            </p:nvSpPr>
            <p:spPr bwMode="auto">
              <a:xfrm flipH="1">
                <a:off x="614" y="299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32" name="Freeform 114"/>
              <p:cNvSpPr>
                <a:spLocks noChangeAspect="1"/>
              </p:cNvSpPr>
              <p:nvPr/>
            </p:nvSpPr>
            <p:spPr bwMode="auto">
              <a:xfrm flipH="1">
                <a:off x="553" y="299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33" name="Freeform 115"/>
              <p:cNvSpPr>
                <a:spLocks noChangeAspect="1"/>
              </p:cNvSpPr>
              <p:nvPr/>
            </p:nvSpPr>
            <p:spPr bwMode="auto">
              <a:xfrm flipH="1">
                <a:off x="1040" y="2990"/>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34" name="Freeform 116"/>
              <p:cNvSpPr>
                <a:spLocks noChangeAspect="1"/>
              </p:cNvSpPr>
              <p:nvPr/>
            </p:nvSpPr>
            <p:spPr bwMode="auto">
              <a:xfrm flipH="1">
                <a:off x="979" y="2990"/>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35" name="Freeform 117"/>
              <p:cNvSpPr>
                <a:spLocks noChangeAspect="1"/>
              </p:cNvSpPr>
              <p:nvPr/>
            </p:nvSpPr>
            <p:spPr bwMode="auto">
              <a:xfrm flipH="1">
                <a:off x="918" y="2990"/>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36" name="Freeform 118"/>
              <p:cNvSpPr>
                <a:spLocks noChangeAspect="1"/>
              </p:cNvSpPr>
              <p:nvPr/>
            </p:nvSpPr>
            <p:spPr bwMode="auto">
              <a:xfrm flipH="1">
                <a:off x="1223" y="299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37" name="Freeform 119"/>
              <p:cNvSpPr>
                <a:spLocks noChangeAspect="1"/>
              </p:cNvSpPr>
              <p:nvPr/>
            </p:nvSpPr>
            <p:spPr bwMode="auto">
              <a:xfrm flipH="1">
                <a:off x="1163" y="299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38" name="Freeform 120"/>
              <p:cNvSpPr>
                <a:spLocks noChangeAspect="1"/>
              </p:cNvSpPr>
              <p:nvPr/>
            </p:nvSpPr>
            <p:spPr bwMode="auto">
              <a:xfrm flipH="1">
                <a:off x="1102" y="299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39" name="Freeform 121"/>
              <p:cNvSpPr>
                <a:spLocks noChangeAspect="1"/>
              </p:cNvSpPr>
              <p:nvPr/>
            </p:nvSpPr>
            <p:spPr bwMode="auto">
              <a:xfrm flipH="1">
                <a:off x="492" y="299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40" name="Freeform 122"/>
              <p:cNvSpPr>
                <a:spLocks noChangeAspect="1"/>
              </p:cNvSpPr>
              <p:nvPr/>
            </p:nvSpPr>
            <p:spPr bwMode="auto">
              <a:xfrm flipH="1">
                <a:off x="430" y="299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41" name="Freeform 123"/>
              <p:cNvSpPr>
                <a:spLocks noChangeAspect="1"/>
              </p:cNvSpPr>
              <p:nvPr/>
            </p:nvSpPr>
            <p:spPr bwMode="auto">
              <a:xfrm flipH="1">
                <a:off x="368" y="299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42" name="Freeform 124"/>
              <p:cNvSpPr>
                <a:spLocks noChangeAspect="1"/>
              </p:cNvSpPr>
              <p:nvPr/>
            </p:nvSpPr>
            <p:spPr bwMode="auto">
              <a:xfrm flipH="1">
                <a:off x="307" y="299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43" name="Freeform 125"/>
              <p:cNvSpPr>
                <a:spLocks noChangeAspect="1"/>
              </p:cNvSpPr>
              <p:nvPr/>
            </p:nvSpPr>
            <p:spPr bwMode="auto">
              <a:xfrm flipH="1">
                <a:off x="247" y="299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44" name="Freeform 126"/>
              <p:cNvSpPr>
                <a:spLocks noChangeAspect="1"/>
              </p:cNvSpPr>
              <p:nvPr/>
            </p:nvSpPr>
            <p:spPr bwMode="auto">
              <a:xfrm flipH="1">
                <a:off x="187" y="299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45" name="Freeform 127"/>
              <p:cNvSpPr>
                <a:spLocks noChangeAspect="1"/>
              </p:cNvSpPr>
              <p:nvPr/>
            </p:nvSpPr>
            <p:spPr bwMode="auto">
              <a:xfrm flipH="1">
                <a:off x="1345" y="2990"/>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46" name="Freeform 128"/>
              <p:cNvSpPr>
                <a:spLocks noChangeAspect="1"/>
              </p:cNvSpPr>
              <p:nvPr/>
            </p:nvSpPr>
            <p:spPr bwMode="auto">
              <a:xfrm flipH="1">
                <a:off x="1284" y="2990"/>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47" name="Freeform 129"/>
              <p:cNvSpPr>
                <a:spLocks noChangeAspect="1"/>
              </p:cNvSpPr>
              <p:nvPr/>
            </p:nvSpPr>
            <p:spPr bwMode="auto">
              <a:xfrm flipH="1">
                <a:off x="127" y="2990"/>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48" name="Freeform 130"/>
              <p:cNvSpPr>
                <a:spLocks noChangeAspect="1"/>
              </p:cNvSpPr>
              <p:nvPr/>
            </p:nvSpPr>
            <p:spPr bwMode="auto">
              <a:xfrm flipH="1">
                <a:off x="66" y="2990"/>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49" name="Freeform 131"/>
              <p:cNvSpPr>
                <a:spLocks noChangeAspect="1"/>
              </p:cNvSpPr>
              <p:nvPr/>
            </p:nvSpPr>
            <p:spPr bwMode="auto">
              <a:xfrm flipH="1">
                <a:off x="1315" y="222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50" name="Freeform 132"/>
              <p:cNvSpPr>
                <a:spLocks noChangeAspect="1"/>
              </p:cNvSpPr>
              <p:nvPr/>
            </p:nvSpPr>
            <p:spPr bwMode="auto">
              <a:xfrm flipH="1">
                <a:off x="119" y="222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51" name="Freeform 133"/>
              <p:cNvSpPr>
                <a:spLocks noChangeAspect="1"/>
              </p:cNvSpPr>
              <p:nvPr/>
            </p:nvSpPr>
            <p:spPr bwMode="auto">
              <a:xfrm flipH="1">
                <a:off x="59" y="222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52" name="Freeform 134"/>
              <p:cNvSpPr>
                <a:spLocks noChangeAspect="1"/>
              </p:cNvSpPr>
              <p:nvPr/>
            </p:nvSpPr>
            <p:spPr bwMode="auto">
              <a:xfrm flipH="1">
                <a:off x="1315" y="2327"/>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53" name="Freeform 135"/>
              <p:cNvSpPr>
                <a:spLocks noChangeAspect="1"/>
              </p:cNvSpPr>
              <p:nvPr/>
            </p:nvSpPr>
            <p:spPr bwMode="auto">
              <a:xfrm flipH="1">
                <a:off x="119" y="2327"/>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54" name="Freeform 136"/>
              <p:cNvSpPr>
                <a:spLocks noChangeAspect="1"/>
              </p:cNvSpPr>
              <p:nvPr/>
            </p:nvSpPr>
            <p:spPr bwMode="auto">
              <a:xfrm flipH="1">
                <a:off x="59" y="2327"/>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55" name="Freeform 137"/>
              <p:cNvSpPr>
                <a:spLocks noChangeAspect="1"/>
              </p:cNvSpPr>
              <p:nvPr/>
            </p:nvSpPr>
            <p:spPr bwMode="auto">
              <a:xfrm flipH="1">
                <a:off x="1315" y="2837"/>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56" name="Freeform 138"/>
              <p:cNvSpPr>
                <a:spLocks noChangeAspect="1"/>
              </p:cNvSpPr>
              <p:nvPr/>
            </p:nvSpPr>
            <p:spPr bwMode="auto">
              <a:xfrm flipH="1">
                <a:off x="119" y="2837"/>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57" name="Freeform 139"/>
              <p:cNvSpPr>
                <a:spLocks noChangeAspect="1"/>
              </p:cNvSpPr>
              <p:nvPr/>
            </p:nvSpPr>
            <p:spPr bwMode="auto">
              <a:xfrm flipH="1">
                <a:off x="59" y="2837"/>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58" name="Freeform 140"/>
              <p:cNvSpPr>
                <a:spLocks noChangeAspect="1"/>
              </p:cNvSpPr>
              <p:nvPr/>
            </p:nvSpPr>
            <p:spPr bwMode="auto">
              <a:xfrm flipH="1">
                <a:off x="1315" y="273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59" name="Freeform 141"/>
              <p:cNvSpPr>
                <a:spLocks noChangeAspect="1"/>
              </p:cNvSpPr>
              <p:nvPr/>
            </p:nvSpPr>
            <p:spPr bwMode="auto">
              <a:xfrm flipH="1">
                <a:off x="119" y="273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60" name="Freeform 142"/>
              <p:cNvSpPr>
                <a:spLocks noChangeAspect="1"/>
              </p:cNvSpPr>
              <p:nvPr/>
            </p:nvSpPr>
            <p:spPr bwMode="auto">
              <a:xfrm flipH="1">
                <a:off x="59" y="273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61" name="Freeform 143"/>
              <p:cNvSpPr>
                <a:spLocks noChangeAspect="1"/>
              </p:cNvSpPr>
              <p:nvPr/>
            </p:nvSpPr>
            <p:spPr bwMode="auto">
              <a:xfrm flipH="1">
                <a:off x="1315" y="242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62" name="Freeform 144"/>
              <p:cNvSpPr>
                <a:spLocks noChangeAspect="1"/>
              </p:cNvSpPr>
              <p:nvPr/>
            </p:nvSpPr>
            <p:spPr bwMode="auto">
              <a:xfrm flipH="1">
                <a:off x="119" y="242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63" name="Freeform 145"/>
              <p:cNvSpPr>
                <a:spLocks noChangeAspect="1"/>
              </p:cNvSpPr>
              <p:nvPr/>
            </p:nvSpPr>
            <p:spPr bwMode="auto">
              <a:xfrm flipH="1">
                <a:off x="59" y="242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64" name="Freeform 146"/>
              <p:cNvSpPr>
                <a:spLocks noChangeAspect="1"/>
              </p:cNvSpPr>
              <p:nvPr/>
            </p:nvSpPr>
            <p:spPr bwMode="auto">
              <a:xfrm flipH="1">
                <a:off x="827" y="2531"/>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65" name="Freeform 147"/>
              <p:cNvSpPr>
                <a:spLocks noChangeAspect="1"/>
              </p:cNvSpPr>
              <p:nvPr/>
            </p:nvSpPr>
            <p:spPr bwMode="auto">
              <a:xfrm flipH="1">
                <a:off x="767" y="2531"/>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66" name="Freeform 148"/>
              <p:cNvSpPr>
                <a:spLocks noChangeAspect="1"/>
              </p:cNvSpPr>
              <p:nvPr/>
            </p:nvSpPr>
            <p:spPr bwMode="auto">
              <a:xfrm flipH="1">
                <a:off x="707" y="2531"/>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67" name="Freeform 149"/>
              <p:cNvSpPr>
                <a:spLocks noChangeAspect="1"/>
              </p:cNvSpPr>
              <p:nvPr/>
            </p:nvSpPr>
            <p:spPr bwMode="auto">
              <a:xfrm flipH="1">
                <a:off x="645" y="253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68" name="Freeform 150"/>
              <p:cNvSpPr>
                <a:spLocks noChangeAspect="1"/>
              </p:cNvSpPr>
              <p:nvPr/>
            </p:nvSpPr>
            <p:spPr bwMode="auto">
              <a:xfrm flipH="1">
                <a:off x="583" y="253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69" name="Freeform 151"/>
              <p:cNvSpPr>
                <a:spLocks noChangeAspect="1"/>
              </p:cNvSpPr>
              <p:nvPr/>
            </p:nvSpPr>
            <p:spPr bwMode="auto">
              <a:xfrm flipH="1">
                <a:off x="523" y="253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70" name="Freeform 152"/>
              <p:cNvSpPr>
                <a:spLocks noChangeAspect="1"/>
              </p:cNvSpPr>
              <p:nvPr/>
            </p:nvSpPr>
            <p:spPr bwMode="auto">
              <a:xfrm flipH="1">
                <a:off x="1009" y="2531"/>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71" name="Freeform 153"/>
              <p:cNvSpPr>
                <a:spLocks noChangeAspect="1"/>
              </p:cNvSpPr>
              <p:nvPr/>
            </p:nvSpPr>
            <p:spPr bwMode="auto">
              <a:xfrm flipH="1">
                <a:off x="949" y="2531"/>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72" name="Freeform 154"/>
              <p:cNvSpPr>
                <a:spLocks noChangeAspect="1"/>
              </p:cNvSpPr>
              <p:nvPr/>
            </p:nvSpPr>
            <p:spPr bwMode="auto">
              <a:xfrm flipH="1">
                <a:off x="887" y="2531"/>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73" name="Freeform 155"/>
              <p:cNvSpPr>
                <a:spLocks noChangeAspect="1"/>
              </p:cNvSpPr>
              <p:nvPr/>
            </p:nvSpPr>
            <p:spPr bwMode="auto">
              <a:xfrm flipH="1">
                <a:off x="1193" y="253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74" name="Freeform 156"/>
              <p:cNvSpPr>
                <a:spLocks noChangeAspect="1"/>
              </p:cNvSpPr>
              <p:nvPr/>
            </p:nvSpPr>
            <p:spPr bwMode="auto">
              <a:xfrm flipH="1">
                <a:off x="1133" y="253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75" name="Freeform 157"/>
              <p:cNvSpPr>
                <a:spLocks noChangeAspect="1"/>
              </p:cNvSpPr>
              <p:nvPr/>
            </p:nvSpPr>
            <p:spPr bwMode="auto">
              <a:xfrm flipH="1">
                <a:off x="1071" y="253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76" name="Freeform 158"/>
              <p:cNvSpPr>
                <a:spLocks noChangeAspect="1"/>
              </p:cNvSpPr>
              <p:nvPr/>
            </p:nvSpPr>
            <p:spPr bwMode="auto">
              <a:xfrm flipH="1">
                <a:off x="461" y="253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77" name="Freeform 159"/>
              <p:cNvSpPr>
                <a:spLocks noChangeAspect="1"/>
              </p:cNvSpPr>
              <p:nvPr/>
            </p:nvSpPr>
            <p:spPr bwMode="auto">
              <a:xfrm flipH="1">
                <a:off x="399" y="253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78" name="Freeform 160"/>
              <p:cNvSpPr>
                <a:spLocks noChangeAspect="1"/>
              </p:cNvSpPr>
              <p:nvPr/>
            </p:nvSpPr>
            <p:spPr bwMode="auto">
              <a:xfrm flipH="1">
                <a:off x="337" y="253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79" name="Freeform 161"/>
              <p:cNvSpPr>
                <a:spLocks noChangeAspect="1"/>
              </p:cNvSpPr>
              <p:nvPr/>
            </p:nvSpPr>
            <p:spPr bwMode="auto">
              <a:xfrm flipH="1">
                <a:off x="277" y="253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80" name="Freeform 162"/>
              <p:cNvSpPr>
                <a:spLocks noChangeAspect="1"/>
              </p:cNvSpPr>
              <p:nvPr/>
            </p:nvSpPr>
            <p:spPr bwMode="auto">
              <a:xfrm flipH="1">
                <a:off x="217" y="253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81" name="Freeform 163"/>
              <p:cNvSpPr>
                <a:spLocks noChangeAspect="1"/>
              </p:cNvSpPr>
              <p:nvPr/>
            </p:nvSpPr>
            <p:spPr bwMode="auto">
              <a:xfrm flipH="1">
                <a:off x="157" y="253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82" name="Freeform 164"/>
              <p:cNvSpPr>
                <a:spLocks noChangeAspect="1"/>
              </p:cNvSpPr>
              <p:nvPr/>
            </p:nvSpPr>
            <p:spPr bwMode="auto">
              <a:xfrm flipH="1">
                <a:off x="1315" y="253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83" name="Freeform 165"/>
              <p:cNvSpPr>
                <a:spLocks noChangeAspect="1"/>
              </p:cNvSpPr>
              <p:nvPr/>
            </p:nvSpPr>
            <p:spPr bwMode="auto">
              <a:xfrm flipH="1">
                <a:off x="1253" y="253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84" name="Freeform 166"/>
              <p:cNvSpPr>
                <a:spLocks noChangeAspect="1"/>
              </p:cNvSpPr>
              <p:nvPr/>
            </p:nvSpPr>
            <p:spPr bwMode="auto">
              <a:xfrm flipH="1">
                <a:off x="97" y="253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85" name="Freeform 167"/>
              <p:cNvSpPr>
                <a:spLocks noChangeAspect="1"/>
              </p:cNvSpPr>
              <p:nvPr/>
            </p:nvSpPr>
            <p:spPr bwMode="auto">
              <a:xfrm flipH="1">
                <a:off x="35" y="253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86" name="Freeform 168"/>
              <p:cNvSpPr>
                <a:spLocks noChangeAspect="1"/>
              </p:cNvSpPr>
              <p:nvPr/>
            </p:nvSpPr>
            <p:spPr bwMode="auto">
              <a:xfrm flipH="1">
                <a:off x="1315" y="293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87" name="Freeform 169"/>
              <p:cNvSpPr>
                <a:spLocks noChangeAspect="1"/>
              </p:cNvSpPr>
              <p:nvPr/>
            </p:nvSpPr>
            <p:spPr bwMode="auto">
              <a:xfrm flipH="1">
                <a:off x="119" y="293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88" name="Freeform 170"/>
              <p:cNvSpPr>
                <a:spLocks noChangeAspect="1"/>
              </p:cNvSpPr>
              <p:nvPr/>
            </p:nvSpPr>
            <p:spPr bwMode="auto">
              <a:xfrm flipH="1">
                <a:off x="59" y="293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89" name="Freeform 171"/>
              <p:cNvSpPr>
                <a:spLocks noChangeAspect="1"/>
              </p:cNvSpPr>
              <p:nvPr/>
            </p:nvSpPr>
            <p:spPr bwMode="auto">
              <a:xfrm flipH="1">
                <a:off x="827" y="2633"/>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90" name="Freeform 172"/>
              <p:cNvSpPr>
                <a:spLocks noChangeAspect="1"/>
              </p:cNvSpPr>
              <p:nvPr/>
            </p:nvSpPr>
            <p:spPr bwMode="auto">
              <a:xfrm flipH="1">
                <a:off x="767" y="2633"/>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91" name="Freeform 173"/>
              <p:cNvSpPr>
                <a:spLocks noChangeAspect="1"/>
              </p:cNvSpPr>
              <p:nvPr/>
            </p:nvSpPr>
            <p:spPr bwMode="auto">
              <a:xfrm flipH="1">
                <a:off x="707" y="2633"/>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92" name="Freeform 174"/>
              <p:cNvSpPr>
                <a:spLocks noChangeAspect="1"/>
              </p:cNvSpPr>
              <p:nvPr/>
            </p:nvSpPr>
            <p:spPr bwMode="auto">
              <a:xfrm flipH="1">
                <a:off x="645" y="2634"/>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93" name="Freeform 175"/>
              <p:cNvSpPr>
                <a:spLocks noChangeAspect="1"/>
              </p:cNvSpPr>
              <p:nvPr/>
            </p:nvSpPr>
            <p:spPr bwMode="auto">
              <a:xfrm flipH="1">
                <a:off x="583" y="2634"/>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94" name="Freeform 176"/>
              <p:cNvSpPr>
                <a:spLocks noChangeAspect="1"/>
              </p:cNvSpPr>
              <p:nvPr/>
            </p:nvSpPr>
            <p:spPr bwMode="auto">
              <a:xfrm flipH="1">
                <a:off x="523" y="263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95" name="Freeform 177"/>
              <p:cNvSpPr>
                <a:spLocks noChangeAspect="1"/>
              </p:cNvSpPr>
              <p:nvPr/>
            </p:nvSpPr>
            <p:spPr bwMode="auto">
              <a:xfrm flipH="1">
                <a:off x="1009" y="2633"/>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96" name="Freeform 178"/>
              <p:cNvSpPr>
                <a:spLocks noChangeAspect="1"/>
              </p:cNvSpPr>
              <p:nvPr/>
            </p:nvSpPr>
            <p:spPr bwMode="auto">
              <a:xfrm flipH="1">
                <a:off x="949" y="2633"/>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97" name="Freeform 179"/>
              <p:cNvSpPr>
                <a:spLocks noChangeAspect="1"/>
              </p:cNvSpPr>
              <p:nvPr/>
            </p:nvSpPr>
            <p:spPr bwMode="auto">
              <a:xfrm flipH="1">
                <a:off x="887" y="2633"/>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98" name="Freeform 180"/>
              <p:cNvSpPr>
                <a:spLocks noChangeAspect="1"/>
              </p:cNvSpPr>
              <p:nvPr/>
            </p:nvSpPr>
            <p:spPr bwMode="auto">
              <a:xfrm flipH="1">
                <a:off x="1193" y="263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399" name="Freeform 181"/>
              <p:cNvSpPr>
                <a:spLocks noChangeAspect="1"/>
              </p:cNvSpPr>
              <p:nvPr/>
            </p:nvSpPr>
            <p:spPr bwMode="auto">
              <a:xfrm flipH="1">
                <a:off x="1133" y="263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400" name="Freeform 182"/>
              <p:cNvSpPr>
                <a:spLocks noChangeAspect="1"/>
              </p:cNvSpPr>
              <p:nvPr/>
            </p:nvSpPr>
            <p:spPr bwMode="auto">
              <a:xfrm flipH="1">
                <a:off x="1071" y="2634"/>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401" name="Freeform 183"/>
              <p:cNvSpPr>
                <a:spLocks noChangeAspect="1"/>
              </p:cNvSpPr>
              <p:nvPr/>
            </p:nvSpPr>
            <p:spPr bwMode="auto">
              <a:xfrm flipH="1">
                <a:off x="461" y="2634"/>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402" name="Freeform 184"/>
              <p:cNvSpPr>
                <a:spLocks noChangeAspect="1"/>
              </p:cNvSpPr>
              <p:nvPr/>
            </p:nvSpPr>
            <p:spPr bwMode="auto">
              <a:xfrm flipH="1">
                <a:off x="399" y="2634"/>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403" name="Freeform 185"/>
              <p:cNvSpPr>
                <a:spLocks noChangeAspect="1"/>
              </p:cNvSpPr>
              <p:nvPr/>
            </p:nvSpPr>
            <p:spPr bwMode="auto">
              <a:xfrm flipH="1">
                <a:off x="337" y="2634"/>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404" name="Freeform 186"/>
              <p:cNvSpPr>
                <a:spLocks noChangeAspect="1"/>
              </p:cNvSpPr>
              <p:nvPr/>
            </p:nvSpPr>
            <p:spPr bwMode="auto">
              <a:xfrm flipH="1">
                <a:off x="277" y="263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405" name="Freeform 187"/>
              <p:cNvSpPr>
                <a:spLocks noChangeAspect="1"/>
              </p:cNvSpPr>
              <p:nvPr/>
            </p:nvSpPr>
            <p:spPr bwMode="auto">
              <a:xfrm flipH="1">
                <a:off x="217" y="263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406" name="Freeform 188"/>
              <p:cNvSpPr>
                <a:spLocks noChangeAspect="1"/>
              </p:cNvSpPr>
              <p:nvPr/>
            </p:nvSpPr>
            <p:spPr bwMode="auto">
              <a:xfrm flipH="1">
                <a:off x="157" y="263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407" name="Freeform 189"/>
              <p:cNvSpPr>
                <a:spLocks noChangeAspect="1"/>
              </p:cNvSpPr>
              <p:nvPr/>
            </p:nvSpPr>
            <p:spPr bwMode="auto">
              <a:xfrm flipH="1">
                <a:off x="1315" y="263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408" name="Freeform 190"/>
              <p:cNvSpPr>
                <a:spLocks noChangeAspect="1"/>
              </p:cNvSpPr>
              <p:nvPr/>
            </p:nvSpPr>
            <p:spPr bwMode="auto">
              <a:xfrm flipH="1">
                <a:off x="1253" y="263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409" name="Freeform 191"/>
              <p:cNvSpPr>
                <a:spLocks noChangeAspect="1"/>
              </p:cNvSpPr>
              <p:nvPr/>
            </p:nvSpPr>
            <p:spPr bwMode="auto">
              <a:xfrm flipH="1">
                <a:off x="97" y="263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410" name="Freeform 192"/>
              <p:cNvSpPr>
                <a:spLocks noChangeAspect="1"/>
              </p:cNvSpPr>
              <p:nvPr/>
            </p:nvSpPr>
            <p:spPr bwMode="auto">
              <a:xfrm flipH="1">
                <a:off x="35" y="263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grpSp>
      </p:grpSp>
      <p:grpSp>
        <p:nvGrpSpPr>
          <p:cNvPr id="41991" name="Group 193"/>
          <p:cNvGrpSpPr>
            <a:grpSpLocks/>
          </p:cNvGrpSpPr>
          <p:nvPr/>
        </p:nvGrpSpPr>
        <p:grpSpPr bwMode="auto">
          <a:xfrm>
            <a:off x="0" y="2840038"/>
            <a:ext cx="2187575" cy="1384300"/>
            <a:chOff x="33" y="1222"/>
            <a:chExt cx="1378" cy="872"/>
          </a:xfrm>
        </p:grpSpPr>
        <p:sp>
          <p:nvSpPr>
            <p:cNvPr id="42039" name="Rectangle 194"/>
            <p:cNvSpPr>
              <a:spLocks noChangeArrowheads="1"/>
            </p:cNvSpPr>
            <p:nvPr/>
          </p:nvSpPr>
          <p:spPr bwMode="auto">
            <a:xfrm>
              <a:off x="58" y="1228"/>
              <a:ext cx="1329" cy="861"/>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42040" name="Group 195"/>
            <p:cNvGrpSpPr>
              <a:grpSpLocks/>
            </p:cNvGrpSpPr>
            <p:nvPr/>
          </p:nvGrpSpPr>
          <p:grpSpPr bwMode="auto">
            <a:xfrm>
              <a:off x="33" y="1222"/>
              <a:ext cx="1378" cy="872"/>
              <a:chOff x="33" y="1222"/>
              <a:chExt cx="1378" cy="872"/>
            </a:xfrm>
          </p:grpSpPr>
          <p:sp>
            <p:nvSpPr>
              <p:cNvPr id="42041" name="Freeform 196"/>
              <p:cNvSpPr>
                <a:spLocks noChangeAspect="1"/>
              </p:cNvSpPr>
              <p:nvPr/>
            </p:nvSpPr>
            <p:spPr bwMode="auto">
              <a:xfrm flipH="1">
                <a:off x="1347" y="1936"/>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42" name="Freeform 197"/>
              <p:cNvSpPr>
                <a:spLocks noChangeAspect="1"/>
              </p:cNvSpPr>
              <p:nvPr/>
            </p:nvSpPr>
            <p:spPr bwMode="auto">
              <a:xfrm flipH="1">
                <a:off x="1286" y="1936"/>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43" name="Freeform 198"/>
              <p:cNvSpPr>
                <a:spLocks noChangeAspect="1"/>
              </p:cNvSpPr>
              <p:nvPr/>
            </p:nvSpPr>
            <p:spPr bwMode="auto">
              <a:xfrm flipH="1">
                <a:off x="63" y="1936"/>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44" name="Freeform 199"/>
              <p:cNvSpPr>
                <a:spLocks noChangeAspect="1"/>
              </p:cNvSpPr>
              <p:nvPr/>
            </p:nvSpPr>
            <p:spPr bwMode="auto">
              <a:xfrm flipH="1">
                <a:off x="1347" y="183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45" name="Freeform 200"/>
              <p:cNvSpPr>
                <a:spLocks noChangeAspect="1"/>
              </p:cNvSpPr>
              <p:nvPr/>
            </p:nvSpPr>
            <p:spPr bwMode="auto">
              <a:xfrm flipH="1">
                <a:off x="1286" y="1834"/>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46" name="Freeform 201"/>
              <p:cNvSpPr>
                <a:spLocks noChangeAspect="1"/>
              </p:cNvSpPr>
              <p:nvPr/>
            </p:nvSpPr>
            <p:spPr bwMode="auto">
              <a:xfrm flipH="1">
                <a:off x="63" y="183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47" name="Freeform 202"/>
              <p:cNvSpPr>
                <a:spLocks noChangeAspect="1"/>
              </p:cNvSpPr>
              <p:nvPr/>
            </p:nvSpPr>
            <p:spPr bwMode="auto">
              <a:xfrm flipH="1">
                <a:off x="859" y="1222"/>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48" name="Freeform 203"/>
              <p:cNvSpPr>
                <a:spLocks noChangeAspect="1"/>
              </p:cNvSpPr>
              <p:nvPr/>
            </p:nvSpPr>
            <p:spPr bwMode="auto">
              <a:xfrm flipH="1">
                <a:off x="799" y="1222"/>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49" name="Freeform 204"/>
              <p:cNvSpPr>
                <a:spLocks noChangeAspect="1"/>
              </p:cNvSpPr>
              <p:nvPr/>
            </p:nvSpPr>
            <p:spPr bwMode="auto">
              <a:xfrm flipH="1">
                <a:off x="739" y="1222"/>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50" name="Freeform 205"/>
              <p:cNvSpPr>
                <a:spLocks noChangeAspect="1"/>
              </p:cNvSpPr>
              <p:nvPr/>
            </p:nvSpPr>
            <p:spPr bwMode="auto">
              <a:xfrm flipH="1">
                <a:off x="678" y="122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51" name="Freeform 206"/>
              <p:cNvSpPr>
                <a:spLocks noChangeAspect="1"/>
              </p:cNvSpPr>
              <p:nvPr/>
            </p:nvSpPr>
            <p:spPr bwMode="auto">
              <a:xfrm flipH="1">
                <a:off x="616" y="122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52" name="Freeform 207"/>
              <p:cNvSpPr>
                <a:spLocks noChangeAspect="1"/>
              </p:cNvSpPr>
              <p:nvPr/>
            </p:nvSpPr>
            <p:spPr bwMode="auto">
              <a:xfrm flipH="1">
                <a:off x="555" y="122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53" name="Freeform 208"/>
              <p:cNvSpPr>
                <a:spLocks noChangeAspect="1"/>
              </p:cNvSpPr>
              <p:nvPr/>
            </p:nvSpPr>
            <p:spPr bwMode="auto">
              <a:xfrm flipH="1">
                <a:off x="1042" y="1222"/>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54" name="Freeform 209"/>
              <p:cNvSpPr>
                <a:spLocks noChangeAspect="1"/>
              </p:cNvSpPr>
              <p:nvPr/>
            </p:nvSpPr>
            <p:spPr bwMode="auto">
              <a:xfrm flipH="1">
                <a:off x="981" y="1222"/>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55" name="Freeform 210"/>
              <p:cNvSpPr>
                <a:spLocks noChangeAspect="1"/>
              </p:cNvSpPr>
              <p:nvPr/>
            </p:nvSpPr>
            <p:spPr bwMode="auto">
              <a:xfrm flipH="1">
                <a:off x="920" y="1222"/>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56" name="Freeform 211"/>
              <p:cNvSpPr>
                <a:spLocks noChangeAspect="1"/>
              </p:cNvSpPr>
              <p:nvPr/>
            </p:nvSpPr>
            <p:spPr bwMode="auto">
              <a:xfrm flipH="1">
                <a:off x="1225" y="122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57" name="Freeform 212"/>
              <p:cNvSpPr>
                <a:spLocks noChangeAspect="1"/>
              </p:cNvSpPr>
              <p:nvPr/>
            </p:nvSpPr>
            <p:spPr bwMode="auto">
              <a:xfrm flipH="1">
                <a:off x="1165" y="122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58" name="Freeform 213"/>
              <p:cNvSpPr>
                <a:spLocks noChangeAspect="1"/>
              </p:cNvSpPr>
              <p:nvPr/>
            </p:nvSpPr>
            <p:spPr bwMode="auto">
              <a:xfrm flipH="1">
                <a:off x="1104" y="122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59" name="Freeform 214"/>
              <p:cNvSpPr>
                <a:spLocks noChangeAspect="1"/>
              </p:cNvSpPr>
              <p:nvPr/>
            </p:nvSpPr>
            <p:spPr bwMode="auto">
              <a:xfrm flipH="1">
                <a:off x="494" y="122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60" name="Freeform 215"/>
              <p:cNvSpPr>
                <a:spLocks noChangeAspect="1"/>
              </p:cNvSpPr>
              <p:nvPr/>
            </p:nvSpPr>
            <p:spPr bwMode="auto">
              <a:xfrm flipH="1">
                <a:off x="432" y="122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61" name="Freeform 216"/>
              <p:cNvSpPr>
                <a:spLocks noChangeAspect="1"/>
              </p:cNvSpPr>
              <p:nvPr/>
            </p:nvSpPr>
            <p:spPr bwMode="auto">
              <a:xfrm flipH="1">
                <a:off x="370" y="122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62" name="Freeform 217"/>
              <p:cNvSpPr>
                <a:spLocks noChangeAspect="1"/>
              </p:cNvSpPr>
              <p:nvPr/>
            </p:nvSpPr>
            <p:spPr bwMode="auto">
              <a:xfrm flipH="1">
                <a:off x="309" y="122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63" name="Freeform 218"/>
              <p:cNvSpPr>
                <a:spLocks noChangeAspect="1"/>
              </p:cNvSpPr>
              <p:nvPr/>
            </p:nvSpPr>
            <p:spPr bwMode="auto">
              <a:xfrm flipH="1">
                <a:off x="249" y="122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64" name="Freeform 219"/>
              <p:cNvSpPr>
                <a:spLocks noChangeAspect="1"/>
              </p:cNvSpPr>
              <p:nvPr/>
            </p:nvSpPr>
            <p:spPr bwMode="auto">
              <a:xfrm flipH="1">
                <a:off x="189" y="122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65" name="Freeform 220"/>
              <p:cNvSpPr>
                <a:spLocks noChangeAspect="1"/>
              </p:cNvSpPr>
              <p:nvPr/>
            </p:nvSpPr>
            <p:spPr bwMode="auto">
              <a:xfrm flipH="1">
                <a:off x="1347" y="122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66" name="Freeform 221"/>
              <p:cNvSpPr>
                <a:spLocks noChangeAspect="1"/>
              </p:cNvSpPr>
              <p:nvPr/>
            </p:nvSpPr>
            <p:spPr bwMode="auto">
              <a:xfrm flipH="1">
                <a:off x="1286" y="122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67" name="Freeform 222"/>
              <p:cNvSpPr>
                <a:spLocks noChangeAspect="1"/>
              </p:cNvSpPr>
              <p:nvPr/>
            </p:nvSpPr>
            <p:spPr bwMode="auto">
              <a:xfrm flipH="1">
                <a:off x="129" y="122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68" name="Freeform 223"/>
              <p:cNvSpPr>
                <a:spLocks noChangeAspect="1"/>
              </p:cNvSpPr>
              <p:nvPr/>
            </p:nvSpPr>
            <p:spPr bwMode="auto">
              <a:xfrm flipH="1">
                <a:off x="68" y="122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69" name="Freeform 224"/>
              <p:cNvSpPr>
                <a:spLocks noChangeAspect="1"/>
              </p:cNvSpPr>
              <p:nvPr/>
            </p:nvSpPr>
            <p:spPr bwMode="auto">
              <a:xfrm flipH="1">
                <a:off x="859" y="1732"/>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70" name="Freeform 225"/>
              <p:cNvSpPr>
                <a:spLocks noChangeAspect="1"/>
              </p:cNvSpPr>
              <p:nvPr/>
            </p:nvSpPr>
            <p:spPr bwMode="auto">
              <a:xfrm flipH="1">
                <a:off x="799" y="1732"/>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71" name="Freeform 226"/>
              <p:cNvSpPr>
                <a:spLocks noChangeAspect="1"/>
              </p:cNvSpPr>
              <p:nvPr/>
            </p:nvSpPr>
            <p:spPr bwMode="auto">
              <a:xfrm flipH="1">
                <a:off x="739" y="1732"/>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72" name="Freeform 227"/>
              <p:cNvSpPr>
                <a:spLocks noChangeAspect="1"/>
              </p:cNvSpPr>
              <p:nvPr/>
            </p:nvSpPr>
            <p:spPr bwMode="auto">
              <a:xfrm flipH="1">
                <a:off x="678" y="173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73" name="Freeform 228"/>
              <p:cNvSpPr>
                <a:spLocks noChangeAspect="1"/>
              </p:cNvSpPr>
              <p:nvPr/>
            </p:nvSpPr>
            <p:spPr bwMode="auto">
              <a:xfrm flipH="1">
                <a:off x="616" y="173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74" name="Freeform 229"/>
              <p:cNvSpPr>
                <a:spLocks noChangeAspect="1"/>
              </p:cNvSpPr>
              <p:nvPr/>
            </p:nvSpPr>
            <p:spPr bwMode="auto">
              <a:xfrm flipH="1">
                <a:off x="555" y="173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75" name="Freeform 230"/>
              <p:cNvSpPr>
                <a:spLocks noChangeAspect="1"/>
              </p:cNvSpPr>
              <p:nvPr/>
            </p:nvSpPr>
            <p:spPr bwMode="auto">
              <a:xfrm flipH="1">
                <a:off x="1042" y="1732"/>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76" name="Freeform 231"/>
              <p:cNvSpPr>
                <a:spLocks noChangeAspect="1"/>
              </p:cNvSpPr>
              <p:nvPr/>
            </p:nvSpPr>
            <p:spPr bwMode="auto">
              <a:xfrm flipH="1">
                <a:off x="981" y="1732"/>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77" name="Freeform 232"/>
              <p:cNvSpPr>
                <a:spLocks noChangeAspect="1"/>
              </p:cNvSpPr>
              <p:nvPr/>
            </p:nvSpPr>
            <p:spPr bwMode="auto">
              <a:xfrm flipH="1">
                <a:off x="920" y="1732"/>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78" name="Freeform 233"/>
              <p:cNvSpPr>
                <a:spLocks noChangeAspect="1"/>
              </p:cNvSpPr>
              <p:nvPr/>
            </p:nvSpPr>
            <p:spPr bwMode="auto">
              <a:xfrm flipH="1">
                <a:off x="1225" y="173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79" name="Freeform 234"/>
              <p:cNvSpPr>
                <a:spLocks noChangeAspect="1"/>
              </p:cNvSpPr>
              <p:nvPr/>
            </p:nvSpPr>
            <p:spPr bwMode="auto">
              <a:xfrm flipH="1">
                <a:off x="1165" y="173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80" name="Freeform 235"/>
              <p:cNvSpPr>
                <a:spLocks noChangeAspect="1"/>
              </p:cNvSpPr>
              <p:nvPr/>
            </p:nvSpPr>
            <p:spPr bwMode="auto">
              <a:xfrm flipH="1">
                <a:off x="1104" y="173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81" name="Freeform 236"/>
              <p:cNvSpPr>
                <a:spLocks noChangeAspect="1"/>
              </p:cNvSpPr>
              <p:nvPr/>
            </p:nvSpPr>
            <p:spPr bwMode="auto">
              <a:xfrm flipH="1">
                <a:off x="494" y="173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82" name="Freeform 237"/>
              <p:cNvSpPr>
                <a:spLocks noChangeAspect="1"/>
              </p:cNvSpPr>
              <p:nvPr/>
            </p:nvSpPr>
            <p:spPr bwMode="auto">
              <a:xfrm flipH="1">
                <a:off x="432" y="173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83" name="Freeform 238"/>
              <p:cNvSpPr>
                <a:spLocks noChangeAspect="1"/>
              </p:cNvSpPr>
              <p:nvPr/>
            </p:nvSpPr>
            <p:spPr bwMode="auto">
              <a:xfrm flipH="1">
                <a:off x="370" y="173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84" name="Freeform 239"/>
              <p:cNvSpPr>
                <a:spLocks noChangeAspect="1"/>
              </p:cNvSpPr>
              <p:nvPr/>
            </p:nvSpPr>
            <p:spPr bwMode="auto">
              <a:xfrm flipH="1">
                <a:off x="309" y="173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85" name="Freeform 240"/>
              <p:cNvSpPr>
                <a:spLocks noChangeAspect="1"/>
              </p:cNvSpPr>
              <p:nvPr/>
            </p:nvSpPr>
            <p:spPr bwMode="auto">
              <a:xfrm flipH="1">
                <a:off x="249" y="173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86" name="Freeform 241"/>
              <p:cNvSpPr>
                <a:spLocks noChangeAspect="1"/>
              </p:cNvSpPr>
              <p:nvPr/>
            </p:nvSpPr>
            <p:spPr bwMode="auto">
              <a:xfrm flipH="1">
                <a:off x="189" y="173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87" name="Freeform 242"/>
              <p:cNvSpPr>
                <a:spLocks noChangeAspect="1"/>
              </p:cNvSpPr>
              <p:nvPr/>
            </p:nvSpPr>
            <p:spPr bwMode="auto">
              <a:xfrm flipH="1">
                <a:off x="1347" y="173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88" name="Freeform 243"/>
              <p:cNvSpPr>
                <a:spLocks noChangeAspect="1"/>
              </p:cNvSpPr>
              <p:nvPr/>
            </p:nvSpPr>
            <p:spPr bwMode="auto">
              <a:xfrm flipH="1">
                <a:off x="1286" y="173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89" name="Freeform 244"/>
              <p:cNvSpPr>
                <a:spLocks noChangeAspect="1"/>
              </p:cNvSpPr>
              <p:nvPr/>
            </p:nvSpPr>
            <p:spPr bwMode="auto">
              <a:xfrm flipH="1">
                <a:off x="129" y="173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90" name="Freeform 245"/>
              <p:cNvSpPr>
                <a:spLocks noChangeAspect="1"/>
              </p:cNvSpPr>
              <p:nvPr/>
            </p:nvSpPr>
            <p:spPr bwMode="auto">
              <a:xfrm flipH="1">
                <a:off x="68" y="173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91" name="Freeform 246"/>
              <p:cNvSpPr>
                <a:spLocks noChangeAspect="1"/>
              </p:cNvSpPr>
              <p:nvPr/>
            </p:nvSpPr>
            <p:spPr bwMode="auto">
              <a:xfrm flipH="1">
                <a:off x="859" y="1630"/>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92" name="Freeform 247"/>
              <p:cNvSpPr>
                <a:spLocks noChangeAspect="1"/>
              </p:cNvSpPr>
              <p:nvPr/>
            </p:nvSpPr>
            <p:spPr bwMode="auto">
              <a:xfrm flipH="1">
                <a:off x="799" y="1630"/>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93" name="Freeform 248"/>
              <p:cNvSpPr>
                <a:spLocks noChangeAspect="1"/>
              </p:cNvSpPr>
              <p:nvPr/>
            </p:nvSpPr>
            <p:spPr bwMode="auto">
              <a:xfrm flipH="1">
                <a:off x="739" y="1630"/>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94" name="Freeform 249"/>
              <p:cNvSpPr>
                <a:spLocks noChangeAspect="1"/>
              </p:cNvSpPr>
              <p:nvPr/>
            </p:nvSpPr>
            <p:spPr bwMode="auto">
              <a:xfrm flipH="1">
                <a:off x="678" y="163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95" name="Freeform 250"/>
              <p:cNvSpPr>
                <a:spLocks noChangeAspect="1"/>
              </p:cNvSpPr>
              <p:nvPr/>
            </p:nvSpPr>
            <p:spPr bwMode="auto">
              <a:xfrm flipH="1">
                <a:off x="616" y="163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96" name="Freeform 251"/>
              <p:cNvSpPr>
                <a:spLocks noChangeAspect="1"/>
              </p:cNvSpPr>
              <p:nvPr/>
            </p:nvSpPr>
            <p:spPr bwMode="auto">
              <a:xfrm flipH="1">
                <a:off x="555" y="163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97" name="Freeform 252"/>
              <p:cNvSpPr>
                <a:spLocks noChangeAspect="1"/>
              </p:cNvSpPr>
              <p:nvPr/>
            </p:nvSpPr>
            <p:spPr bwMode="auto">
              <a:xfrm flipH="1">
                <a:off x="1042" y="1630"/>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98" name="Freeform 253"/>
              <p:cNvSpPr>
                <a:spLocks noChangeAspect="1"/>
              </p:cNvSpPr>
              <p:nvPr/>
            </p:nvSpPr>
            <p:spPr bwMode="auto">
              <a:xfrm flipH="1">
                <a:off x="981" y="1630"/>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099" name="Freeform 254"/>
              <p:cNvSpPr>
                <a:spLocks noChangeAspect="1"/>
              </p:cNvSpPr>
              <p:nvPr/>
            </p:nvSpPr>
            <p:spPr bwMode="auto">
              <a:xfrm flipH="1">
                <a:off x="920" y="1630"/>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00" name="Freeform 255"/>
              <p:cNvSpPr>
                <a:spLocks noChangeAspect="1"/>
              </p:cNvSpPr>
              <p:nvPr/>
            </p:nvSpPr>
            <p:spPr bwMode="auto">
              <a:xfrm flipH="1">
                <a:off x="1225" y="163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01" name="Freeform 256"/>
              <p:cNvSpPr>
                <a:spLocks noChangeAspect="1"/>
              </p:cNvSpPr>
              <p:nvPr/>
            </p:nvSpPr>
            <p:spPr bwMode="auto">
              <a:xfrm flipH="1">
                <a:off x="1165" y="163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02" name="Freeform 257"/>
              <p:cNvSpPr>
                <a:spLocks noChangeAspect="1"/>
              </p:cNvSpPr>
              <p:nvPr/>
            </p:nvSpPr>
            <p:spPr bwMode="auto">
              <a:xfrm flipH="1">
                <a:off x="1104" y="163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03" name="Freeform 258"/>
              <p:cNvSpPr>
                <a:spLocks noChangeAspect="1"/>
              </p:cNvSpPr>
              <p:nvPr/>
            </p:nvSpPr>
            <p:spPr bwMode="auto">
              <a:xfrm flipH="1">
                <a:off x="494" y="163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04" name="Freeform 259"/>
              <p:cNvSpPr>
                <a:spLocks noChangeAspect="1"/>
              </p:cNvSpPr>
              <p:nvPr/>
            </p:nvSpPr>
            <p:spPr bwMode="auto">
              <a:xfrm flipH="1">
                <a:off x="432" y="163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05" name="Freeform 260"/>
              <p:cNvSpPr>
                <a:spLocks noChangeAspect="1"/>
              </p:cNvSpPr>
              <p:nvPr/>
            </p:nvSpPr>
            <p:spPr bwMode="auto">
              <a:xfrm flipH="1">
                <a:off x="370" y="163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06" name="Freeform 261"/>
              <p:cNvSpPr>
                <a:spLocks noChangeAspect="1"/>
              </p:cNvSpPr>
              <p:nvPr/>
            </p:nvSpPr>
            <p:spPr bwMode="auto">
              <a:xfrm flipH="1">
                <a:off x="309" y="163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07" name="Freeform 262"/>
              <p:cNvSpPr>
                <a:spLocks noChangeAspect="1"/>
              </p:cNvSpPr>
              <p:nvPr/>
            </p:nvSpPr>
            <p:spPr bwMode="auto">
              <a:xfrm flipH="1">
                <a:off x="249" y="163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08" name="Freeform 263"/>
              <p:cNvSpPr>
                <a:spLocks noChangeAspect="1"/>
              </p:cNvSpPr>
              <p:nvPr/>
            </p:nvSpPr>
            <p:spPr bwMode="auto">
              <a:xfrm flipH="1">
                <a:off x="189" y="163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09" name="Freeform 264"/>
              <p:cNvSpPr>
                <a:spLocks noChangeAspect="1"/>
              </p:cNvSpPr>
              <p:nvPr/>
            </p:nvSpPr>
            <p:spPr bwMode="auto">
              <a:xfrm flipH="1">
                <a:off x="1347" y="1630"/>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10" name="Freeform 265"/>
              <p:cNvSpPr>
                <a:spLocks noChangeAspect="1"/>
              </p:cNvSpPr>
              <p:nvPr/>
            </p:nvSpPr>
            <p:spPr bwMode="auto">
              <a:xfrm flipH="1">
                <a:off x="1286" y="1630"/>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11" name="Freeform 266"/>
              <p:cNvSpPr>
                <a:spLocks noChangeAspect="1"/>
              </p:cNvSpPr>
              <p:nvPr/>
            </p:nvSpPr>
            <p:spPr bwMode="auto">
              <a:xfrm flipH="1">
                <a:off x="129" y="1630"/>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12" name="Freeform 267"/>
              <p:cNvSpPr>
                <a:spLocks noChangeAspect="1"/>
              </p:cNvSpPr>
              <p:nvPr/>
            </p:nvSpPr>
            <p:spPr bwMode="auto">
              <a:xfrm flipH="1">
                <a:off x="68" y="1630"/>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13" name="Freeform 268"/>
              <p:cNvSpPr>
                <a:spLocks noChangeAspect="1"/>
              </p:cNvSpPr>
              <p:nvPr/>
            </p:nvSpPr>
            <p:spPr bwMode="auto">
              <a:xfrm flipH="1">
                <a:off x="1347" y="132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14" name="Freeform 269"/>
              <p:cNvSpPr>
                <a:spLocks noChangeAspect="1"/>
              </p:cNvSpPr>
              <p:nvPr/>
            </p:nvSpPr>
            <p:spPr bwMode="auto">
              <a:xfrm flipH="1">
                <a:off x="1286" y="1324"/>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15" name="Freeform 270"/>
              <p:cNvSpPr>
                <a:spLocks noChangeAspect="1"/>
              </p:cNvSpPr>
              <p:nvPr/>
            </p:nvSpPr>
            <p:spPr bwMode="auto">
              <a:xfrm flipH="1">
                <a:off x="63" y="1324"/>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16" name="Freeform 271"/>
              <p:cNvSpPr>
                <a:spLocks noChangeAspect="1"/>
              </p:cNvSpPr>
              <p:nvPr/>
            </p:nvSpPr>
            <p:spPr bwMode="auto">
              <a:xfrm flipH="1">
                <a:off x="1347" y="1426"/>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17" name="Freeform 272"/>
              <p:cNvSpPr>
                <a:spLocks noChangeAspect="1"/>
              </p:cNvSpPr>
              <p:nvPr/>
            </p:nvSpPr>
            <p:spPr bwMode="auto">
              <a:xfrm flipH="1">
                <a:off x="1286" y="1426"/>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18" name="Freeform 273"/>
              <p:cNvSpPr>
                <a:spLocks noChangeAspect="1"/>
              </p:cNvSpPr>
              <p:nvPr/>
            </p:nvSpPr>
            <p:spPr bwMode="auto">
              <a:xfrm flipH="1">
                <a:off x="63" y="1426"/>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19" name="Freeform 274"/>
              <p:cNvSpPr>
                <a:spLocks noChangeAspect="1"/>
              </p:cNvSpPr>
              <p:nvPr/>
            </p:nvSpPr>
            <p:spPr bwMode="auto">
              <a:xfrm flipH="1">
                <a:off x="859" y="1528"/>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20" name="Freeform 275"/>
              <p:cNvSpPr>
                <a:spLocks noChangeAspect="1"/>
              </p:cNvSpPr>
              <p:nvPr/>
            </p:nvSpPr>
            <p:spPr bwMode="auto">
              <a:xfrm flipH="1">
                <a:off x="799" y="1528"/>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21" name="Freeform 276"/>
              <p:cNvSpPr>
                <a:spLocks noChangeAspect="1"/>
              </p:cNvSpPr>
              <p:nvPr/>
            </p:nvSpPr>
            <p:spPr bwMode="auto">
              <a:xfrm flipH="1">
                <a:off x="739" y="1528"/>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22" name="Freeform 277"/>
              <p:cNvSpPr>
                <a:spLocks noChangeAspect="1"/>
              </p:cNvSpPr>
              <p:nvPr/>
            </p:nvSpPr>
            <p:spPr bwMode="auto">
              <a:xfrm flipH="1">
                <a:off x="678" y="152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23" name="Freeform 278"/>
              <p:cNvSpPr>
                <a:spLocks noChangeAspect="1"/>
              </p:cNvSpPr>
              <p:nvPr/>
            </p:nvSpPr>
            <p:spPr bwMode="auto">
              <a:xfrm flipH="1">
                <a:off x="616" y="152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24" name="Freeform 279"/>
              <p:cNvSpPr>
                <a:spLocks noChangeAspect="1"/>
              </p:cNvSpPr>
              <p:nvPr/>
            </p:nvSpPr>
            <p:spPr bwMode="auto">
              <a:xfrm flipH="1">
                <a:off x="555" y="152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25" name="Freeform 280"/>
              <p:cNvSpPr>
                <a:spLocks noChangeAspect="1"/>
              </p:cNvSpPr>
              <p:nvPr/>
            </p:nvSpPr>
            <p:spPr bwMode="auto">
              <a:xfrm flipH="1">
                <a:off x="1042" y="1528"/>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26" name="Freeform 281"/>
              <p:cNvSpPr>
                <a:spLocks noChangeAspect="1"/>
              </p:cNvSpPr>
              <p:nvPr/>
            </p:nvSpPr>
            <p:spPr bwMode="auto">
              <a:xfrm flipH="1">
                <a:off x="981" y="1528"/>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27" name="Freeform 282"/>
              <p:cNvSpPr>
                <a:spLocks noChangeAspect="1"/>
              </p:cNvSpPr>
              <p:nvPr/>
            </p:nvSpPr>
            <p:spPr bwMode="auto">
              <a:xfrm flipH="1">
                <a:off x="920" y="1528"/>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28" name="Freeform 283"/>
              <p:cNvSpPr>
                <a:spLocks noChangeAspect="1"/>
              </p:cNvSpPr>
              <p:nvPr/>
            </p:nvSpPr>
            <p:spPr bwMode="auto">
              <a:xfrm flipH="1">
                <a:off x="1225" y="152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29" name="Freeform 284"/>
              <p:cNvSpPr>
                <a:spLocks noChangeAspect="1"/>
              </p:cNvSpPr>
              <p:nvPr/>
            </p:nvSpPr>
            <p:spPr bwMode="auto">
              <a:xfrm flipH="1">
                <a:off x="1165" y="152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30" name="Freeform 285"/>
              <p:cNvSpPr>
                <a:spLocks noChangeAspect="1"/>
              </p:cNvSpPr>
              <p:nvPr/>
            </p:nvSpPr>
            <p:spPr bwMode="auto">
              <a:xfrm flipH="1">
                <a:off x="1104" y="152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31" name="Freeform 286"/>
              <p:cNvSpPr>
                <a:spLocks noChangeAspect="1"/>
              </p:cNvSpPr>
              <p:nvPr/>
            </p:nvSpPr>
            <p:spPr bwMode="auto">
              <a:xfrm flipH="1">
                <a:off x="494" y="152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32" name="Freeform 287"/>
              <p:cNvSpPr>
                <a:spLocks noChangeAspect="1"/>
              </p:cNvSpPr>
              <p:nvPr/>
            </p:nvSpPr>
            <p:spPr bwMode="auto">
              <a:xfrm flipH="1">
                <a:off x="432" y="152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33" name="Freeform 288"/>
              <p:cNvSpPr>
                <a:spLocks noChangeAspect="1"/>
              </p:cNvSpPr>
              <p:nvPr/>
            </p:nvSpPr>
            <p:spPr bwMode="auto">
              <a:xfrm flipH="1">
                <a:off x="370" y="152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34" name="Freeform 289"/>
              <p:cNvSpPr>
                <a:spLocks noChangeAspect="1"/>
              </p:cNvSpPr>
              <p:nvPr/>
            </p:nvSpPr>
            <p:spPr bwMode="auto">
              <a:xfrm flipH="1">
                <a:off x="309" y="152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35" name="Freeform 290"/>
              <p:cNvSpPr>
                <a:spLocks noChangeAspect="1"/>
              </p:cNvSpPr>
              <p:nvPr/>
            </p:nvSpPr>
            <p:spPr bwMode="auto">
              <a:xfrm flipH="1">
                <a:off x="249" y="152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36" name="Freeform 291"/>
              <p:cNvSpPr>
                <a:spLocks noChangeAspect="1"/>
              </p:cNvSpPr>
              <p:nvPr/>
            </p:nvSpPr>
            <p:spPr bwMode="auto">
              <a:xfrm flipH="1">
                <a:off x="189" y="152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37" name="Freeform 292"/>
              <p:cNvSpPr>
                <a:spLocks noChangeAspect="1"/>
              </p:cNvSpPr>
              <p:nvPr/>
            </p:nvSpPr>
            <p:spPr bwMode="auto">
              <a:xfrm flipH="1">
                <a:off x="1347" y="1528"/>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38" name="Freeform 293"/>
              <p:cNvSpPr>
                <a:spLocks noChangeAspect="1"/>
              </p:cNvSpPr>
              <p:nvPr/>
            </p:nvSpPr>
            <p:spPr bwMode="auto">
              <a:xfrm flipH="1">
                <a:off x="1286" y="1528"/>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39" name="Freeform 294"/>
              <p:cNvSpPr>
                <a:spLocks noChangeAspect="1"/>
              </p:cNvSpPr>
              <p:nvPr/>
            </p:nvSpPr>
            <p:spPr bwMode="auto">
              <a:xfrm flipH="1">
                <a:off x="129" y="1528"/>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40" name="Freeform 295"/>
              <p:cNvSpPr>
                <a:spLocks noChangeAspect="1"/>
              </p:cNvSpPr>
              <p:nvPr/>
            </p:nvSpPr>
            <p:spPr bwMode="auto">
              <a:xfrm flipH="1">
                <a:off x="68" y="1528"/>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41" name="Freeform 296"/>
              <p:cNvSpPr>
                <a:spLocks noChangeAspect="1"/>
              </p:cNvSpPr>
              <p:nvPr/>
            </p:nvSpPr>
            <p:spPr bwMode="auto">
              <a:xfrm flipH="1">
                <a:off x="859" y="2038"/>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42" name="Freeform 297"/>
              <p:cNvSpPr>
                <a:spLocks noChangeAspect="1"/>
              </p:cNvSpPr>
              <p:nvPr/>
            </p:nvSpPr>
            <p:spPr bwMode="auto">
              <a:xfrm flipH="1">
                <a:off x="799" y="2038"/>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43" name="Freeform 298"/>
              <p:cNvSpPr>
                <a:spLocks noChangeAspect="1"/>
              </p:cNvSpPr>
              <p:nvPr/>
            </p:nvSpPr>
            <p:spPr bwMode="auto">
              <a:xfrm flipH="1">
                <a:off x="739" y="2038"/>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44" name="Freeform 299"/>
              <p:cNvSpPr>
                <a:spLocks noChangeAspect="1"/>
              </p:cNvSpPr>
              <p:nvPr/>
            </p:nvSpPr>
            <p:spPr bwMode="auto">
              <a:xfrm flipH="1">
                <a:off x="678" y="203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45" name="Freeform 300"/>
              <p:cNvSpPr>
                <a:spLocks noChangeAspect="1"/>
              </p:cNvSpPr>
              <p:nvPr/>
            </p:nvSpPr>
            <p:spPr bwMode="auto">
              <a:xfrm flipH="1">
                <a:off x="616" y="203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46" name="Freeform 301"/>
              <p:cNvSpPr>
                <a:spLocks noChangeAspect="1"/>
              </p:cNvSpPr>
              <p:nvPr/>
            </p:nvSpPr>
            <p:spPr bwMode="auto">
              <a:xfrm flipH="1">
                <a:off x="555" y="203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47" name="Freeform 302"/>
              <p:cNvSpPr>
                <a:spLocks noChangeAspect="1"/>
              </p:cNvSpPr>
              <p:nvPr/>
            </p:nvSpPr>
            <p:spPr bwMode="auto">
              <a:xfrm flipH="1">
                <a:off x="1042" y="2038"/>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48" name="Freeform 303"/>
              <p:cNvSpPr>
                <a:spLocks noChangeAspect="1"/>
              </p:cNvSpPr>
              <p:nvPr/>
            </p:nvSpPr>
            <p:spPr bwMode="auto">
              <a:xfrm flipH="1">
                <a:off x="981" y="2038"/>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49" name="Freeform 304"/>
              <p:cNvSpPr>
                <a:spLocks noChangeAspect="1"/>
              </p:cNvSpPr>
              <p:nvPr/>
            </p:nvSpPr>
            <p:spPr bwMode="auto">
              <a:xfrm flipH="1">
                <a:off x="920" y="2038"/>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50" name="Freeform 305"/>
              <p:cNvSpPr>
                <a:spLocks noChangeAspect="1"/>
              </p:cNvSpPr>
              <p:nvPr/>
            </p:nvSpPr>
            <p:spPr bwMode="auto">
              <a:xfrm flipH="1">
                <a:off x="1225" y="203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51" name="Freeform 306"/>
              <p:cNvSpPr>
                <a:spLocks noChangeAspect="1"/>
              </p:cNvSpPr>
              <p:nvPr/>
            </p:nvSpPr>
            <p:spPr bwMode="auto">
              <a:xfrm flipH="1">
                <a:off x="1165" y="203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52" name="Freeform 307"/>
              <p:cNvSpPr>
                <a:spLocks noChangeAspect="1"/>
              </p:cNvSpPr>
              <p:nvPr/>
            </p:nvSpPr>
            <p:spPr bwMode="auto">
              <a:xfrm flipH="1">
                <a:off x="1104" y="203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53" name="Freeform 308"/>
              <p:cNvSpPr>
                <a:spLocks noChangeAspect="1"/>
              </p:cNvSpPr>
              <p:nvPr/>
            </p:nvSpPr>
            <p:spPr bwMode="auto">
              <a:xfrm flipH="1">
                <a:off x="494" y="203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54" name="Freeform 309"/>
              <p:cNvSpPr>
                <a:spLocks noChangeAspect="1"/>
              </p:cNvSpPr>
              <p:nvPr/>
            </p:nvSpPr>
            <p:spPr bwMode="auto">
              <a:xfrm flipH="1">
                <a:off x="432" y="203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55" name="Freeform 310"/>
              <p:cNvSpPr>
                <a:spLocks noChangeAspect="1"/>
              </p:cNvSpPr>
              <p:nvPr/>
            </p:nvSpPr>
            <p:spPr bwMode="auto">
              <a:xfrm flipH="1">
                <a:off x="370" y="203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56" name="Freeform 311"/>
              <p:cNvSpPr>
                <a:spLocks noChangeAspect="1"/>
              </p:cNvSpPr>
              <p:nvPr/>
            </p:nvSpPr>
            <p:spPr bwMode="auto">
              <a:xfrm flipH="1">
                <a:off x="309" y="203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57" name="Freeform 312"/>
              <p:cNvSpPr>
                <a:spLocks noChangeAspect="1"/>
              </p:cNvSpPr>
              <p:nvPr/>
            </p:nvSpPr>
            <p:spPr bwMode="auto">
              <a:xfrm flipH="1">
                <a:off x="249" y="203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58" name="Freeform 313"/>
              <p:cNvSpPr>
                <a:spLocks noChangeAspect="1"/>
              </p:cNvSpPr>
              <p:nvPr/>
            </p:nvSpPr>
            <p:spPr bwMode="auto">
              <a:xfrm flipH="1">
                <a:off x="189" y="203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59" name="Freeform 314"/>
              <p:cNvSpPr>
                <a:spLocks noChangeAspect="1"/>
              </p:cNvSpPr>
              <p:nvPr/>
            </p:nvSpPr>
            <p:spPr bwMode="auto">
              <a:xfrm flipH="1">
                <a:off x="1347" y="2038"/>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60" name="Freeform 315"/>
              <p:cNvSpPr>
                <a:spLocks noChangeAspect="1"/>
              </p:cNvSpPr>
              <p:nvPr/>
            </p:nvSpPr>
            <p:spPr bwMode="auto">
              <a:xfrm flipH="1">
                <a:off x="1286" y="2038"/>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61" name="Freeform 316"/>
              <p:cNvSpPr>
                <a:spLocks noChangeAspect="1"/>
              </p:cNvSpPr>
              <p:nvPr/>
            </p:nvSpPr>
            <p:spPr bwMode="auto">
              <a:xfrm flipH="1">
                <a:off x="129" y="2038"/>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62" name="Freeform 317"/>
              <p:cNvSpPr>
                <a:spLocks noChangeAspect="1"/>
              </p:cNvSpPr>
              <p:nvPr/>
            </p:nvSpPr>
            <p:spPr bwMode="auto">
              <a:xfrm flipH="1">
                <a:off x="68" y="2038"/>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63" name="Freeform 318"/>
              <p:cNvSpPr>
                <a:spLocks noChangeAspect="1"/>
              </p:cNvSpPr>
              <p:nvPr/>
            </p:nvSpPr>
            <p:spPr bwMode="auto">
              <a:xfrm flipH="1">
                <a:off x="1317" y="127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64" name="Freeform 319"/>
              <p:cNvSpPr>
                <a:spLocks noChangeAspect="1"/>
              </p:cNvSpPr>
              <p:nvPr/>
            </p:nvSpPr>
            <p:spPr bwMode="auto">
              <a:xfrm flipH="1">
                <a:off x="93" y="127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65" name="Freeform 320"/>
              <p:cNvSpPr>
                <a:spLocks noChangeAspect="1"/>
              </p:cNvSpPr>
              <p:nvPr/>
            </p:nvSpPr>
            <p:spPr bwMode="auto">
              <a:xfrm flipH="1">
                <a:off x="33" y="127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66" name="Freeform 321"/>
              <p:cNvSpPr>
                <a:spLocks noChangeAspect="1"/>
              </p:cNvSpPr>
              <p:nvPr/>
            </p:nvSpPr>
            <p:spPr bwMode="auto">
              <a:xfrm flipH="1">
                <a:off x="1317" y="137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67" name="Freeform 322"/>
              <p:cNvSpPr>
                <a:spLocks noChangeAspect="1"/>
              </p:cNvSpPr>
              <p:nvPr/>
            </p:nvSpPr>
            <p:spPr bwMode="auto">
              <a:xfrm flipH="1">
                <a:off x="93" y="137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68" name="Freeform 323"/>
              <p:cNvSpPr>
                <a:spLocks noChangeAspect="1"/>
              </p:cNvSpPr>
              <p:nvPr/>
            </p:nvSpPr>
            <p:spPr bwMode="auto">
              <a:xfrm flipH="1">
                <a:off x="33" y="137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69" name="Freeform 324"/>
              <p:cNvSpPr>
                <a:spLocks noChangeAspect="1"/>
              </p:cNvSpPr>
              <p:nvPr/>
            </p:nvSpPr>
            <p:spPr bwMode="auto">
              <a:xfrm flipH="1">
                <a:off x="1317" y="188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70" name="Freeform 325"/>
              <p:cNvSpPr>
                <a:spLocks noChangeAspect="1"/>
              </p:cNvSpPr>
              <p:nvPr/>
            </p:nvSpPr>
            <p:spPr bwMode="auto">
              <a:xfrm flipH="1">
                <a:off x="93" y="1885"/>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71" name="Freeform 326"/>
              <p:cNvSpPr>
                <a:spLocks noChangeAspect="1"/>
              </p:cNvSpPr>
              <p:nvPr/>
            </p:nvSpPr>
            <p:spPr bwMode="auto">
              <a:xfrm flipH="1">
                <a:off x="33" y="1885"/>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72" name="Freeform 327"/>
              <p:cNvSpPr>
                <a:spLocks noChangeAspect="1"/>
              </p:cNvSpPr>
              <p:nvPr/>
            </p:nvSpPr>
            <p:spPr bwMode="auto">
              <a:xfrm flipH="1">
                <a:off x="1317" y="178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73" name="Freeform 328"/>
              <p:cNvSpPr>
                <a:spLocks noChangeAspect="1"/>
              </p:cNvSpPr>
              <p:nvPr/>
            </p:nvSpPr>
            <p:spPr bwMode="auto">
              <a:xfrm flipH="1">
                <a:off x="93" y="1783"/>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74" name="Freeform 329"/>
              <p:cNvSpPr>
                <a:spLocks noChangeAspect="1"/>
              </p:cNvSpPr>
              <p:nvPr/>
            </p:nvSpPr>
            <p:spPr bwMode="auto">
              <a:xfrm flipH="1">
                <a:off x="33" y="1783"/>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75" name="Freeform 330"/>
              <p:cNvSpPr>
                <a:spLocks noChangeAspect="1"/>
              </p:cNvSpPr>
              <p:nvPr/>
            </p:nvSpPr>
            <p:spPr bwMode="auto">
              <a:xfrm flipH="1">
                <a:off x="1317" y="1477"/>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76" name="Freeform 331"/>
              <p:cNvSpPr>
                <a:spLocks noChangeAspect="1"/>
              </p:cNvSpPr>
              <p:nvPr/>
            </p:nvSpPr>
            <p:spPr bwMode="auto">
              <a:xfrm flipH="1">
                <a:off x="93" y="1477"/>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77" name="Freeform 332"/>
              <p:cNvSpPr>
                <a:spLocks noChangeAspect="1"/>
              </p:cNvSpPr>
              <p:nvPr/>
            </p:nvSpPr>
            <p:spPr bwMode="auto">
              <a:xfrm flipH="1">
                <a:off x="33" y="1477"/>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78" name="Freeform 333"/>
              <p:cNvSpPr>
                <a:spLocks noChangeAspect="1"/>
              </p:cNvSpPr>
              <p:nvPr/>
            </p:nvSpPr>
            <p:spPr bwMode="auto">
              <a:xfrm flipH="1">
                <a:off x="829" y="1579"/>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79" name="Freeform 334"/>
              <p:cNvSpPr>
                <a:spLocks noChangeAspect="1"/>
              </p:cNvSpPr>
              <p:nvPr/>
            </p:nvSpPr>
            <p:spPr bwMode="auto">
              <a:xfrm flipH="1">
                <a:off x="769" y="1579"/>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80" name="Freeform 335"/>
              <p:cNvSpPr>
                <a:spLocks noChangeAspect="1"/>
              </p:cNvSpPr>
              <p:nvPr/>
            </p:nvSpPr>
            <p:spPr bwMode="auto">
              <a:xfrm flipH="1">
                <a:off x="709" y="1579"/>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81" name="Freeform 336"/>
              <p:cNvSpPr>
                <a:spLocks noChangeAspect="1"/>
              </p:cNvSpPr>
              <p:nvPr/>
            </p:nvSpPr>
            <p:spPr bwMode="auto">
              <a:xfrm flipH="1">
                <a:off x="647" y="1580"/>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82" name="Freeform 337"/>
              <p:cNvSpPr>
                <a:spLocks noChangeAspect="1"/>
              </p:cNvSpPr>
              <p:nvPr/>
            </p:nvSpPr>
            <p:spPr bwMode="auto">
              <a:xfrm flipH="1">
                <a:off x="585" y="1580"/>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83" name="Freeform 338"/>
              <p:cNvSpPr>
                <a:spLocks noChangeAspect="1"/>
              </p:cNvSpPr>
              <p:nvPr/>
            </p:nvSpPr>
            <p:spPr bwMode="auto">
              <a:xfrm flipH="1">
                <a:off x="525" y="1580"/>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84" name="Freeform 339"/>
              <p:cNvSpPr>
                <a:spLocks noChangeAspect="1"/>
              </p:cNvSpPr>
              <p:nvPr/>
            </p:nvSpPr>
            <p:spPr bwMode="auto">
              <a:xfrm flipH="1">
                <a:off x="1011" y="1579"/>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85" name="Freeform 340"/>
              <p:cNvSpPr>
                <a:spLocks noChangeAspect="1"/>
              </p:cNvSpPr>
              <p:nvPr/>
            </p:nvSpPr>
            <p:spPr bwMode="auto">
              <a:xfrm flipH="1">
                <a:off x="951" y="1579"/>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86" name="Freeform 341"/>
              <p:cNvSpPr>
                <a:spLocks noChangeAspect="1"/>
              </p:cNvSpPr>
              <p:nvPr/>
            </p:nvSpPr>
            <p:spPr bwMode="auto">
              <a:xfrm flipH="1">
                <a:off x="889" y="1579"/>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87" name="Freeform 342"/>
              <p:cNvSpPr>
                <a:spLocks noChangeAspect="1"/>
              </p:cNvSpPr>
              <p:nvPr/>
            </p:nvSpPr>
            <p:spPr bwMode="auto">
              <a:xfrm flipH="1">
                <a:off x="1195" y="1580"/>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88" name="Freeform 343"/>
              <p:cNvSpPr>
                <a:spLocks noChangeAspect="1"/>
              </p:cNvSpPr>
              <p:nvPr/>
            </p:nvSpPr>
            <p:spPr bwMode="auto">
              <a:xfrm flipH="1">
                <a:off x="1135" y="1580"/>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89" name="Freeform 344"/>
              <p:cNvSpPr>
                <a:spLocks noChangeAspect="1"/>
              </p:cNvSpPr>
              <p:nvPr/>
            </p:nvSpPr>
            <p:spPr bwMode="auto">
              <a:xfrm flipH="1">
                <a:off x="1073" y="1580"/>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90" name="Freeform 345"/>
              <p:cNvSpPr>
                <a:spLocks noChangeAspect="1"/>
              </p:cNvSpPr>
              <p:nvPr/>
            </p:nvSpPr>
            <p:spPr bwMode="auto">
              <a:xfrm flipH="1">
                <a:off x="463" y="1580"/>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91" name="Freeform 346"/>
              <p:cNvSpPr>
                <a:spLocks noChangeAspect="1"/>
              </p:cNvSpPr>
              <p:nvPr/>
            </p:nvSpPr>
            <p:spPr bwMode="auto">
              <a:xfrm flipH="1">
                <a:off x="401" y="1580"/>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92" name="Freeform 347"/>
              <p:cNvSpPr>
                <a:spLocks noChangeAspect="1"/>
              </p:cNvSpPr>
              <p:nvPr/>
            </p:nvSpPr>
            <p:spPr bwMode="auto">
              <a:xfrm flipH="1">
                <a:off x="339" y="1580"/>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93" name="Freeform 348"/>
              <p:cNvSpPr>
                <a:spLocks noChangeAspect="1"/>
              </p:cNvSpPr>
              <p:nvPr/>
            </p:nvSpPr>
            <p:spPr bwMode="auto">
              <a:xfrm flipH="1">
                <a:off x="279" y="1580"/>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94" name="Freeform 349"/>
              <p:cNvSpPr>
                <a:spLocks noChangeAspect="1"/>
              </p:cNvSpPr>
              <p:nvPr/>
            </p:nvSpPr>
            <p:spPr bwMode="auto">
              <a:xfrm flipH="1">
                <a:off x="219" y="1580"/>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95" name="Freeform 350"/>
              <p:cNvSpPr>
                <a:spLocks noChangeAspect="1"/>
              </p:cNvSpPr>
              <p:nvPr/>
            </p:nvSpPr>
            <p:spPr bwMode="auto">
              <a:xfrm flipH="1">
                <a:off x="159" y="1580"/>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96" name="Freeform 351"/>
              <p:cNvSpPr>
                <a:spLocks noChangeAspect="1"/>
              </p:cNvSpPr>
              <p:nvPr/>
            </p:nvSpPr>
            <p:spPr bwMode="auto">
              <a:xfrm flipH="1">
                <a:off x="1317" y="157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97" name="Freeform 352"/>
              <p:cNvSpPr>
                <a:spLocks noChangeAspect="1"/>
              </p:cNvSpPr>
              <p:nvPr/>
            </p:nvSpPr>
            <p:spPr bwMode="auto">
              <a:xfrm flipH="1">
                <a:off x="1255" y="157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98" name="Freeform 353"/>
              <p:cNvSpPr>
                <a:spLocks noChangeAspect="1"/>
              </p:cNvSpPr>
              <p:nvPr/>
            </p:nvSpPr>
            <p:spPr bwMode="auto">
              <a:xfrm flipH="1">
                <a:off x="99" y="1579"/>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199" name="Freeform 354"/>
              <p:cNvSpPr>
                <a:spLocks noChangeAspect="1"/>
              </p:cNvSpPr>
              <p:nvPr/>
            </p:nvSpPr>
            <p:spPr bwMode="auto">
              <a:xfrm flipH="1">
                <a:off x="37" y="1579"/>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00" name="Freeform 355"/>
              <p:cNvSpPr>
                <a:spLocks noChangeAspect="1"/>
              </p:cNvSpPr>
              <p:nvPr/>
            </p:nvSpPr>
            <p:spPr bwMode="auto">
              <a:xfrm flipH="1">
                <a:off x="1317" y="1987"/>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01" name="Freeform 356"/>
              <p:cNvSpPr>
                <a:spLocks noChangeAspect="1"/>
              </p:cNvSpPr>
              <p:nvPr/>
            </p:nvSpPr>
            <p:spPr bwMode="auto">
              <a:xfrm flipH="1">
                <a:off x="93" y="1987"/>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02" name="Freeform 357"/>
              <p:cNvSpPr>
                <a:spLocks noChangeAspect="1"/>
              </p:cNvSpPr>
              <p:nvPr/>
            </p:nvSpPr>
            <p:spPr bwMode="auto">
              <a:xfrm flipH="1">
                <a:off x="33" y="1987"/>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03" name="Freeform 358"/>
              <p:cNvSpPr>
                <a:spLocks noChangeAspect="1"/>
              </p:cNvSpPr>
              <p:nvPr/>
            </p:nvSpPr>
            <p:spPr bwMode="auto">
              <a:xfrm flipH="1">
                <a:off x="829" y="1681"/>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04" name="Freeform 359"/>
              <p:cNvSpPr>
                <a:spLocks noChangeAspect="1"/>
              </p:cNvSpPr>
              <p:nvPr/>
            </p:nvSpPr>
            <p:spPr bwMode="auto">
              <a:xfrm flipH="1">
                <a:off x="769" y="1681"/>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05" name="Freeform 360"/>
              <p:cNvSpPr>
                <a:spLocks noChangeAspect="1"/>
              </p:cNvSpPr>
              <p:nvPr/>
            </p:nvSpPr>
            <p:spPr bwMode="auto">
              <a:xfrm flipH="1">
                <a:off x="709" y="1681"/>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06" name="Freeform 361"/>
              <p:cNvSpPr>
                <a:spLocks noChangeAspect="1"/>
              </p:cNvSpPr>
              <p:nvPr/>
            </p:nvSpPr>
            <p:spPr bwMode="auto">
              <a:xfrm flipH="1">
                <a:off x="647" y="168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07" name="Freeform 362"/>
              <p:cNvSpPr>
                <a:spLocks noChangeAspect="1"/>
              </p:cNvSpPr>
              <p:nvPr/>
            </p:nvSpPr>
            <p:spPr bwMode="auto">
              <a:xfrm flipH="1">
                <a:off x="585" y="168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08" name="Freeform 363"/>
              <p:cNvSpPr>
                <a:spLocks noChangeAspect="1"/>
              </p:cNvSpPr>
              <p:nvPr/>
            </p:nvSpPr>
            <p:spPr bwMode="auto">
              <a:xfrm flipH="1">
                <a:off x="525" y="168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09" name="Freeform 364"/>
              <p:cNvSpPr>
                <a:spLocks noChangeAspect="1"/>
              </p:cNvSpPr>
              <p:nvPr/>
            </p:nvSpPr>
            <p:spPr bwMode="auto">
              <a:xfrm flipH="1">
                <a:off x="1011" y="1681"/>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10" name="Freeform 365"/>
              <p:cNvSpPr>
                <a:spLocks noChangeAspect="1"/>
              </p:cNvSpPr>
              <p:nvPr/>
            </p:nvSpPr>
            <p:spPr bwMode="auto">
              <a:xfrm flipH="1">
                <a:off x="951" y="1681"/>
                <a:ext cx="64"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11" name="Freeform 366"/>
              <p:cNvSpPr>
                <a:spLocks noChangeAspect="1"/>
              </p:cNvSpPr>
              <p:nvPr/>
            </p:nvSpPr>
            <p:spPr bwMode="auto">
              <a:xfrm flipH="1">
                <a:off x="889" y="1681"/>
                <a:ext cx="65" cy="56"/>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12" name="Freeform 367"/>
              <p:cNvSpPr>
                <a:spLocks noChangeAspect="1"/>
              </p:cNvSpPr>
              <p:nvPr/>
            </p:nvSpPr>
            <p:spPr bwMode="auto">
              <a:xfrm flipH="1">
                <a:off x="1195" y="168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13" name="Freeform 368"/>
              <p:cNvSpPr>
                <a:spLocks noChangeAspect="1"/>
              </p:cNvSpPr>
              <p:nvPr/>
            </p:nvSpPr>
            <p:spPr bwMode="auto">
              <a:xfrm flipH="1">
                <a:off x="1135" y="168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14" name="Freeform 369"/>
              <p:cNvSpPr>
                <a:spLocks noChangeAspect="1"/>
              </p:cNvSpPr>
              <p:nvPr/>
            </p:nvSpPr>
            <p:spPr bwMode="auto">
              <a:xfrm flipH="1">
                <a:off x="1073" y="168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15" name="Freeform 370"/>
              <p:cNvSpPr>
                <a:spLocks noChangeAspect="1"/>
              </p:cNvSpPr>
              <p:nvPr/>
            </p:nvSpPr>
            <p:spPr bwMode="auto">
              <a:xfrm flipH="1">
                <a:off x="463" y="168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16" name="Freeform 371"/>
              <p:cNvSpPr>
                <a:spLocks noChangeAspect="1"/>
              </p:cNvSpPr>
              <p:nvPr/>
            </p:nvSpPr>
            <p:spPr bwMode="auto">
              <a:xfrm flipH="1">
                <a:off x="401" y="168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17" name="Freeform 372"/>
              <p:cNvSpPr>
                <a:spLocks noChangeAspect="1"/>
              </p:cNvSpPr>
              <p:nvPr/>
            </p:nvSpPr>
            <p:spPr bwMode="auto">
              <a:xfrm flipH="1">
                <a:off x="339" y="1682"/>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18" name="Freeform 373"/>
              <p:cNvSpPr>
                <a:spLocks noChangeAspect="1"/>
              </p:cNvSpPr>
              <p:nvPr/>
            </p:nvSpPr>
            <p:spPr bwMode="auto">
              <a:xfrm flipH="1">
                <a:off x="279" y="168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19" name="Freeform 374"/>
              <p:cNvSpPr>
                <a:spLocks noChangeAspect="1"/>
              </p:cNvSpPr>
              <p:nvPr/>
            </p:nvSpPr>
            <p:spPr bwMode="auto">
              <a:xfrm flipH="1">
                <a:off x="219" y="168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20" name="Freeform 375"/>
              <p:cNvSpPr>
                <a:spLocks noChangeAspect="1"/>
              </p:cNvSpPr>
              <p:nvPr/>
            </p:nvSpPr>
            <p:spPr bwMode="auto">
              <a:xfrm flipH="1">
                <a:off x="159" y="1682"/>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21" name="Freeform 376"/>
              <p:cNvSpPr>
                <a:spLocks noChangeAspect="1"/>
              </p:cNvSpPr>
              <p:nvPr/>
            </p:nvSpPr>
            <p:spPr bwMode="auto">
              <a:xfrm flipH="1">
                <a:off x="1317" y="168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22" name="Freeform 377"/>
              <p:cNvSpPr>
                <a:spLocks noChangeAspect="1"/>
              </p:cNvSpPr>
              <p:nvPr/>
            </p:nvSpPr>
            <p:spPr bwMode="auto">
              <a:xfrm flipH="1">
                <a:off x="1255" y="168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23" name="Freeform 378"/>
              <p:cNvSpPr>
                <a:spLocks noChangeAspect="1"/>
              </p:cNvSpPr>
              <p:nvPr/>
            </p:nvSpPr>
            <p:spPr bwMode="auto">
              <a:xfrm flipH="1">
                <a:off x="99" y="1681"/>
                <a:ext cx="64"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42224" name="Freeform 379"/>
              <p:cNvSpPr>
                <a:spLocks noChangeAspect="1"/>
              </p:cNvSpPr>
              <p:nvPr/>
            </p:nvSpPr>
            <p:spPr bwMode="auto">
              <a:xfrm flipH="1">
                <a:off x="37" y="1681"/>
                <a:ext cx="65" cy="55"/>
              </a:xfrm>
              <a:custGeom>
                <a:avLst/>
                <a:gdLst>
                  <a:gd name="T0" fmla="*/ 0 w 1472"/>
                  <a:gd name="T1" fmla="*/ 0 h 1362"/>
                  <a:gd name="T2" fmla="*/ 0 w 1472"/>
                  <a:gd name="T3" fmla="*/ 0 h 1362"/>
                  <a:gd name="T4" fmla="*/ 0 w 1472"/>
                  <a:gd name="T5" fmla="*/ 0 h 1362"/>
                  <a:gd name="T6" fmla="*/ 0 w 1472"/>
                  <a:gd name="T7" fmla="*/ 0 h 1362"/>
                  <a:gd name="T8" fmla="*/ 0 w 1472"/>
                  <a:gd name="T9" fmla="*/ 0 h 1362"/>
                  <a:gd name="T10" fmla="*/ 0 w 1472"/>
                  <a:gd name="T11" fmla="*/ 0 h 1362"/>
                  <a:gd name="T12" fmla="*/ 0 w 1472"/>
                  <a:gd name="T13" fmla="*/ 0 h 1362"/>
                  <a:gd name="T14" fmla="*/ 0 w 1472"/>
                  <a:gd name="T15" fmla="*/ 0 h 1362"/>
                  <a:gd name="T16" fmla="*/ 0 w 1472"/>
                  <a:gd name="T17" fmla="*/ 0 h 1362"/>
                  <a:gd name="T18" fmla="*/ 0 w 1472"/>
                  <a:gd name="T19" fmla="*/ 0 h 1362"/>
                  <a:gd name="T20" fmla="*/ 0 w 1472"/>
                  <a:gd name="T21" fmla="*/ 0 h 1362"/>
                  <a:gd name="T22" fmla="*/ 0 w 1472"/>
                  <a:gd name="T23" fmla="*/ 0 h 1362"/>
                  <a:gd name="T24" fmla="*/ 0 w 1472"/>
                  <a:gd name="T25" fmla="*/ 0 h 1362"/>
                  <a:gd name="T26" fmla="*/ 0 w 1472"/>
                  <a:gd name="T27" fmla="*/ 0 h 1362"/>
                  <a:gd name="T28" fmla="*/ 0 w 1472"/>
                  <a:gd name="T29" fmla="*/ 0 h 1362"/>
                  <a:gd name="T30" fmla="*/ 0 w 1472"/>
                  <a:gd name="T31" fmla="*/ 0 h 1362"/>
                  <a:gd name="T32" fmla="*/ 0 w 1472"/>
                  <a:gd name="T33" fmla="*/ 0 h 1362"/>
                  <a:gd name="T34" fmla="*/ 0 w 1472"/>
                  <a:gd name="T35" fmla="*/ 0 h 1362"/>
                  <a:gd name="T36" fmla="*/ 0 w 1472"/>
                  <a:gd name="T37" fmla="*/ 0 h 1362"/>
                  <a:gd name="T38" fmla="*/ 0 w 1472"/>
                  <a:gd name="T39" fmla="*/ 0 h 1362"/>
                  <a:gd name="T40" fmla="*/ 0 w 1472"/>
                  <a:gd name="T41" fmla="*/ 0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grpSp>
      </p:grpSp>
      <p:graphicFrame>
        <p:nvGraphicFramePr>
          <p:cNvPr id="41992" name="Object 380"/>
          <p:cNvGraphicFramePr>
            <a:graphicFrameLocks noChangeAspect="1"/>
          </p:cNvGraphicFramePr>
          <p:nvPr/>
        </p:nvGraphicFramePr>
        <p:xfrm>
          <a:off x="2351088" y="1384300"/>
          <a:ext cx="2147887" cy="1379538"/>
        </p:xfrm>
        <a:graphic>
          <a:graphicData uri="http://schemas.openxmlformats.org/presentationml/2006/ole">
            <mc:AlternateContent xmlns:mc="http://schemas.openxmlformats.org/markup-compatibility/2006">
              <mc:Choice xmlns:v="urn:schemas-microsoft-com:vml" Requires="v">
                <p:oleObj spid="_x0000_s3104" name="Image" r:id="rId4" imgW="10082540" imgH="6476190" progId="">
                  <p:embed/>
                </p:oleObj>
              </mc:Choice>
              <mc:Fallback>
                <p:oleObj name="Image" r:id="rId4" imgW="10082540" imgH="647619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088" y="1384300"/>
                        <a:ext cx="2147887" cy="13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93" name="Object 381"/>
          <p:cNvGraphicFramePr>
            <a:graphicFrameLocks noChangeAspect="1"/>
          </p:cNvGraphicFramePr>
          <p:nvPr/>
        </p:nvGraphicFramePr>
        <p:xfrm>
          <a:off x="2360613" y="2840038"/>
          <a:ext cx="2128837" cy="1368425"/>
        </p:xfrm>
        <a:graphic>
          <a:graphicData uri="http://schemas.openxmlformats.org/presentationml/2006/ole">
            <mc:AlternateContent xmlns:mc="http://schemas.openxmlformats.org/markup-compatibility/2006">
              <mc:Choice xmlns:v="urn:schemas-microsoft-com:vml" Requires="v">
                <p:oleObj spid="_x0000_s3105" name="Image" r:id="rId6" imgW="10082540" imgH="6476190" progId="">
                  <p:embed/>
                </p:oleObj>
              </mc:Choice>
              <mc:Fallback>
                <p:oleObj name="Image" r:id="rId6" imgW="10082540" imgH="647619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0613" y="2840038"/>
                        <a:ext cx="2128837"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94" name="Object 382"/>
          <p:cNvGraphicFramePr>
            <a:graphicFrameLocks noChangeAspect="1"/>
          </p:cNvGraphicFramePr>
          <p:nvPr/>
        </p:nvGraphicFramePr>
        <p:xfrm>
          <a:off x="4581525" y="1384300"/>
          <a:ext cx="2149475" cy="1379538"/>
        </p:xfrm>
        <a:graphic>
          <a:graphicData uri="http://schemas.openxmlformats.org/presentationml/2006/ole">
            <mc:AlternateContent xmlns:mc="http://schemas.openxmlformats.org/markup-compatibility/2006">
              <mc:Choice xmlns:v="urn:schemas-microsoft-com:vml" Requires="v">
                <p:oleObj spid="_x0000_s3106" name="Image" r:id="rId8" imgW="10082540" imgH="6476190" progId="">
                  <p:embed/>
                </p:oleObj>
              </mc:Choice>
              <mc:Fallback>
                <p:oleObj name="Image" r:id="rId8" imgW="10082540" imgH="647619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1525" y="1384300"/>
                        <a:ext cx="2149475" cy="13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95" name="Object 383"/>
          <p:cNvGraphicFramePr>
            <a:graphicFrameLocks noChangeAspect="1"/>
          </p:cNvGraphicFramePr>
          <p:nvPr/>
        </p:nvGraphicFramePr>
        <p:xfrm>
          <a:off x="4591050" y="2840038"/>
          <a:ext cx="2130425" cy="1368425"/>
        </p:xfrm>
        <a:graphic>
          <a:graphicData uri="http://schemas.openxmlformats.org/presentationml/2006/ole">
            <mc:AlternateContent xmlns:mc="http://schemas.openxmlformats.org/markup-compatibility/2006">
              <mc:Choice xmlns:v="urn:schemas-microsoft-com:vml" Requires="v">
                <p:oleObj spid="_x0000_s3107" name="Image" r:id="rId10" imgW="10082540" imgH="6476190" progId="">
                  <p:embed/>
                </p:oleObj>
              </mc:Choice>
              <mc:Fallback>
                <p:oleObj name="Image" r:id="rId10" imgW="10082540" imgH="647619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91050" y="2840038"/>
                        <a:ext cx="2130425"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996" name="Picture 38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3550" y="1384300"/>
            <a:ext cx="2147888"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38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07200" y="2817813"/>
            <a:ext cx="216058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Rectangle 416"/>
          <p:cNvSpPr>
            <a:spLocks noGrp="1" noChangeArrowheads="1"/>
          </p:cNvSpPr>
          <p:nvPr>
            <p:ph type="title"/>
          </p:nvPr>
        </p:nvSpPr>
        <p:spPr>
          <a:xfrm>
            <a:off x="50800" y="260350"/>
            <a:ext cx="9144000" cy="647700"/>
          </a:xfrm>
        </p:spPr>
        <p:txBody>
          <a:bodyPr/>
          <a:lstStyle/>
          <a:p>
            <a:pPr eaLnBrk="1" hangingPunct="1"/>
            <a:r>
              <a:rPr lang="en-US" altLang="ja-JP" sz="3200" i="1" smtClean="0">
                <a:latin typeface="Times New Roman" panose="02020603050405020304" pitchFamily="18" charset="0"/>
                <a:ea typeface="HGP創英角ﾎﾟｯﾌﾟ体" panose="040B0A00000000000000" pitchFamily="50" charset="-128"/>
                <a:cs typeface="Times New Roman" panose="02020603050405020304" pitchFamily="18" charset="0"/>
              </a:rPr>
              <a:t>In vivo experiment to find the long range interaction</a:t>
            </a:r>
          </a:p>
        </p:txBody>
      </p:sp>
      <p:sp>
        <p:nvSpPr>
          <p:cNvPr id="41999" name="Line 417"/>
          <p:cNvSpPr>
            <a:spLocks noChangeShapeType="1"/>
          </p:cNvSpPr>
          <p:nvPr/>
        </p:nvSpPr>
        <p:spPr bwMode="auto">
          <a:xfrm flipH="1">
            <a:off x="3036888" y="3625850"/>
            <a:ext cx="415925" cy="11795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2000" name="Line 418"/>
          <p:cNvSpPr>
            <a:spLocks noChangeShapeType="1"/>
          </p:cNvSpPr>
          <p:nvPr/>
        </p:nvSpPr>
        <p:spPr bwMode="auto">
          <a:xfrm flipH="1">
            <a:off x="7327900" y="3703638"/>
            <a:ext cx="508000" cy="9604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aphicFrame>
        <p:nvGraphicFramePr>
          <p:cNvPr id="42001" name="Object 390"/>
          <p:cNvGraphicFramePr>
            <a:graphicFrameLocks noChangeAspect="1"/>
          </p:cNvGraphicFramePr>
          <p:nvPr/>
        </p:nvGraphicFramePr>
        <p:xfrm>
          <a:off x="4762500" y="4775200"/>
          <a:ext cx="3962400" cy="1582738"/>
        </p:xfrm>
        <a:graphic>
          <a:graphicData uri="http://schemas.openxmlformats.org/presentationml/2006/ole">
            <mc:AlternateContent xmlns:mc="http://schemas.openxmlformats.org/markup-compatibility/2006">
              <mc:Choice xmlns:v="urn:schemas-microsoft-com:vml" Requires="v">
                <p:oleObj spid="_x0000_s3108" name="Image" r:id="rId14" imgW="3961905" imgH="1803175" progId="">
                  <p:embed/>
                </p:oleObj>
              </mc:Choice>
              <mc:Fallback>
                <p:oleObj name="Image" r:id="rId14" imgW="3961905" imgH="1803175"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t="4050" b="8186"/>
                      <a:stretch>
                        <a:fillRect/>
                      </a:stretch>
                    </p:blipFill>
                    <p:spPr bwMode="auto">
                      <a:xfrm>
                        <a:off x="4762500" y="4775200"/>
                        <a:ext cx="3962400" cy="158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002" name="Oval 402"/>
          <p:cNvSpPr>
            <a:spLocks noChangeArrowheads="1"/>
          </p:cNvSpPr>
          <p:nvPr/>
        </p:nvSpPr>
        <p:spPr bwMode="auto">
          <a:xfrm>
            <a:off x="8375650" y="5375275"/>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03" name="Oval 407"/>
          <p:cNvSpPr>
            <a:spLocks noChangeArrowheads="1"/>
          </p:cNvSpPr>
          <p:nvPr/>
        </p:nvSpPr>
        <p:spPr bwMode="auto">
          <a:xfrm>
            <a:off x="7697788" y="5487988"/>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04" name="Oval 408"/>
          <p:cNvSpPr>
            <a:spLocks noChangeArrowheads="1"/>
          </p:cNvSpPr>
          <p:nvPr/>
        </p:nvSpPr>
        <p:spPr bwMode="auto">
          <a:xfrm>
            <a:off x="5180013" y="5694363"/>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05" name="Oval 412"/>
          <p:cNvSpPr>
            <a:spLocks noChangeArrowheads="1"/>
          </p:cNvSpPr>
          <p:nvPr/>
        </p:nvSpPr>
        <p:spPr bwMode="auto">
          <a:xfrm>
            <a:off x="7685088" y="5897563"/>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06" name="Oval 414"/>
          <p:cNvSpPr>
            <a:spLocks noChangeArrowheads="1"/>
          </p:cNvSpPr>
          <p:nvPr/>
        </p:nvSpPr>
        <p:spPr bwMode="auto">
          <a:xfrm>
            <a:off x="4911725" y="4953000"/>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07" name="Oval 415"/>
          <p:cNvSpPr>
            <a:spLocks noChangeArrowheads="1"/>
          </p:cNvSpPr>
          <p:nvPr/>
        </p:nvSpPr>
        <p:spPr bwMode="auto">
          <a:xfrm>
            <a:off x="7788275" y="4995863"/>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08" name="Oval 394"/>
          <p:cNvSpPr>
            <a:spLocks noChangeArrowheads="1"/>
          </p:cNvSpPr>
          <p:nvPr/>
        </p:nvSpPr>
        <p:spPr bwMode="auto">
          <a:xfrm>
            <a:off x="5527675" y="5462588"/>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09" name="Oval 395"/>
          <p:cNvSpPr>
            <a:spLocks noChangeArrowheads="1"/>
          </p:cNvSpPr>
          <p:nvPr/>
        </p:nvSpPr>
        <p:spPr bwMode="auto">
          <a:xfrm>
            <a:off x="5456238" y="4826000"/>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10" name="Oval 401"/>
          <p:cNvSpPr>
            <a:spLocks noChangeArrowheads="1"/>
          </p:cNvSpPr>
          <p:nvPr/>
        </p:nvSpPr>
        <p:spPr bwMode="auto">
          <a:xfrm>
            <a:off x="7221538" y="5208588"/>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11" name="Oval 401"/>
          <p:cNvSpPr>
            <a:spLocks noChangeArrowheads="1"/>
          </p:cNvSpPr>
          <p:nvPr/>
        </p:nvSpPr>
        <p:spPr bwMode="auto">
          <a:xfrm>
            <a:off x="6604000" y="5268913"/>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12" name="Oval 401"/>
          <p:cNvSpPr>
            <a:spLocks noChangeArrowheads="1"/>
          </p:cNvSpPr>
          <p:nvPr/>
        </p:nvSpPr>
        <p:spPr bwMode="auto">
          <a:xfrm>
            <a:off x="6096000" y="5211763"/>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aphicFrame>
        <p:nvGraphicFramePr>
          <p:cNvPr id="42013" name="Object 387"/>
          <p:cNvGraphicFramePr>
            <a:graphicFrameLocks noChangeAspect="1"/>
          </p:cNvGraphicFramePr>
          <p:nvPr/>
        </p:nvGraphicFramePr>
        <p:xfrm>
          <a:off x="468313" y="4799013"/>
          <a:ext cx="3962400" cy="1582737"/>
        </p:xfrm>
        <a:graphic>
          <a:graphicData uri="http://schemas.openxmlformats.org/presentationml/2006/ole">
            <mc:AlternateContent xmlns:mc="http://schemas.openxmlformats.org/markup-compatibility/2006">
              <mc:Choice xmlns:v="urn:schemas-microsoft-com:vml" Requires="v">
                <p:oleObj spid="_x0000_s3109" name="Image" r:id="rId16" imgW="3961905" imgH="1803175" progId="">
                  <p:embed/>
                </p:oleObj>
              </mc:Choice>
              <mc:Fallback>
                <p:oleObj name="Image" r:id="rId16" imgW="3961905" imgH="1803175"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t="4050" b="8186"/>
                      <a:stretch>
                        <a:fillRect/>
                      </a:stretch>
                    </p:blipFill>
                    <p:spPr bwMode="auto">
                      <a:xfrm>
                        <a:off x="468313" y="4799013"/>
                        <a:ext cx="3962400" cy="158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014" name="Oval 393"/>
          <p:cNvSpPr>
            <a:spLocks noChangeArrowheads="1"/>
          </p:cNvSpPr>
          <p:nvPr/>
        </p:nvSpPr>
        <p:spPr bwMode="auto">
          <a:xfrm>
            <a:off x="1258888" y="5565775"/>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15" name="Oval 396"/>
          <p:cNvSpPr>
            <a:spLocks noChangeArrowheads="1"/>
          </p:cNvSpPr>
          <p:nvPr/>
        </p:nvSpPr>
        <p:spPr bwMode="auto">
          <a:xfrm>
            <a:off x="646113" y="5154613"/>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16" name="Oval 397"/>
          <p:cNvSpPr>
            <a:spLocks noChangeArrowheads="1"/>
          </p:cNvSpPr>
          <p:nvPr/>
        </p:nvSpPr>
        <p:spPr bwMode="auto">
          <a:xfrm>
            <a:off x="3336925" y="5967413"/>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17" name="Oval 399"/>
          <p:cNvSpPr>
            <a:spLocks noChangeArrowheads="1"/>
          </p:cNvSpPr>
          <p:nvPr/>
        </p:nvSpPr>
        <p:spPr bwMode="auto">
          <a:xfrm>
            <a:off x="3606800" y="5113338"/>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18" name="Oval 400"/>
          <p:cNvSpPr>
            <a:spLocks noChangeArrowheads="1"/>
          </p:cNvSpPr>
          <p:nvPr/>
        </p:nvSpPr>
        <p:spPr bwMode="auto">
          <a:xfrm>
            <a:off x="1166813" y="4845050"/>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19" name="Oval 401"/>
          <p:cNvSpPr>
            <a:spLocks noChangeArrowheads="1"/>
          </p:cNvSpPr>
          <p:nvPr/>
        </p:nvSpPr>
        <p:spPr bwMode="auto">
          <a:xfrm>
            <a:off x="2914650" y="5257800"/>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20" name="Oval 403"/>
          <p:cNvSpPr>
            <a:spLocks noChangeArrowheads="1"/>
          </p:cNvSpPr>
          <p:nvPr/>
        </p:nvSpPr>
        <p:spPr bwMode="auto">
          <a:xfrm>
            <a:off x="4117975" y="5443538"/>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21" name="Oval 398"/>
          <p:cNvSpPr>
            <a:spLocks noChangeArrowheads="1"/>
          </p:cNvSpPr>
          <p:nvPr/>
        </p:nvSpPr>
        <p:spPr bwMode="auto">
          <a:xfrm>
            <a:off x="869950" y="5784850"/>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22" name="Oval 401"/>
          <p:cNvSpPr>
            <a:spLocks noChangeArrowheads="1"/>
          </p:cNvSpPr>
          <p:nvPr/>
        </p:nvSpPr>
        <p:spPr bwMode="auto">
          <a:xfrm>
            <a:off x="2312988" y="5149850"/>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23" name="Oval 401"/>
          <p:cNvSpPr>
            <a:spLocks noChangeArrowheads="1"/>
          </p:cNvSpPr>
          <p:nvPr/>
        </p:nvSpPr>
        <p:spPr bwMode="auto">
          <a:xfrm>
            <a:off x="1757363" y="5302250"/>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24" name="Oval 401"/>
          <p:cNvSpPr>
            <a:spLocks noChangeArrowheads="1"/>
          </p:cNvSpPr>
          <p:nvPr/>
        </p:nvSpPr>
        <p:spPr bwMode="auto">
          <a:xfrm>
            <a:off x="3429000" y="5576888"/>
            <a:ext cx="215900" cy="215900"/>
          </a:xfrm>
          <a:prstGeom prst="ellipse">
            <a:avLst/>
          </a:prstGeom>
          <a:noFill/>
          <a:ln w="158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6" name="グループ化 439"/>
          <p:cNvGrpSpPr>
            <a:grpSpLocks/>
          </p:cNvGrpSpPr>
          <p:nvPr/>
        </p:nvGrpSpPr>
        <p:grpSpPr bwMode="auto">
          <a:xfrm>
            <a:off x="3132138" y="2951163"/>
            <a:ext cx="3033712" cy="1785937"/>
            <a:chOff x="3077029" y="4789714"/>
            <a:chExt cx="3033486" cy="1785257"/>
          </a:xfrm>
        </p:grpSpPr>
        <p:sp>
          <p:nvSpPr>
            <p:cNvPr id="42027" name="正方形/長方形 435"/>
            <p:cNvSpPr>
              <a:spLocks noChangeArrowheads="1"/>
            </p:cNvSpPr>
            <p:nvPr/>
          </p:nvSpPr>
          <p:spPr bwMode="auto">
            <a:xfrm>
              <a:off x="3077029" y="4789714"/>
              <a:ext cx="3033486" cy="1785257"/>
            </a:xfrm>
            <a:prstGeom prst="rect">
              <a:avLst/>
            </a:prstGeom>
            <a:solidFill>
              <a:schemeClr val="accent1"/>
            </a:solidFill>
            <a:ln w="9525" algn="ctr">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28" name="Oval 32"/>
            <p:cNvSpPr>
              <a:spLocks noChangeArrowheads="1"/>
            </p:cNvSpPr>
            <p:nvPr/>
          </p:nvSpPr>
          <p:spPr bwMode="auto">
            <a:xfrm>
              <a:off x="3303814" y="6169478"/>
              <a:ext cx="176213" cy="147637"/>
            </a:xfrm>
            <a:prstGeom prst="ellipse">
              <a:avLst/>
            </a:prstGeom>
            <a:solidFill>
              <a:srgbClr val="FFFFFF"/>
            </a:solidFill>
            <a:ln w="15875">
              <a:solidFill>
                <a:srgbClr val="000000"/>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42029" name="Group 33"/>
            <p:cNvGrpSpPr>
              <a:grpSpLocks/>
            </p:cNvGrpSpPr>
            <p:nvPr/>
          </p:nvGrpSpPr>
          <p:grpSpPr bwMode="auto">
            <a:xfrm flipH="1">
              <a:off x="5380264" y="5990091"/>
              <a:ext cx="476250" cy="446087"/>
              <a:chOff x="471" y="1624"/>
              <a:chExt cx="533" cy="384"/>
            </a:xfrm>
          </p:grpSpPr>
          <p:sp>
            <p:nvSpPr>
              <p:cNvPr id="42037" name="Freeform 34"/>
              <p:cNvSpPr>
                <a:spLocks/>
              </p:cNvSpPr>
              <p:nvPr/>
            </p:nvSpPr>
            <p:spPr bwMode="auto">
              <a:xfrm>
                <a:off x="471" y="1624"/>
                <a:ext cx="533" cy="384"/>
              </a:xfrm>
              <a:custGeom>
                <a:avLst/>
                <a:gdLst>
                  <a:gd name="T0" fmla="*/ 533 w 533"/>
                  <a:gd name="T1" fmla="*/ 195 h 384"/>
                  <a:gd name="T2" fmla="*/ 458 w 533"/>
                  <a:gd name="T3" fmla="*/ 168 h 384"/>
                  <a:gd name="T4" fmla="*/ 512 w 533"/>
                  <a:gd name="T5" fmla="*/ 121 h 384"/>
                  <a:gd name="T6" fmla="*/ 431 w 533"/>
                  <a:gd name="T7" fmla="*/ 114 h 384"/>
                  <a:gd name="T8" fmla="*/ 452 w 533"/>
                  <a:gd name="T9" fmla="*/ 54 h 384"/>
                  <a:gd name="T10" fmla="*/ 378 w 533"/>
                  <a:gd name="T11" fmla="*/ 74 h 384"/>
                  <a:gd name="T12" fmla="*/ 364 w 533"/>
                  <a:gd name="T13" fmla="*/ 13 h 384"/>
                  <a:gd name="T14" fmla="*/ 303 w 533"/>
                  <a:gd name="T15" fmla="*/ 54 h 384"/>
                  <a:gd name="T16" fmla="*/ 263 w 533"/>
                  <a:gd name="T17" fmla="*/ 0 h 384"/>
                  <a:gd name="T18" fmla="*/ 222 w 533"/>
                  <a:gd name="T19" fmla="*/ 54 h 384"/>
                  <a:gd name="T20" fmla="*/ 162 w 533"/>
                  <a:gd name="T21" fmla="*/ 13 h 384"/>
                  <a:gd name="T22" fmla="*/ 155 w 533"/>
                  <a:gd name="T23" fmla="*/ 74 h 384"/>
                  <a:gd name="T24" fmla="*/ 74 w 533"/>
                  <a:gd name="T25" fmla="*/ 54 h 384"/>
                  <a:gd name="T26" fmla="*/ 94 w 533"/>
                  <a:gd name="T27" fmla="*/ 114 h 384"/>
                  <a:gd name="T28" fmla="*/ 20 w 533"/>
                  <a:gd name="T29" fmla="*/ 121 h 384"/>
                  <a:gd name="T30" fmla="*/ 67 w 533"/>
                  <a:gd name="T31" fmla="*/ 168 h 384"/>
                  <a:gd name="T32" fmla="*/ 0 w 533"/>
                  <a:gd name="T33" fmla="*/ 195 h 384"/>
                  <a:gd name="T34" fmla="*/ 67 w 533"/>
                  <a:gd name="T35" fmla="*/ 222 h 384"/>
                  <a:gd name="T36" fmla="*/ 20 w 533"/>
                  <a:gd name="T37" fmla="*/ 263 h 384"/>
                  <a:gd name="T38" fmla="*/ 94 w 533"/>
                  <a:gd name="T39" fmla="*/ 270 h 384"/>
                  <a:gd name="T40" fmla="*/ 74 w 533"/>
                  <a:gd name="T41" fmla="*/ 330 h 384"/>
                  <a:gd name="T42" fmla="*/ 155 w 533"/>
                  <a:gd name="T43" fmla="*/ 310 h 384"/>
                  <a:gd name="T44" fmla="*/ 162 w 533"/>
                  <a:gd name="T45" fmla="*/ 371 h 384"/>
                  <a:gd name="T46" fmla="*/ 222 w 533"/>
                  <a:gd name="T47" fmla="*/ 330 h 384"/>
                  <a:gd name="T48" fmla="*/ 263 w 533"/>
                  <a:gd name="T49" fmla="*/ 384 h 384"/>
                  <a:gd name="T50" fmla="*/ 303 w 533"/>
                  <a:gd name="T51" fmla="*/ 330 h 384"/>
                  <a:gd name="T52" fmla="*/ 364 w 533"/>
                  <a:gd name="T53" fmla="*/ 371 h 384"/>
                  <a:gd name="T54" fmla="*/ 378 w 533"/>
                  <a:gd name="T55" fmla="*/ 310 h 384"/>
                  <a:gd name="T56" fmla="*/ 452 w 533"/>
                  <a:gd name="T57" fmla="*/ 330 h 384"/>
                  <a:gd name="T58" fmla="*/ 431 w 533"/>
                  <a:gd name="T59" fmla="*/ 270 h 384"/>
                  <a:gd name="T60" fmla="*/ 512 w 533"/>
                  <a:gd name="T61" fmla="*/ 263 h 384"/>
                  <a:gd name="T62" fmla="*/ 458 w 533"/>
                  <a:gd name="T63" fmla="*/ 222 h 384"/>
                  <a:gd name="T64" fmla="*/ 533 w 533"/>
                  <a:gd name="T65" fmla="*/ 195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384"/>
                  <a:gd name="T101" fmla="*/ 533 w 533"/>
                  <a:gd name="T102" fmla="*/ 384 h 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384">
                    <a:moveTo>
                      <a:pt x="533" y="195"/>
                    </a:moveTo>
                    <a:lnTo>
                      <a:pt x="458" y="168"/>
                    </a:lnTo>
                    <a:lnTo>
                      <a:pt x="512" y="121"/>
                    </a:lnTo>
                    <a:lnTo>
                      <a:pt x="431" y="114"/>
                    </a:lnTo>
                    <a:lnTo>
                      <a:pt x="452" y="54"/>
                    </a:lnTo>
                    <a:lnTo>
                      <a:pt x="378" y="74"/>
                    </a:lnTo>
                    <a:lnTo>
                      <a:pt x="364" y="13"/>
                    </a:lnTo>
                    <a:lnTo>
                      <a:pt x="303" y="54"/>
                    </a:lnTo>
                    <a:lnTo>
                      <a:pt x="263" y="0"/>
                    </a:lnTo>
                    <a:lnTo>
                      <a:pt x="222" y="54"/>
                    </a:lnTo>
                    <a:lnTo>
                      <a:pt x="162" y="13"/>
                    </a:lnTo>
                    <a:lnTo>
                      <a:pt x="155" y="74"/>
                    </a:lnTo>
                    <a:lnTo>
                      <a:pt x="74" y="54"/>
                    </a:lnTo>
                    <a:lnTo>
                      <a:pt x="94" y="114"/>
                    </a:lnTo>
                    <a:lnTo>
                      <a:pt x="20" y="121"/>
                    </a:lnTo>
                    <a:lnTo>
                      <a:pt x="67" y="168"/>
                    </a:lnTo>
                    <a:lnTo>
                      <a:pt x="0" y="195"/>
                    </a:lnTo>
                    <a:lnTo>
                      <a:pt x="67" y="222"/>
                    </a:lnTo>
                    <a:lnTo>
                      <a:pt x="20" y="263"/>
                    </a:lnTo>
                    <a:lnTo>
                      <a:pt x="94" y="270"/>
                    </a:lnTo>
                    <a:lnTo>
                      <a:pt x="74" y="330"/>
                    </a:lnTo>
                    <a:lnTo>
                      <a:pt x="155" y="310"/>
                    </a:lnTo>
                    <a:lnTo>
                      <a:pt x="162" y="371"/>
                    </a:lnTo>
                    <a:lnTo>
                      <a:pt x="222" y="330"/>
                    </a:lnTo>
                    <a:lnTo>
                      <a:pt x="263" y="384"/>
                    </a:lnTo>
                    <a:lnTo>
                      <a:pt x="303" y="330"/>
                    </a:lnTo>
                    <a:lnTo>
                      <a:pt x="364" y="371"/>
                    </a:lnTo>
                    <a:lnTo>
                      <a:pt x="378" y="310"/>
                    </a:lnTo>
                    <a:lnTo>
                      <a:pt x="452" y="330"/>
                    </a:lnTo>
                    <a:lnTo>
                      <a:pt x="431" y="270"/>
                    </a:lnTo>
                    <a:lnTo>
                      <a:pt x="512" y="263"/>
                    </a:lnTo>
                    <a:lnTo>
                      <a:pt x="458" y="222"/>
                    </a:lnTo>
                    <a:lnTo>
                      <a:pt x="533" y="195"/>
                    </a:lnTo>
                    <a:close/>
                  </a:path>
                </a:pathLst>
              </a:custGeom>
              <a:solidFill>
                <a:srgbClr val="FFFF00"/>
              </a:solidFill>
              <a:ln w="15875">
                <a:solidFill>
                  <a:srgbClr val="000000"/>
                </a:solidFill>
                <a:round/>
                <a:headEnd/>
                <a:tailEnd/>
              </a:ln>
            </p:spPr>
            <p:txBody>
              <a:bodyPr/>
              <a:lstStyle/>
              <a:p>
                <a:endParaRPr lang="ja-JP" altLang="en-US"/>
              </a:p>
            </p:txBody>
          </p:sp>
          <p:sp>
            <p:nvSpPr>
              <p:cNvPr id="42038" name="Oval 35"/>
              <p:cNvSpPr>
                <a:spLocks noChangeArrowheads="1"/>
              </p:cNvSpPr>
              <p:nvPr/>
            </p:nvSpPr>
            <p:spPr bwMode="auto">
              <a:xfrm>
                <a:off x="660" y="1772"/>
                <a:ext cx="168" cy="122"/>
              </a:xfrm>
              <a:prstGeom prst="ellipse">
                <a:avLst/>
              </a:prstGeom>
              <a:solidFill>
                <a:srgbClr val="FFFF00"/>
              </a:solidFill>
              <a:ln w="15875">
                <a:solidFill>
                  <a:srgbClr val="000000"/>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42030" name="Oval 36"/>
            <p:cNvSpPr>
              <a:spLocks noChangeArrowheads="1"/>
            </p:cNvSpPr>
            <p:nvPr/>
          </p:nvSpPr>
          <p:spPr bwMode="auto">
            <a:xfrm flipH="1">
              <a:off x="5531077" y="6144078"/>
              <a:ext cx="176213" cy="149225"/>
            </a:xfrm>
            <a:prstGeom prst="ellipse">
              <a:avLst/>
            </a:prstGeom>
            <a:solidFill>
              <a:srgbClr val="FFFFFF"/>
            </a:solidFill>
            <a:ln w="15875">
              <a:solidFill>
                <a:srgbClr val="000000"/>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031" name="Text Box 58"/>
            <p:cNvSpPr txBox="1">
              <a:spLocks noChangeArrowheads="1"/>
            </p:cNvSpPr>
            <p:nvPr/>
          </p:nvSpPr>
          <p:spPr bwMode="auto">
            <a:xfrm>
              <a:off x="3164334" y="4957925"/>
              <a:ext cx="2887448" cy="46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2400" i="1">
                  <a:latin typeface="Times New Roman" panose="02020603050405020304" pitchFamily="18" charset="0"/>
                  <a:ea typeface="HG創英角ﾎﾟｯﾌﾟ体" panose="040B0A09000000000000" pitchFamily="49" charset="-128"/>
                  <a:cs typeface="Times New Roman" panose="02020603050405020304" pitchFamily="18" charset="0"/>
                </a:rPr>
                <a:t>Long range help</a:t>
              </a:r>
            </a:p>
          </p:txBody>
        </p:sp>
        <p:sp>
          <p:nvSpPr>
            <p:cNvPr id="42032" name="下カーブ矢印 434"/>
            <p:cNvSpPr>
              <a:spLocks noChangeArrowheads="1"/>
            </p:cNvSpPr>
            <p:nvPr/>
          </p:nvSpPr>
          <p:spPr bwMode="auto">
            <a:xfrm flipH="1">
              <a:off x="3425372" y="5442856"/>
              <a:ext cx="2307771" cy="493485"/>
            </a:xfrm>
            <a:prstGeom prst="curvedDownArrow">
              <a:avLst>
                <a:gd name="adj1" fmla="val 25006"/>
                <a:gd name="adj2" fmla="val 49991"/>
                <a:gd name="adj3" fmla="val 19116"/>
              </a:avLst>
            </a:prstGeom>
            <a:solidFill>
              <a:srgbClr val="0000FF"/>
            </a:solidFill>
            <a:ln w="9525" algn="ctr">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42033" name="Group 29"/>
            <p:cNvGrpSpPr>
              <a:grpSpLocks/>
            </p:cNvGrpSpPr>
            <p:nvPr/>
          </p:nvGrpSpPr>
          <p:grpSpPr bwMode="auto">
            <a:xfrm>
              <a:off x="3167289" y="6025016"/>
              <a:ext cx="476250" cy="444500"/>
              <a:chOff x="471" y="1624"/>
              <a:chExt cx="533" cy="384"/>
            </a:xfrm>
          </p:grpSpPr>
          <p:sp>
            <p:nvSpPr>
              <p:cNvPr id="42035" name="Freeform 30"/>
              <p:cNvSpPr>
                <a:spLocks/>
              </p:cNvSpPr>
              <p:nvPr/>
            </p:nvSpPr>
            <p:spPr bwMode="auto">
              <a:xfrm>
                <a:off x="471" y="1624"/>
                <a:ext cx="533" cy="384"/>
              </a:xfrm>
              <a:custGeom>
                <a:avLst/>
                <a:gdLst>
                  <a:gd name="T0" fmla="*/ 533 w 533"/>
                  <a:gd name="T1" fmla="*/ 195 h 384"/>
                  <a:gd name="T2" fmla="*/ 458 w 533"/>
                  <a:gd name="T3" fmla="*/ 168 h 384"/>
                  <a:gd name="T4" fmla="*/ 512 w 533"/>
                  <a:gd name="T5" fmla="*/ 121 h 384"/>
                  <a:gd name="T6" fmla="*/ 431 w 533"/>
                  <a:gd name="T7" fmla="*/ 114 h 384"/>
                  <a:gd name="T8" fmla="*/ 452 w 533"/>
                  <a:gd name="T9" fmla="*/ 54 h 384"/>
                  <a:gd name="T10" fmla="*/ 378 w 533"/>
                  <a:gd name="T11" fmla="*/ 74 h 384"/>
                  <a:gd name="T12" fmla="*/ 364 w 533"/>
                  <a:gd name="T13" fmla="*/ 13 h 384"/>
                  <a:gd name="T14" fmla="*/ 303 w 533"/>
                  <a:gd name="T15" fmla="*/ 54 h 384"/>
                  <a:gd name="T16" fmla="*/ 263 w 533"/>
                  <a:gd name="T17" fmla="*/ 0 h 384"/>
                  <a:gd name="T18" fmla="*/ 222 w 533"/>
                  <a:gd name="T19" fmla="*/ 54 h 384"/>
                  <a:gd name="T20" fmla="*/ 162 w 533"/>
                  <a:gd name="T21" fmla="*/ 13 h 384"/>
                  <a:gd name="T22" fmla="*/ 155 w 533"/>
                  <a:gd name="T23" fmla="*/ 74 h 384"/>
                  <a:gd name="T24" fmla="*/ 74 w 533"/>
                  <a:gd name="T25" fmla="*/ 54 h 384"/>
                  <a:gd name="T26" fmla="*/ 94 w 533"/>
                  <a:gd name="T27" fmla="*/ 114 h 384"/>
                  <a:gd name="T28" fmla="*/ 20 w 533"/>
                  <a:gd name="T29" fmla="*/ 121 h 384"/>
                  <a:gd name="T30" fmla="*/ 67 w 533"/>
                  <a:gd name="T31" fmla="*/ 168 h 384"/>
                  <a:gd name="T32" fmla="*/ 0 w 533"/>
                  <a:gd name="T33" fmla="*/ 195 h 384"/>
                  <a:gd name="T34" fmla="*/ 67 w 533"/>
                  <a:gd name="T35" fmla="*/ 222 h 384"/>
                  <a:gd name="T36" fmla="*/ 20 w 533"/>
                  <a:gd name="T37" fmla="*/ 263 h 384"/>
                  <a:gd name="T38" fmla="*/ 94 w 533"/>
                  <a:gd name="T39" fmla="*/ 270 h 384"/>
                  <a:gd name="T40" fmla="*/ 74 w 533"/>
                  <a:gd name="T41" fmla="*/ 330 h 384"/>
                  <a:gd name="T42" fmla="*/ 155 w 533"/>
                  <a:gd name="T43" fmla="*/ 310 h 384"/>
                  <a:gd name="T44" fmla="*/ 162 w 533"/>
                  <a:gd name="T45" fmla="*/ 371 h 384"/>
                  <a:gd name="T46" fmla="*/ 222 w 533"/>
                  <a:gd name="T47" fmla="*/ 330 h 384"/>
                  <a:gd name="T48" fmla="*/ 263 w 533"/>
                  <a:gd name="T49" fmla="*/ 384 h 384"/>
                  <a:gd name="T50" fmla="*/ 303 w 533"/>
                  <a:gd name="T51" fmla="*/ 330 h 384"/>
                  <a:gd name="T52" fmla="*/ 364 w 533"/>
                  <a:gd name="T53" fmla="*/ 371 h 384"/>
                  <a:gd name="T54" fmla="*/ 378 w 533"/>
                  <a:gd name="T55" fmla="*/ 310 h 384"/>
                  <a:gd name="T56" fmla="*/ 452 w 533"/>
                  <a:gd name="T57" fmla="*/ 330 h 384"/>
                  <a:gd name="T58" fmla="*/ 431 w 533"/>
                  <a:gd name="T59" fmla="*/ 270 h 384"/>
                  <a:gd name="T60" fmla="*/ 512 w 533"/>
                  <a:gd name="T61" fmla="*/ 263 h 384"/>
                  <a:gd name="T62" fmla="*/ 458 w 533"/>
                  <a:gd name="T63" fmla="*/ 222 h 384"/>
                  <a:gd name="T64" fmla="*/ 533 w 533"/>
                  <a:gd name="T65" fmla="*/ 195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384"/>
                  <a:gd name="T101" fmla="*/ 533 w 533"/>
                  <a:gd name="T102" fmla="*/ 384 h 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384">
                    <a:moveTo>
                      <a:pt x="533" y="195"/>
                    </a:moveTo>
                    <a:lnTo>
                      <a:pt x="458" y="168"/>
                    </a:lnTo>
                    <a:lnTo>
                      <a:pt x="512" y="121"/>
                    </a:lnTo>
                    <a:lnTo>
                      <a:pt x="431" y="114"/>
                    </a:lnTo>
                    <a:lnTo>
                      <a:pt x="452" y="54"/>
                    </a:lnTo>
                    <a:lnTo>
                      <a:pt x="378" y="74"/>
                    </a:lnTo>
                    <a:lnTo>
                      <a:pt x="364" y="13"/>
                    </a:lnTo>
                    <a:lnTo>
                      <a:pt x="303" y="54"/>
                    </a:lnTo>
                    <a:lnTo>
                      <a:pt x="263" y="0"/>
                    </a:lnTo>
                    <a:lnTo>
                      <a:pt x="222" y="54"/>
                    </a:lnTo>
                    <a:lnTo>
                      <a:pt x="162" y="13"/>
                    </a:lnTo>
                    <a:lnTo>
                      <a:pt x="155" y="74"/>
                    </a:lnTo>
                    <a:lnTo>
                      <a:pt x="74" y="54"/>
                    </a:lnTo>
                    <a:lnTo>
                      <a:pt x="94" y="114"/>
                    </a:lnTo>
                    <a:lnTo>
                      <a:pt x="20" y="121"/>
                    </a:lnTo>
                    <a:lnTo>
                      <a:pt x="67" y="168"/>
                    </a:lnTo>
                    <a:lnTo>
                      <a:pt x="0" y="195"/>
                    </a:lnTo>
                    <a:lnTo>
                      <a:pt x="67" y="222"/>
                    </a:lnTo>
                    <a:lnTo>
                      <a:pt x="20" y="263"/>
                    </a:lnTo>
                    <a:lnTo>
                      <a:pt x="94" y="270"/>
                    </a:lnTo>
                    <a:lnTo>
                      <a:pt x="74" y="330"/>
                    </a:lnTo>
                    <a:lnTo>
                      <a:pt x="155" y="310"/>
                    </a:lnTo>
                    <a:lnTo>
                      <a:pt x="162" y="371"/>
                    </a:lnTo>
                    <a:lnTo>
                      <a:pt x="222" y="330"/>
                    </a:lnTo>
                    <a:lnTo>
                      <a:pt x="263" y="384"/>
                    </a:lnTo>
                    <a:lnTo>
                      <a:pt x="303" y="330"/>
                    </a:lnTo>
                    <a:lnTo>
                      <a:pt x="364" y="371"/>
                    </a:lnTo>
                    <a:lnTo>
                      <a:pt x="378" y="310"/>
                    </a:lnTo>
                    <a:lnTo>
                      <a:pt x="452" y="330"/>
                    </a:lnTo>
                    <a:lnTo>
                      <a:pt x="431" y="270"/>
                    </a:lnTo>
                    <a:lnTo>
                      <a:pt x="512" y="263"/>
                    </a:lnTo>
                    <a:lnTo>
                      <a:pt x="458" y="222"/>
                    </a:lnTo>
                    <a:lnTo>
                      <a:pt x="533" y="195"/>
                    </a:lnTo>
                    <a:close/>
                  </a:path>
                </a:pathLst>
              </a:custGeom>
              <a:solidFill>
                <a:srgbClr val="000000"/>
              </a:solidFill>
              <a:ln w="15875">
                <a:solidFill>
                  <a:srgbClr val="000000"/>
                </a:solidFill>
                <a:round/>
                <a:headEnd/>
                <a:tailEnd/>
              </a:ln>
            </p:spPr>
            <p:txBody>
              <a:bodyPr/>
              <a:lstStyle/>
              <a:p>
                <a:endParaRPr lang="ja-JP" altLang="en-US"/>
              </a:p>
            </p:txBody>
          </p:sp>
          <p:sp>
            <p:nvSpPr>
              <p:cNvPr id="42036" name="Oval 31"/>
              <p:cNvSpPr>
                <a:spLocks noChangeArrowheads="1"/>
              </p:cNvSpPr>
              <p:nvPr/>
            </p:nvSpPr>
            <p:spPr bwMode="auto">
              <a:xfrm>
                <a:off x="660" y="1772"/>
                <a:ext cx="168" cy="122"/>
              </a:xfrm>
              <a:prstGeom prst="ellipse">
                <a:avLst/>
              </a:prstGeom>
              <a:solidFill>
                <a:srgbClr val="000000"/>
              </a:solidFill>
              <a:ln w="15875">
                <a:solidFill>
                  <a:srgbClr val="000000"/>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42034" name="Oval 36"/>
            <p:cNvSpPr>
              <a:spLocks noChangeArrowheads="1"/>
            </p:cNvSpPr>
            <p:nvPr/>
          </p:nvSpPr>
          <p:spPr bwMode="auto">
            <a:xfrm flipH="1">
              <a:off x="3346677" y="6180364"/>
              <a:ext cx="176213" cy="149225"/>
            </a:xfrm>
            <a:prstGeom prst="ellipse">
              <a:avLst/>
            </a:prstGeom>
            <a:solidFill>
              <a:srgbClr val="FFFFFF"/>
            </a:solidFill>
            <a:ln w="15875">
              <a:solidFill>
                <a:srgbClr val="000000"/>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42026" name="テキスト ボックス 426"/>
          <p:cNvSpPr txBox="1">
            <a:spLocks noChangeArrowheads="1"/>
          </p:cNvSpPr>
          <p:nvPr/>
        </p:nvSpPr>
        <p:spPr bwMode="auto">
          <a:xfrm>
            <a:off x="4244975" y="6488113"/>
            <a:ext cx="4899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PNAS 2007 Nakamasu, Takahashi and Kondo</a:t>
            </a:r>
            <a:endParaRPr lang="ja-JP" altLang="en-US" sz="1800">
              <a:latin typeface="Arial" panose="020B0604020202020204" pitchFamily="34" charset="0"/>
            </a:endParaRPr>
          </a:p>
        </p:txBody>
      </p:sp>
    </p:spTree>
    <p:extLst>
      <p:ext uri="{BB962C8B-B14F-4D97-AF65-F5344CB8AC3E}">
        <p14:creationId xmlns:p14="http://schemas.microsoft.com/office/powerpoint/2010/main" val="32265229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a:xfrm>
            <a:off x="468313" y="203200"/>
            <a:ext cx="8229600" cy="777875"/>
          </a:xfrm>
        </p:spPr>
        <p:txBody>
          <a:bodyPr/>
          <a:lstStyle/>
          <a:p>
            <a:pPr eaLnBrk="1" hangingPunct="1"/>
            <a:r>
              <a:rPr lang="en-US" altLang="ja-JP" sz="3600" i="1" smtClean="0">
                <a:latin typeface="Times New Roman" panose="02020603050405020304" pitchFamily="18" charset="0"/>
                <a:cs typeface="Times New Roman" panose="02020603050405020304" pitchFamily="18" charset="0"/>
              </a:rPr>
              <a:t>Screening of the long range factor</a:t>
            </a:r>
            <a:endParaRPr lang="ja-JP" altLang="en-US" sz="3600" i="1" smtClean="0">
              <a:latin typeface="Times New Roman" panose="02020603050405020304" pitchFamily="18" charset="0"/>
              <a:cs typeface="Times New Roman" panose="02020603050405020304" pitchFamily="18" charset="0"/>
            </a:endParaRPr>
          </a:p>
        </p:txBody>
      </p:sp>
      <p:grpSp>
        <p:nvGrpSpPr>
          <p:cNvPr id="2" name="グループ化 15"/>
          <p:cNvGrpSpPr>
            <a:grpSpLocks/>
          </p:cNvGrpSpPr>
          <p:nvPr/>
        </p:nvGrpSpPr>
        <p:grpSpPr bwMode="auto">
          <a:xfrm>
            <a:off x="900113" y="2565400"/>
            <a:ext cx="2906712" cy="3887788"/>
            <a:chOff x="1476375" y="1701626"/>
            <a:chExt cx="3382963" cy="5111750"/>
          </a:xfrm>
        </p:grpSpPr>
        <p:sp>
          <p:nvSpPr>
            <p:cNvPr id="42" name="正方形/長方形 41"/>
            <p:cNvSpPr/>
            <p:nvPr/>
          </p:nvSpPr>
          <p:spPr>
            <a:xfrm>
              <a:off x="1476375" y="1701626"/>
              <a:ext cx="3382963" cy="793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2400" dirty="0"/>
                <a:t>~20,000 genes</a:t>
              </a:r>
              <a:endParaRPr lang="ja-JP" altLang="en-US" sz="2400" dirty="0"/>
            </a:p>
          </p:txBody>
        </p:sp>
        <p:sp>
          <p:nvSpPr>
            <p:cNvPr id="43" name="正方形/長方形 42"/>
            <p:cNvSpPr/>
            <p:nvPr/>
          </p:nvSpPr>
          <p:spPr>
            <a:xfrm>
              <a:off x="1476375" y="3141849"/>
              <a:ext cx="3382963" cy="791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2400" dirty="0"/>
                <a:t>482genes</a:t>
              </a:r>
              <a:endParaRPr lang="ja-JP" altLang="en-US" sz="2400" dirty="0"/>
            </a:p>
          </p:txBody>
        </p:sp>
        <p:sp>
          <p:nvSpPr>
            <p:cNvPr id="44" name="正方形/長方形 43"/>
            <p:cNvSpPr/>
            <p:nvPr/>
          </p:nvSpPr>
          <p:spPr>
            <a:xfrm>
              <a:off x="1476375" y="4582073"/>
              <a:ext cx="3382963" cy="791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2400" dirty="0"/>
                <a:t>6 genes</a:t>
              </a:r>
              <a:endParaRPr lang="ja-JP" altLang="en-US" sz="2400" dirty="0"/>
            </a:p>
          </p:txBody>
        </p:sp>
        <p:sp>
          <p:nvSpPr>
            <p:cNvPr id="45" name="正方形/長方形 44"/>
            <p:cNvSpPr/>
            <p:nvPr/>
          </p:nvSpPr>
          <p:spPr>
            <a:xfrm>
              <a:off x="1476375" y="6020210"/>
              <a:ext cx="3382963" cy="793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2400" dirty="0"/>
                <a:t>1 gene</a:t>
              </a:r>
              <a:endParaRPr lang="ja-JP" altLang="en-US" sz="2400" dirty="0"/>
            </a:p>
          </p:txBody>
        </p:sp>
        <p:sp>
          <p:nvSpPr>
            <p:cNvPr id="46" name="下矢印 45"/>
            <p:cNvSpPr/>
            <p:nvPr/>
          </p:nvSpPr>
          <p:spPr>
            <a:xfrm>
              <a:off x="2987715" y="2494792"/>
              <a:ext cx="360282" cy="647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7" name="下矢印 46"/>
            <p:cNvSpPr/>
            <p:nvPr/>
          </p:nvSpPr>
          <p:spPr>
            <a:xfrm>
              <a:off x="2987715" y="3932929"/>
              <a:ext cx="360282" cy="649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8" name="下矢印 47"/>
            <p:cNvSpPr/>
            <p:nvPr/>
          </p:nvSpPr>
          <p:spPr>
            <a:xfrm>
              <a:off x="2987715" y="5373153"/>
              <a:ext cx="360282" cy="647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cxnSp>
        <p:nvCxnSpPr>
          <p:cNvPr id="51" name="直線矢印コネクタ 50"/>
          <p:cNvCxnSpPr/>
          <p:nvPr/>
        </p:nvCxnSpPr>
        <p:spPr>
          <a:xfrm flipH="1">
            <a:off x="2484438" y="2927350"/>
            <a:ext cx="2447925" cy="4302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flipH="1">
            <a:off x="2484438" y="4367213"/>
            <a:ext cx="2447925" cy="698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H="1" flipV="1">
            <a:off x="2555875" y="5589588"/>
            <a:ext cx="2376488" cy="215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309" name="テキスト ボックス 53"/>
          <p:cNvSpPr txBox="1">
            <a:spLocks noChangeArrowheads="1"/>
          </p:cNvSpPr>
          <p:nvPr/>
        </p:nvSpPr>
        <p:spPr bwMode="auto">
          <a:xfrm>
            <a:off x="4968875" y="2638425"/>
            <a:ext cx="370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b="1">
                <a:latin typeface="Arial" panose="020B0604020202020204" pitchFamily="34" charset="0"/>
              </a:rPr>
              <a:t>Gene chip:</a:t>
            </a:r>
          </a:p>
          <a:p>
            <a:pPr eaLnBrk="1" hangingPunct="1">
              <a:spcBef>
                <a:spcPct val="0"/>
              </a:spcBef>
              <a:buFontTx/>
              <a:buNone/>
            </a:pPr>
            <a:r>
              <a:rPr lang="en-US" altLang="ja-JP" sz="1800">
                <a:latin typeface="Arial" panose="020B0604020202020204" pitchFamily="34" charset="0"/>
              </a:rPr>
              <a:t>Xenthophores/melanophores &gt; 3</a:t>
            </a:r>
            <a:endParaRPr lang="ja-JP" altLang="en-US" sz="1800">
              <a:latin typeface="Arial" panose="020B0604020202020204" pitchFamily="34" charset="0"/>
            </a:endParaRPr>
          </a:p>
        </p:txBody>
      </p:sp>
      <p:sp>
        <p:nvSpPr>
          <p:cNvPr id="55310" name="テキスト ボックス 54"/>
          <p:cNvSpPr txBox="1">
            <a:spLocks noChangeArrowheads="1"/>
          </p:cNvSpPr>
          <p:nvPr/>
        </p:nvSpPr>
        <p:spPr bwMode="auto">
          <a:xfrm>
            <a:off x="4932363" y="3644900"/>
            <a:ext cx="3708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b="1">
                <a:latin typeface="Arial" panose="020B0604020202020204" pitchFamily="34" charset="0"/>
              </a:rPr>
              <a:t>Realtime PCR:</a:t>
            </a:r>
          </a:p>
          <a:p>
            <a:pPr eaLnBrk="1" hangingPunct="1">
              <a:spcBef>
                <a:spcPct val="0"/>
              </a:spcBef>
              <a:buFontTx/>
              <a:buNone/>
            </a:pPr>
            <a:r>
              <a:rPr lang="en-US" altLang="ja-JP" sz="1800">
                <a:latin typeface="Arial" panose="020B0604020202020204" pitchFamily="34" charset="0"/>
              </a:rPr>
              <a:t>Xenthophores/melanophores &gt; 5</a:t>
            </a:r>
          </a:p>
          <a:p>
            <a:pPr eaLnBrk="1" hangingPunct="1">
              <a:spcBef>
                <a:spcPct val="0"/>
              </a:spcBef>
              <a:buFontTx/>
              <a:buNone/>
            </a:pPr>
            <a:r>
              <a:rPr lang="en-US" altLang="ja-JP" sz="1800">
                <a:latin typeface="Arial" panose="020B0604020202020204" pitchFamily="34" charset="0"/>
              </a:rPr>
              <a:t>+</a:t>
            </a:r>
          </a:p>
          <a:p>
            <a:pPr eaLnBrk="1" hangingPunct="1">
              <a:spcBef>
                <a:spcPct val="0"/>
              </a:spcBef>
              <a:buFontTx/>
              <a:buNone/>
            </a:pPr>
            <a:r>
              <a:rPr lang="en-US" altLang="ja-JP" sz="1800">
                <a:latin typeface="Arial" panose="020B0604020202020204" pitchFamily="34" charset="0"/>
              </a:rPr>
              <a:t>Protein ligands or membrane proteins</a:t>
            </a:r>
            <a:endParaRPr lang="ja-JP" altLang="en-US" sz="1800">
              <a:latin typeface="Arial" panose="020B0604020202020204" pitchFamily="34" charset="0"/>
            </a:endParaRPr>
          </a:p>
        </p:txBody>
      </p:sp>
      <p:sp>
        <p:nvSpPr>
          <p:cNvPr id="55311" name="テキスト ボックス 54"/>
          <p:cNvSpPr txBox="1">
            <a:spLocks noChangeArrowheads="1"/>
          </p:cNvSpPr>
          <p:nvPr/>
        </p:nvSpPr>
        <p:spPr bwMode="auto">
          <a:xfrm>
            <a:off x="4932363" y="5445125"/>
            <a:ext cx="3708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b="1">
                <a:latin typeface="Arial" panose="020B0604020202020204" pitchFamily="34" charset="0"/>
              </a:rPr>
              <a:t>Transgenic fish:</a:t>
            </a:r>
          </a:p>
          <a:p>
            <a:pPr eaLnBrk="1" hangingPunct="1">
              <a:spcBef>
                <a:spcPct val="0"/>
              </a:spcBef>
              <a:buFontTx/>
              <a:buNone/>
            </a:pPr>
            <a:r>
              <a:rPr lang="en-US" altLang="ja-JP" sz="1800">
                <a:latin typeface="Arial" panose="020B0604020202020204" pitchFamily="34" charset="0"/>
              </a:rPr>
              <a:t>Expression in melanophores</a:t>
            </a:r>
          </a:p>
          <a:p>
            <a:pPr eaLnBrk="1" hangingPunct="1">
              <a:spcBef>
                <a:spcPct val="0"/>
              </a:spcBef>
              <a:buFontTx/>
              <a:buNone/>
            </a:pPr>
            <a:r>
              <a:rPr lang="en-US" altLang="ja-JP" sz="1800">
                <a:latin typeface="Arial" panose="020B0604020202020204" pitchFamily="34" charset="0"/>
              </a:rPr>
              <a:t>Alteration of the pattern?</a:t>
            </a:r>
            <a:endParaRPr lang="ja-JP" altLang="en-US" sz="1800">
              <a:latin typeface="Arial" panose="020B0604020202020204" pitchFamily="34" charset="0"/>
            </a:endParaRPr>
          </a:p>
        </p:txBody>
      </p:sp>
      <p:sp>
        <p:nvSpPr>
          <p:cNvPr id="17" name="角丸四角形 16"/>
          <p:cNvSpPr/>
          <p:nvPr/>
        </p:nvSpPr>
        <p:spPr>
          <a:xfrm>
            <a:off x="2699792" y="1290464"/>
            <a:ext cx="5976664" cy="91440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r>
              <a:rPr lang="en-US" altLang="ja-JP" dirty="0"/>
              <a:t>Assumption</a:t>
            </a:r>
          </a:p>
          <a:p>
            <a:pPr algn="ctr" eaLnBrk="1" hangingPunct="1">
              <a:defRPr/>
            </a:pPr>
            <a:r>
              <a:rPr lang="en-US" altLang="ja-JP" dirty="0" err="1"/>
              <a:t>Ligand</a:t>
            </a:r>
            <a:r>
              <a:rPr lang="en-US" altLang="ja-JP" dirty="0"/>
              <a:t> is expressed exclusively in xanthophores</a:t>
            </a:r>
          </a:p>
          <a:p>
            <a:pPr algn="ctr" eaLnBrk="1" hangingPunct="1">
              <a:defRPr/>
            </a:pPr>
            <a:r>
              <a:rPr lang="en-US" altLang="ja-JP" dirty="0"/>
              <a:t>Receptor is expressed exclusively in melanophores</a:t>
            </a:r>
            <a:endParaRPr lang="ja-JP" altLang="en-US" dirty="0"/>
          </a:p>
        </p:txBody>
      </p:sp>
      <p:sp>
        <p:nvSpPr>
          <p:cNvPr id="44045" name="Freeform 6"/>
          <p:cNvSpPr>
            <a:spLocks noChangeAspect="1"/>
          </p:cNvSpPr>
          <p:nvPr/>
        </p:nvSpPr>
        <p:spPr bwMode="auto">
          <a:xfrm flipH="1">
            <a:off x="611188" y="1827213"/>
            <a:ext cx="417512" cy="330200"/>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000000"/>
          </a:solidFill>
          <a:ln w="9525">
            <a:solidFill>
              <a:schemeClr val="tx1"/>
            </a:solidFill>
            <a:round/>
            <a:headEnd/>
            <a:tailEnd/>
          </a:ln>
        </p:spPr>
        <p:txBody>
          <a:bodyPr wrap="none" anchor="ctr"/>
          <a:lstStyle/>
          <a:p>
            <a:endParaRPr lang="ja-JP" altLang="en-US"/>
          </a:p>
        </p:txBody>
      </p:sp>
      <p:sp>
        <p:nvSpPr>
          <p:cNvPr id="44046" name="Freeform 7"/>
          <p:cNvSpPr>
            <a:spLocks noChangeAspect="1"/>
          </p:cNvSpPr>
          <p:nvPr/>
        </p:nvSpPr>
        <p:spPr bwMode="auto">
          <a:xfrm flipH="1">
            <a:off x="1881188" y="1787525"/>
            <a:ext cx="458787" cy="366713"/>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BFB00"/>
          </a:solidFill>
          <a:ln w="9525">
            <a:solidFill>
              <a:schemeClr val="tx1"/>
            </a:solidFill>
            <a:round/>
            <a:headEnd/>
            <a:tailEnd/>
          </a:ln>
        </p:spPr>
        <p:txBody>
          <a:bodyPr wrap="none" anchor="ctr"/>
          <a:lstStyle/>
          <a:p>
            <a:endParaRPr lang="ja-JP" altLang="en-US"/>
          </a:p>
        </p:txBody>
      </p:sp>
      <p:grpSp>
        <p:nvGrpSpPr>
          <p:cNvPr id="44047" name="Group 8"/>
          <p:cNvGrpSpPr>
            <a:grpSpLocks/>
          </p:cNvGrpSpPr>
          <p:nvPr/>
        </p:nvGrpSpPr>
        <p:grpSpPr bwMode="auto">
          <a:xfrm>
            <a:off x="1076325" y="1787525"/>
            <a:ext cx="685800" cy="230188"/>
            <a:chOff x="1927" y="618"/>
            <a:chExt cx="817" cy="272"/>
          </a:xfrm>
        </p:grpSpPr>
        <p:sp>
          <p:nvSpPr>
            <p:cNvPr id="44054" name="Line 9"/>
            <p:cNvSpPr>
              <a:spLocks noChangeShapeType="1"/>
            </p:cNvSpPr>
            <p:nvPr/>
          </p:nvSpPr>
          <p:spPr bwMode="auto">
            <a:xfrm>
              <a:off x="1927" y="754"/>
              <a:ext cx="817" cy="0"/>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4055" name="Line 10"/>
            <p:cNvSpPr>
              <a:spLocks noChangeShapeType="1"/>
            </p:cNvSpPr>
            <p:nvPr/>
          </p:nvSpPr>
          <p:spPr bwMode="auto">
            <a:xfrm>
              <a:off x="2744" y="618"/>
              <a:ext cx="0" cy="272"/>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44048" name="Group 11"/>
          <p:cNvGrpSpPr>
            <a:grpSpLocks/>
          </p:cNvGrpSpPr>
          <p:nvPr/>
        </p:nvGrpSpPr>
        <p:grpSpPr bwMode="auto">
          <a:xfrm flipH="1">
            <a:off x="1076325" y="1982788"/>
            <a:ext cx="685800" cy="230187"/>
            <a:chOff x="1927" y="618"/>
            <a:chExt cx="817" cy="272"/>
          </a:xfrm>
        </p:grpSpPr>
        <p:sp>
          <p:nvSpPr>
            <p:cNvPr id="44052" name="Line 12"/>
            <p:cNvSpPr>
              <a:spLocks noChangeShapeType="1"/>
            </p:cNvSpPr>
            <p:nvPr/>
          </p:nvSpPr>
          <p:spPr bwMode="auto">
            <a:xfrm>
              <a:off x="1927" y="754"/>
              <a:ext cx="817"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4053" name="Line 13"/>
            <p:cNvSpPr>
              <a:spLocks noChangeShapeType="1"/>
            </p:cNvSpPr>
            <p:nvPr/>
          </p:nvSpPr>
          <p:spPr bwMode="auto">
            <a:xfrm>
              <a:off x="2744" y="618"/>
              <a:ext cx="0" cy="272"/>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44049" name="Arc 14"/>
          <p:cNvSpPr>
            <a:spLocks/>
          </p:cNvSpPr>
          <p:nvPr/>
        </p:nvSpPr>
        <p:spPr bwMode="auto">
          <a:xfrm flipH="1">
            <a:off x="1033463" y="1163638"/>
            <a:ext cx="800100" cy="1108075"/>
          </a:xfrm>
          <a:custGeom>
            <a:avLst/>
            <a:gdLst>
              <a:gd name="T0" fmla="*/ 0 w 36886"/>
              <a:gd name="T1" fmla="*/ 2147483646 h 21600"/>
              <a:gd name="T2" fmla="*/ 2147483646 w 36886"/>
              <a:gd name="T3" fmla="*/ 2147483646 h 21600"/>
              <a:gd name="T4" fmla="*/ 2147483646 w 36886"/>
              <a:gd name="T5" fmla="*/ 2147483646 h 21600"/>
              <a:gd name="T6" fmla="*/ 0 60000 65536"/>
              <a:gd name="T7" fmla="*/ 0 60000 65536"/>
              <a:gd name="T8" fmla="*/ 0 60000 65536"/>
              <a:gd name="T9" fmla="*/ 0 w 36886"/>
              <a:gd name="T10" fmla="*/ 0 h 21600"/>
              <a:gd name="T11" fmla="*/ 36886 w 36886"/>
              <a:gd name="T12" fmla="*/ 21600 h 21600"/>
            </a:gdLst>
            <a:ahLst/>
            <a:cxnLst>
              <a:cxn ang="T6">
                <a:pos x="T0" y="T1"/>
              </a:cxn>
              <a:cxn ang="T7">
                <a:pos x="T2" y="T3"/>
              </a:cxn>
              <a:cxn ang="T8">
                <a:pos x="T4" y="T5"/>
              </a:cxn>
            </a:cxnLst>
            <a:rect l="T9" t="T10" r="T11" b="T12"/>
            <a:pathLst>
              <a:path w="36886" h="21600" fill="none" extrusionOk="0">
                <a:moveTo>
                  <a:pt x="-1" y="10384"/>
                </a:moveTo>
                <a:cubicBezTo>
                  <a:pt x="3917" y="3936"/>
                  <a:pt x="10915" y="-1"/>
                  <a:pt x="18460" y="0"/>
                </a:cubicBezTo>
                <a:cubicBezTo>
                  <a:pt x="25981" y="0"/>
                  <a:pt x="32960" y="3912"/>
                  <a:pt x="36885" y="10328"/>
                </a:cubicBezTo>
              </a:path>
              <a:path w="36886" h="21600" stroke="0" extrusionOk="0">
                <a:moveTo>
                  <a:pt x="-1" y="10384"/>
                </a:moveTo>
                <a:cubicBezTo>
                  <a:pt x="3917" y="3936"/>
                  <a:pt x="10915" y="-1"/>
                  <a:pt x="18460" y="0"/>
                </a:cubicBezTo>
                <a:cubicBezTo>
                  <a:pt x="25981" y="0"/>
                  <a:pt x="32960" y="3912"/>
                  <a:pt x="36885" y="10328"/>
                </a:cubicBezTo>
                <a:lnTo>
                  <a:pt x="18460" y="21600"/>
                </a:lnTo>
                <a:lnTo>
                  <a:pt x="-1" y="10384"/>
                </a:lnTo>
                <a:close/>
              </a:path>
            </a:pathLst>
          </a:custGeom>
          <a:noFill/>
          <a:ln w="57150">
            <a:solidFill>
              <a:srgbClr val="FFFF0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44050" name="AutoShape 15"/>
          <p:cNvSpPr>
            <a:spLocks noChangeArrowheads="1"/>
          </p:cNvSpPr>
          <p:nvPr/>
        </p:nvSpPr>
        <p:spPr bwMode="auto">
          <a:xfrm rot="-9478723">
            <a:off x="944563" y="1562100"/>
            <a:ext cx="179387" cy="234950"/>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1" name="円/楕円 30"/>
          <p:cNvSpPr/>
          <p:nvPr/>
        </p:nvSpPr>
        <p:spPr>
          <a:xfrm>
            <a:off x="928688" y="908050"/>
            <a:ext cx="1006475" cy="10382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14736512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30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3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9" grpId="0"/>
      <p:bldP spid="55310" grpId="0"/>
      <p:bldP spid="55311" grpId="0"/>
      <p:bldP spid="3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0" y="260350"/>
            <a:ext cx="9144000" cy="936625"/>
          </a:xfrm>
        </p:spPr>
        <p:txBody>
          <a:bodyPr/>
          <a:lstStyle/>
          <a:p>
            <a:pPr eaLnBrk="1" hangingPunct="1"/>
            <a:r>
              <a:rPr lang="en-US" altLang="ja-JP" sz="3200" i="1" smtClean="0">
                <a:latin typeface="Times New Roman" panose="02020603050405020304" pitchFamily="18" charset="0"/>
                <a:cs typeface="Times New Roman" panose="02020603050405020304" pitchFamily="18" charset="0"/>
              </a:rPr>
              <a:t>Delta-Notch system involves in the long range effect</a:t>
            </a:r>
          </a:p>
        </p:txBody>
      </p:sp>
      <p:grpSp>
        <p:nvGrpSpPr>
          <p:cNvPr id="45059" name="グループ化 4"/>
          <p:cNvGrpSpPr>
            <a:grpSpLocks/>
          </p:cNvGrpSpPr>
          <p:nvPr/>
        </p:nvGrpSpPr>
        <p:grpSpPr bwMode="auto">
          <a:xfrm>
            <a:off x="4822825" y="1341438"/>
            <a:ext cx="3910013" cy="4103687"/>
            <a:chOff x="4823520" y="1340768"/>
            <a:chExt cx="4320480" cy="4536504"/>
          </a:xfrm>
        </p:grpSpPr>
        <p:sp>
          <p:nvSpPr>
            <p:cNvPr id="29" name="角丸四角形 28"/>
            <p:cNvSpPr/>
            <p:nvPr/>
          </p:nvSpPr>
          <p:spPr>
            <a:xfrm>
              <a:off x="4823520" y="1340768"/>
              <a:ext cx="4068960" cy="453650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ja-JP" altLang="en-US"/>
            </a:p>
          </p:txBody>
        </p:sp>
        <p:sp>
          <p:nvSpPr>
            <p:cNvPr id="45089" name="Text Box 259"/>
            <p:cNvSpPr txBox="1">
              <a:spLocks noChangeAspect="1" noChangeArrowheads="1"/>
            </p:cNvSpPr>
            <p:nvPr/>
          </p:nvSpPr>
          <p:spPr bwMode="auto">
            <a:xfrm>
              <a:off x="4997450" y="3890963"/>
              <a:ext cx="414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50000"/>
                </a:spcBef>
                <a:buFontTx/>
                <a:buNone/>
              </a:pPr>
              <a:endParaRPr kumimoji="0" lang="ja-JP" altLang="ja-JP" sz="2400">
                <a:latin typeface="Arial" panose="020B0604020202020204" pitchFamily="34" charset="0"/>
              </a:endParaRPr>
            </a:p>
          </p:txBody>
        </p:sp>
        <p:pic>
          <p:nvPicPr>
            <p:cNvPr id="45090" name="コンテンツ プレースホルダー 1"/>
            <p:cNvPicPr>
              <a:picLocks noChangeAspect="1"/>
            </p:cNvPicPr>
            <p:nvPr/>
          </p:nvPicPr>
          <p:blipFill>
            <a:blip r:embed="rId2">
              <a:extLst>
                <a:ext uri="{28A0092B-C50C-407E-A947-70E740481C1C}">
                  <a14:useLocalDpi xmlns:a14="http://schemas.microsoft.com/office/drawing/2010/main" val="0"/>
                </a:ext>
              </a:extLst>
            </a:blip>
            <a:srcRect l="6169" t="21747" r="32526" b="36131"/>
            <a:stretch>
              <a:fillRect/>
            </a:stretch>
          </p:blipFill>
          <p:spPr bwMode="auto">
            <a:xfrm>
              <a:off x="5364163" y="4098925"/>
              <a:ext cx="29527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1" name="Picture 5" descr="C:\Users\pattern formation\Desktop\ドミナントネガティブ\dapt処理さかな\zip\control\control_1_100224_x5.tiff"/>
            <p:cNvPicPr>
              <a:picLocks noChangeAspect="1" noChangeArrowheads="1"/>
            </p:cNvPicPr>
            <p:nvPr/>
          </p:nvPicPr>
          <p:blipFill>
            <a:blip r:embed="rId3">
              <a:extLst>
                <a:ext uri="{28A0092B-C50C-407E-A947-70E740481C1C}">
                  <a14:useLocalDpi xmlns:a14="http://schemas.microsoft.com/office/drawing/2010/main" val="0"/>
                </a:ext>
              </a:extLst>
            </a:blip>
            <a:srcRect l="28461" t="16310" b="30098"/>
            <a:stretch>
              <a:fillRect/>
            </a:stretch>
          </p:blipFill>
          <p:spPr bwMode="auto">
            <a:xfrm>
              <a:off x="5364163" y="1843088"/>
              <a:ext cx="29527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92" name="テキスト ボックス 25"/>
            <p:cNvSpPr txBox="1">
              <a:spLocks noChangeArrowheads="1"/>
            </p:cNvSpPr>
            <p:nvPr/>
          </p:nvSpPr>
          <p:spPr bwMode="auto">
            <a:xfrm>
              <a:off x="6300788" y="1484313"/>
              <a:ext cx="87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control</a:t>
              </a:r>
              <a:endParaRPr lang="ja-JP" altLang="en-US" sz="1800">
                <a:latin typeface="Arial" panose="020B0604020202020204" pitchFamily="34" charset="0"/>
              </a:endParaRPr>
            </a:p>
          </p:txBody>
        </p:sp>
        <p:sp>
          <p:nvSpPr>
            <p:cNvPr id="45093" name="テキスト ボックス 26"/>
            <p:cNvSpPr txBox="1">
              <a:spLocks noChangeArrowheads="1"/>
            </p:cNvSpPr>
            <p:nvPr/>
          </p:nvSpPr>
          <p:spPr bwMode="auto">
            <a:xfrm>
              <a:off x="5580063" y="3740150"/>
              <a:ext cx="2628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 Notch inhibitor(DAPT)</a:t>
              </a:r>
            </a:p>
          </p:txBody>
        </p:sp>
      </p:grpSp>
      <p:sp>
        <p:nvSpPr>
          <p:cNvPr id="45060" name="テキスト ボックス 26"/>
          <p:cNvSpPr txBox="1">
            <a:spLocks noChangeArrowheads="1"/>
          </p:cNvSpPr>
          <p:nvPr/>
        </p:nvSpPr>
        <p:spPr bwMode="auto">
          <a:xfrm>
            <a:off x="465138" y="5516563"/>
            <a:ext cx="4352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a:latin typeface="Arial" panose="020B0604020202020204" pitchFamily="34" charset="0"/>
              </a:rPr>
              <a:t>Xanthophores express DeltaC ligand</a:t>
            </a:r>
          </a:p>
          <a:p>
            <a:pPr algn="ctr" eaLnBrk="1" hangingPunct="1">
              <a:spcBef>
                <a:spcPct val="0"/>
              </a:spcBef>
              <a:buFontTx/>
              <a:buNone/>
            </a:pPr>
            <a:r>
              <a:rPr lang="en-US" altLang="ja-JP" sz="1800">
                <a:latin typeface="Arial" panose="020B0604020202020204" pitchFamily="34" charset="0"/>
              </a:rPr>
              <a:t>Melanophores express Notch1a receptor</a:t>
            </a:r>
            <a:endParaRPr lang="ja-JP" altLang="en-US" sz="1800">
              <a:latin typeface="Arial" panose="020B0604020202020204" pitchFamily="34" charset="0"/>
            </a:endParaRPr>
          </a:p>
        </p:txBody>
      </p:sp>
      <p:sp>
        <p:nvSpPr>
          <p:cNvPr id="45061" name="テキスト ボックス 29"/>
          <p:cNvSpPr txBox="1">
            <a:spLocks noChangeArrowheads="1"/>
          </p:cNvSpPr>
          <p:nvPr/>
        </p:nvSpPr>
        <p:spPr bwMode="auto">
          <a:xfrm>
            <a:off x="5243513" y="5519738"/>
            <a:ext cx="2808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a:latin typeface="Arial" panose="020B0604020202020204" pitchFamily="34" charset="0"/>
              </a:rPr>
              <a:t>Inhibition of Notch signal kills melanophores</a:t>
            </a:r>
            <a:endParaRPr lang="ja-JP" altLang="en-US" sz="1800">
              <a:latin typeface="Arial" panose="020B0604020202020204" pitchFamily="34" charset="0"/>
            </a:endParaRPr>
          </a:p>
        </p:txBody>
      </p:sp>
      <p:grpSp>
        <p:nvGrpSpPr>
          <p:cNvPr id="45062" name="グループ化 3"/>
          <p:cNvGrpSpPr>
            <a:grpSpLocks/>
          </p:cNvGrpSpPr>
          <p:nvPr/>
        </p:nvGrpSpPr>
        <p:grpSpPr bwMode="auto">
          <a:xfrm>
            <a:off x="698500" y="1328738"/>
            <a:ext cx="3910013" cy="4103687"/>
            <a:chOff x="251520" y="1340768"/>
            <a:chExt cx="4389697" cy="4609182"/>
          </a:xfrm>
        </p:grpSpPr>
        <p:sp>
          <p:nvSpPr>
            <p:cNvPr id="28" name="角丸四角形 27"/>
            <p:cNvSpPr/>
            <p:nvPr/>
          </p:nvSpPr>
          <p:spPr>
            <a:xfrm>
              <a:off x="251520" y="1340768"/>
              <a:ext cx="4389697" cy="4609182"/>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ja-JP" altLang="en-US"/>
            </a:p>
          </p:txBody>
        </p:sp>
        <p:pic>
          <p:nvPicPr>
            <p:cNvPr id="45067" name="Picture 244" descr="泳動 004"/>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l="39473" t="49475" r="38431" b="47099"/>
            <a:stretch>
              <a:fillRect/>
            </a:stretch>
          </p:blipFill>
          <p:spPr bwMode="auto">
            <a:xfrm>
              <a:off x="1574800" y="2097088"/>
              <a:ext cx="27098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245" descr="泳動 004"/>
            <p:cNvPicPr>
              <a:picLocks noChangeAspect="1" noChangeArrowheads="1"/>
            </p:cNvPicPr>
            <p:nvPr/>
          </p:nvPicPr>
          <p:blipFill>
            <a:blip r:embed="rId5">
              <a:lum contrast="-12000"/>
              <a:extLst>
                <a:ext uri="{28A0092B-C50C-407E-A947-70E740481C1C}">
                  <a14:useLocalDpi xmlns:a14="http://schemas.microsoft.com/office/drawing/2010/main" val="0"/>
                </a:ext>
              </a:extLst>
            </a:blip>
            <a:srcRect l="61676" t="40570" r="16228" b="56006"/>
            <a:stretch>
              <a:fillRect/>
            </a:stretch>
          </p:blipFill>
          <p:spPr bwMode="auto">
            <a:xfrm>
              <a:off x="1574800" y="2601913"/>
              <a:ext cx="27098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246" descr="泳動 009"/>
            <p:cNvPicPr>
              <a:picLocks noChangeAspect="1" noChangeArrowheads="1"/>
            </p:cNvPicPr>
            <p:nvPr/>
          </p:nvPicPr>
          <p:blipFill>
            <a:blip r:embed="rId6" cstate="print">
              <a:lum bright="6000" contrast="-6000"/>
              <a:extLst>
                <a:ext uri="{28A0092B-C50C-407E-A947-70E740481C1C}">
                  <a14:useLocalDpi xmlns:a14="http://schemas.microsoft.com/office/drawing/2010/main" val="0"/>
                </a:ext>
              </a:extLst>
            </a:blip>
            <a:srcRect t="13872" r="-1833" b="16763"/>
            <a:stretch>
              <a:fillRect/>
            </a:stretch>
          </p:blipFill>
          <p:spPr bwMode="auto">
            <a:xfrm>
              <a:off x="1574800" y="3103563"/>
              <a:ext cx="27733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247" descr="泳動 003"/>
            <p:cNvPicPr>
              <a:picLocks noChangeAspect="1" noChangeArrowheads="1"/>
            </p:cNvPicPr>
            <p:nvPr/>
          </p:nvPicPr>
          <p:blipFill>
            <a:blip r:embed="rId7">
              <a:extLst>
                <a:ext uri="{28A0092B-C50C-407E-A947-70E740481C1C}">
                  <a14:useLocalDpi xmlns:a14="http://schemas.microsoft.com/office/drawing/2010/main" val="0"/>
                </a:ext>
              </a:extLst>
            </a:blip>
            <a:srcRect t="-20000" r="482"/>
            <a:stretch>
              <a:fillRect/>
            </a:stretch>
          </p:blipFill>
          <p:spPr bwMode="auto">
            <a:xfrm>
              <a:off x="1574800" y="3544888"/>
              <a:ext cx="27098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248" descr="泳動 019"/>
            <p:cNvPicPr>
              <a:picLocks noChangeAspect="1" noChangeArrowheads="1"/>
            </p:cNvPicPr>
            <p:nvPr/>
          </p:nvPicPr>
          <p:blipFill>
            <a:blip r:embed="rId8">
              <a:lum bright="-18000" contrast="12000"/>
              <a:extLst>
                <a:ext uri="{28A0092B-C50C-407E-A947-70E740481C1C}">
                  <a14:useLocalDpi xmlns:a14="http://schemas.microsoft.com/office/drawing/2010/main" val="0"/>
                </a:ext>
              </a:extLst>
            </a:blip>
            <a:srcRect r="482" b="18587"/>
            <a:stretch>
              <a:fillRect/>
            </a:stretch>
          </p:blipFill>
          <p:spPr bwMode="auto">
            <a:xfrm>
              <a:off x="1574800" y="4049713"/>
              <a:ext cx="270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249" descr="泳動 020"/>
            <p:cNvPicPr>
              <a:picLocks noChangeAspect="1" noChangeArrowheads="1"/>
            </p:cNvPicPr>
            <p:nvPr/>
          </p:nvPicPr>
          <p:blipFill>
            <a:blip r:embed="rId9">
              <a:extLst>
                <a:ext uri="{28A0092B-C50C-407E-A947-70E740481C1C}">
                  <a14:useLocalDpi xmlns:a14="http://schemas.microsoft.com/office/drawing/2010/main" val="0"/>
                </a:ext>
              </a:extLst>
            </a:blip>
            <a:srcRect l="53" t="25197" r="2731" b="13347"/>
            <a:stretch>
              <a:fillRect/>
            </a:stretch>
          </p:blipFill>
          <p:spPr bwMode="auto">
            <a:xfrm>
              <a:off x="1574800" y="4491038"/>
              <a:ext cx="27098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Picture 250" descr="泳動 022"/>
            <p:cNvPicPr>
              <a:picLocks noChangeAspect="1" noChangeArrowheads="1"/>
            </p:cNvPicPr>
            <p:nvPr/>
          </p:nvPicPr>
          <p:blipFill>
            <a:blip r:embed="rId10">
              <a:extLst>
                <a:ext uri="{28A0092B-C50C-407E-A947-70E740481C1C}">
                  <a14:useLocalDpi xmlns:a14="http://schemas.microsoft.com/office/drawing/2010/main" val="0"/>
                </a:ext>
              </a:extLst>
            </a:blip>
            <a:srcRect l="2315" r="-1833" b="10782"/>
            <a:stretch>
              <a:fillRect/>
            </a:stretch>
          </p:blipFill>
          <p:spPr bwMode="auto">
            <a:xfrm>
              <a:off x="1574800" y="4932363"/>
              <a:ext cx="27733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4" name="Picture 251" descr="泳動 023"/>
            <p:cNvPicPr>
              <a:picLocks noChangeAspect="1" noChangeArrowheads="1"/>
            </p:cNvPicPr>
            <p:nvPr/>
          </p:nvPicPr>
          <p:blipFill>
            <a:blip r:embed="rId11">
              <a:extLst>
                <a:ext uri="{28A0092B-C50C-407E-A947-70E740481C1C}">
                  <a14:useLocalDpi xmlns:a14="http://schemas.microsoft.com/office/drawing/2010/main" val="0"/>
                </a:ext>
              </a:extLst>
            </a:blip>
            <a:srcRect t="15842" r="482" b="4950"/>
            <a:stretch>
              <a:fillRect/>
            </a:stretch>
          </p:blipFill>
          <p:spPr bwMode="auto">
            <a:xfrm>
              <a:off x="1574800" y="5373688"/>
              <a:ext cx="27098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5" name="Text Box 252"/>
            <p:cNvSpPr txBox="1">
              <a:spLocks noChangeAspect="1" noChangeArrowheads="1"/>
            </p:cNvSpPr>
            <p:nvPr/>
          </p:nvSpPr>
          <p:spPr bwMode="auto">
            <a:xfrm>
              <a:off x="1827213" y="1719263"/>
              <a:ext cx="604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b="1">
                  <a:latin typeface="Arial" panose="020B0604020202020204" pitchFamily="34" charset="0"/>
                </a:rPr>
                <a:t>Fin</a:t>
              </a:r>
            </a:p>
          </p:txBody>
        </p:sp>
        <p:sp>
          <p:nvSpPr>
            <p:cNvPr id="45076" name="Text Box 19"/>
            <p:cNvSpPr txBox="1">
              <a:spLocks noChangeArrowheads="1"/>
            </p:cNvSpPr>
            <p:nvPr/>
          </p:nvSpPr>
          <p:spPr bwMode="auto">
            <a:xfrm>
              <a:off x="342900" y="2097088"/>
              <a:ext cx="1157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1800">
                  <a:latin typeface="Arial" panose="020B0604020202020204" pitchFamily="34" charset="0"/>
                </a:rPr>
                <a:t>β-actin</a:t>
              </a:r>
            </a:p>
          </p:txBody>
        </p:sp>
        <p:sp>
          <p:nvSpPr>
            <p:cNvPr id="45077" name="Text Box 22"/>
            <p:cNvSpPr txBox="1">
              <a:spLocks noChangeArrowheads="1"/>
            </p:cNvSpPr>
            <p:nvPr/>
          </p:nvSpPr>
          <p:spPr bwMode="auto">
            <a:xfrm>
              <a:off x="265113" y="3608388"/>
              <a:ext cx="1312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1800">
                  <a:latin typeface="Arial" panose="020B0604020202020204" pitchFamily="34" charset="0"/>
                </a:rPr>
                <a:t>DeltaC</a:t>
              </a:r>
            </a:p>
          </p:txBody>
        </p:sp>
        <p:sp>
          <p:nvSpPr>
            <p:cNvPr id="45078" name="Text Box 23"/>
            <p:cNvSpPr txBox="1">
              <a:spLocks noChangeArrowheads="1"/>
            </p:cNvSpPr>
            <p:nvPr/>
          </p:nvSpPr>
          <p:spPr bwMode="auto">
            <a:xfrm>
              <a:off x="260350" y="4049713"/>
              <a:ext cx="1322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1800">
                  <a:latin typeface="Arial" panose="020B0604020202020204" pitchFamily="34" charset="0"/>
                </a:rPr>
                <a:t>Notch1a</a:t>
              </a:r>
            </a:p>
          </p:txBody>
        </p:sp>
        <p:sp>
          <p:nvSpPr>
            <p:cNvPr id="45079" name="Text Box 24"/>
            <p:cNvSpPr txBox="1">
              <a:spLocks noChangeArrowheads="1"/>
            </p:cNvSpPr>
            <p:nvPr/>
          </p:nvSpPr>
          <p:spPr bwMode="auto">
            <a:xfrm>
              <a:off x="323850" y="4491038"/>
              <a:ext cx="1176337" cy="41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1800">
                  <a:latin typeface="Arial" panose="020B0604020202020204" pitchFamily="34" charset="0"/>
                </a:rPr>
                <a:t>Notch1b</a:t>
              </a:r>
            </a:p>
          </p:txBody>
        </p:sp>
        <p:sp>
          <p:nvSpPr>
            <p:cNvPr id="45080" name="Text Box 25"/>
            <p:cNvSpPr txBox="1">
              <a:spLocks noChangeArrowheads="1"/>
            </p:cNvSpPr>
            <p:nvPr/>
          </p:nvSpPr>
          <p:spPr bwMode="auto">
            <a:xfrm>
              <a:off x="381000" y="4935538"/>
              <a:ext cx="1081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1800">
                  <a:latin typeface="Arial" panose="020B0604020202020204" pitchFamily="34" charset="0"/>
                </a:rPr>
                <a:t>Notch2</a:t>
              </a:r>
            </a:p>
          </p:txBody>
        </p:sp>
        <p:sp>
          <p:nvSpPr>
            <p:cNvPr id="45081" name="Text Box 26"/>
            <p:cNvSpPr txBox="1">
              <a:spLocks noChangeArrowheads="1"/>
            </p:cNvSpPr>
            <p:nvPr/>
          </p:nvSpPr>
          <p:spPr bwMode="auto">
            <a:xfrm>
              <a:off x="304800" y="5364163"/>
              <a:ext cx="1233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1800">
                  <a:latin typeface="Arial" panose="020B0604020202020204" pitchFamily="34" charset="0"/>
                </a:rPr>
                <a:t>Notch3</a:t>
              </a:r>
            </a:p>
          </p:txBody>
        </p:sp>
        <p:sp>
          <p:nvSpPr>
            <p:cNvPr id="45082" name="Freeform 6"/>
            <p:cNvSpPr>
              <a:spLocks noChangeAspect="1"/>
            </p:cNvSpPr>
            <p:nvPr/>
          </p:nvSpPr>
          <p:spPr bwMode="auto">
            <a:xfrm flipH="1">
              <a:off x="2708275" y="1560513"/>
              <a:ext cx="471488" cy="368300"/>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000000"/>
            </a:solidFill>
            <a:ln w="9525">
              <a:solidFill>
                <a:schemeClr val="tx1"/>
              </a:solidFill>
              <a:round/>
              <a:headEnd/>
              <a:tailEnd/>
            </a:ln>
          </p:spPr>
          <p:txBody>
            <a:bodyPr wrap="none" anchor="ctr"/>
            <a:lstStyle/>
            <a:p>
              <a:endParaRPr lang="ja-JP" altLang="en-US"/>
            </a:p>
          </p:txBody>
        </p:sp>
        <p:sp>
          <p:nvSpPr>
            <p:cNvPr id="45083" name="Freeform 7"/>
            <p:cNvSpPr>
              <a:spLocks noChangeAspect="1"/>
            </p:cNvSpPr>
            <p:nvPr/>
          </p:nvSpPr>
          <p:spPr bwMode="auto">
            <a:xfrm flipH="1">
              <a:off x="3535261" y="1560513"/>
              <a:ext cx="515938" cy="40957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BFB00"/>
            </a:solidFill>
            <a:ln w="9525">
              <a:solidFill>
                <a:schemeClr val="tx1"/>
              </a:solidFill>
              <a:round/>
              <a:headEnd/>
              <a:tailEnd/>
            </a:ln>
          </p:spPr>
          <p:txBody>
            <a:bodyPr wrap="none" anchor="ctr"/>
            <a:lstStyle/>
            <a:p>
              <a:endParaRPr lang="ja-JP" altLang="en-US"/>
            </a:p>
          </p:txBody>
        </p:sp>
        <p:sp>
          <p:nvSpPr>
            <p:cNvPr id="45084" name="テキスト ボックス 30"/>
            <p:cNvSpPr txBox="1">
              <a:spLocks noChangeArrowheads="1"/>
            </p:cNvSpPr>
            <p:nvPr/>
          </p:nvSpPr>
          <p:spPr bwMode="auto">
            <a:xfrm>
              <a:off x="323850" y="2565400"/>
              <a:ext cx="115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000">
                  <a:latin typeface="Arial" panose="020B0604020202020204" pitchFamily="34" charset="0"/>
                </a:rPr>
                <a:t>Control</a:t>
              </a:r>
            </a:p>
            <a:p>
              <a:pPr algn="ctr" eaLnBrk="1" hangingPunct="1">
                <a:spcBef>
                  <a:spcPct val="0"/>
                </a:spcBef>
                <a:buFontTx/>
                <a:buNone/>
              </a:pPr>
              <a:r>
                <a:rPr lang="en-US" altLang="ja-JP" sz="1000">
                  <a:latin typeface="Arial" panose="020B0604020202020204" pitchFamily="34" charset="0"/>
                </a:rPr>
                <a:t>(melanophore)</a:t>
              </a:r>
              <a:endParaRPr lang="ja-JP" altLang="en-US" sz="1000">
                <a:latin typeface="Arial" panose="020B0604020202020204" pitchFamily="34" charset="0"/>
              </a:endParaRPr>
            </a:p>
          </p:txBody>
        </p:sp>
        <p:sp>
          <p:nvSpPr>
            <p:cNvPr id="45085" name="テキスト ボックス 31"/>
            <p:cNvSpPr txBox="1">
              <a:spLocks noChangeArrowheads="1"/>
            </p:cNvSpPr>
            <p:nvPr/>
          </p:nvSpPr>
          <p:spPr bwMode="auto">
            <a:xfrm>
              <a:off x="323850" y="3068638"/>
              <a:ext cx="115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000">
                  <a:latin typeface="Arial" panose="020B0604020202020204" pitchFamily="34" charset="0"/>
                </a:rPr>
                <a:t>Control</a:t>
              </a:r>
            </a:p>
            <a:p>
              <a:pPr algn="ctr" eaLnBrk="1" hangingPunct="1">
                <a:spcBef>
                  <a:spcPct val="0"/>
                </a:spcBef>
                <a:buFontTx/>
                <a:buNone/>
              </a:pPr>
              <a:r>
                <a:rPr lang="en-US" altLang="ja-JP" sz="1000">
                  <a:latin typeface="Arial" panose="020B0604020202020204" pitchFamily="34" charset="0"/>
                </a:rPr>
                <a:t>(xanthophore)</a:t>
              </a:r>
              <a:endParaRPr lang="ja-JP" altLang="en-US" sz="1000">
                <a:latin typeface="Arial" panose="020B0604020202020204" pitchFamily="34" charset="0"/>
              </a:endParaRPr>
            </a:p>
          </p:txBody>
        </p:sp>
      </p:grpSp>
      <p:sp>
        <p:nvSpPr>
          <p:cNvPr id="45063" name="テキスト ボックス 2"/>
          <p:cNvSpPr txBox="1">
            <a:spLocks noChangeArrowheads="1"/>
          </p:cNvSpPr>
          <p:nvPr/>
        </p:nvSpPr>
        <p:spPr bwMode="auto">
          <a:xfrm>
            <a:off x="5248275" y="6369050"/>
            <a:ext cx="368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Arial" panose="020B0604020202020204" pitchFamily="34" charset="0"/>
              </a:rPr>
              <a:t>Development 2014, Hamada et al.</a:t>
            </a:r>
            <a:endParaRPr lang="ja-JP" altLang="en-US" sz="1800">
              <a:latin typeface="Arial" panose="020B0604020202020204" pitchFamily="34" charset="0"/>
            </a:endParaRPr>
          </a:p>
        </p:txBody>
      </p:sp>
    </p:spTree>
    <p:extLst>
      <p:ext uri="{BB962C8B-B14F-4D97-AF65-F5344CB8AC3E}">
        <p14:creationId xmlns:p14="http://schemas.microsoft.com/office/powerpoint/2010/main" val="1341705300"/>
      </p:ext>
    </p:extLst>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3"/>
          <p:cNvSpPr>
            <a:spLocks noGrp="1"/>
          </p:cNvSpPr>
          <p:nvPr>
            <p:ph type="title"/>
          </p:nvPr>
        </p:nvSpPr>
        <p:spPr>
          <a:xfrm>
            <a:off x="0" y="274638"/>
            <a:ext cx="9144000" cy="1143000"/>
          </a:xfrm>
        </p:spPr>
        <p:txBody>
          <a:bodyPr/>
          <a:lstStyle/>
          <a:p>
            <a:r>
              <a:rPr lang="en-US" altLang="ja-JP" sz="3200" i="1" smtClean="0">
                <a:latin typeface="Times New Roman" panose="02020603050405020304" pitchFamily="18" charset="0"/>
                <a:cs typeface="Times New Roman" panose="02020603050405020304" pitchFamily="18" charset="0"/>
              </a:rPr>
              <a:t>Long range interaction by Delta and Notch ?</a:t>
            </a:r>
            <a:endParaRPr lang="ja-JP" altLang="en-US" sz="3200" i="1" smtClean="0">
              <a:latin typeface="Times New Roman" panose="02020603050405020304" pitchFamily="18" charset="0"/>
              <a:cs typeface="Times New Roman" panose="02020603050405020304" pitchFamily="18" charset="0"/>
            </a:endParaRPr>
          </a:p>
        </p:txBody>
      </p:sp>
      <p:sp>
        <p:nvSpPr>
          <p:cNvPr id="46083" name="AutoShape 5" descr="http://upload.wikimedia.org/wikipedia/commons/thumb/f/f2/Notchccr.gif/220px-Notchccr.gi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46084" name="AutoShape 7" descr="File:Notchccr.gi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pic>
        <p:nvPicPr>
          <p:cNvPr id="46085" name="Picture 9" descr="C:\Users\skondo\Downloads\Notchcc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700213"/>
            <a:ext cx="44227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843945"/>
      </p:ext>
    </p:extLst>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a:xfrm>
            <a:off x="454025" y="333375"/>
            <a:ext cx="8229600" cy="857250"/>
          </a:xfrm>
        </p:spPr>
        <p:txBody>
          <a:bodyPr/>
          <a:lstStyle/>
          <a:p>
            <a:pPr eaLnBrk="1" hangingPunct="1"/>
            <a:r>
              <a:rPr lang="en-US" altLang="ja-JP" sz="3600" i="1" smtClean="0">
                <a:latin typeface="Times New Roman" panose="02020603050405020304" pitchFamily="18" charset="0"/>
                <a:cs typeface="Times New Roman" panose="02020603050405020304" pitchFamily="18" charset="0"/>
              </a:rPr>
              <a:t>In vivo imaging of melanophore membrane</a:t>
            </a:r>
            <a:endParaRPr lang="ja-JP" altLang="en-US" sz="3600" i="1" smtClean="0">
              <a:latin typeface="Times New Roman" panose="02020603050405020304" pitchFamily="18" charset="0"/>
              <a:cs typeface="Times New Roman" panose="02020603050405020304" pitchFamily="18" charset="0"/>
            </a:endParaRPr>
          </a:p>
        </p:txBody>
      </p:sp>
      <p:sp>
        <p:nvSpPr>
          <p:cNvPr id="47107" name="テキスト ボックス 26"/>
          <p:cNvSpPr txBox="1">
            <a:spLocks noChangeArrowheads="1"/>
          </p:cNvSpPr>
          <p:nvPr/>
        </p:nvSpPr>
        <p:spPr bwMode="auto">
          <a:xfrm>
            <a:off x="334963" y="5597525"/>
            <a:ext cx="8616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400" i="1">
                <a:latin typeface="Times New Roman" panose="02020603050405020304" pitchFamily="18" charset="0"/>
                <a:cs typeface="Times New Roman" panose="02020603050405020304" pitchFamily="18" charset="0"/>
              </a:rPr>
              <a:t>long projections of melanophores enable the long range interaction </a:t>
            </a:r>
          </a:p>
          <a:p>
            <a:pPr algn="ctr" eaLnBrk="1" hangingPunct="1">
              <a:spcBef>
                <a:spcPct val="0"/>
              </a:spcBef>
              <a:buFontTx/>
              <a:buNone/>
            </a:pPr>
            <a:r>
              <a:rPr lang="en-US" altLang="ja-JP" sz="2400" i="1">
                <a:latin typeface="Times New Roman" panose="02020603050405020304" pitchFamily="18" charset="0"/>
                <a:cs typeface="Times New Roman" panose="02020603050405020304" pitchFamily="18" charset="0"/>
              </a:rPr>
              <a:t>by the direct touch</a:t>
            </a:r>
            <a:endParaRPr lang="ja-JP" altLang="en-US" sz="2400">
              <a:latin typeface="Arial" panose="020B0604020202020204" pitchFamily="34" charset="0"/>
            </a:endParaRPr>
          </a:p>
        </p:txBody>
      </p:sp>
      <p:pic>
        <p:nvPicPr>
          <p:cNvPr id="47108" name="Picture 3" descr="C:\Users\pattern formation\Desktop\論文　Fig\20120405133448_CH1-2.tif"/>
          <p:cNvPicPr>
            <a:picLocks noChangeAspect="1" noChangeArrowheads="1"/>
          </p:cNvPicPr>
          <p:nvPr/>
        </p:nvPicPr>
        <p:blipFill>
          <a:blip r:embed="rId3">
            <a:extLst>
              <a:ext uri="{28A0092B-C50C-407E-A947-70E740481C1C}">
                <a14:useLocalDpi xmlns:a14="http://schemas.microsoft.com/office/drawing/2010/main" val="0"/>
              </a:ext>
            </a:extLst>
          </a:blip>
          <a:srcRect l="36285" t="32092" r="36285" b="20918"/>
          <a:stretch>
            <a:fillRect/>
          </a:stretch>
        </p:blipFill>
        <p:spPr bwMode="auto">
          <a:xfrm>
            <a:off x="2779713" y="1296988"/>
            <a:ext cx="287972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直線矢印コネクタ 26"/>
          <p:cNvCxnSpPr/>
          <p:nvPr/>
        </p:nvCxnSpPr>
        <p:spPr>
          <a:xfrm>
            <a:off x="5905500" y="4568825"/>
            <a:ext cx="0" cy="992188"/>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7110" name="テキスト ボックス 27"/>
          <p:cNvSpPr txBox="1">
            <a:spLocks noChangeArrowheads="1"/>
          </p:cNvSpPr>
          <p:nvPr/>
        </p:nvSpPr>
        <p:spPr bwMode="auto">
          <a:xfrm>
            <a:off x="6027738" y="4568825"/>
            <a:ext cx="13525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400">
                <a:latin typeface="Arial" panose="020B0604020202020204" pitchFamily="34" charset="0"/>
              </a:rPr>
              <a:t>yellow stripe region</a:t>
            </a:r>
          </a:p>
        </p:txBody>
      </p:sp>
      <p:sp>
        <p:nvSpPr>
          <p:cNvPr id="47111" name="テキスト ボックス 28"/>
          <p:cNvSpPr txBox="1">
            <a:spLocks noChangeArrowheads="1"/>
          </p:cNvSpPr>
          <p:nvPr/>
        </p:nvSpPr>
        <p:spPr bwMode="auto">
          <a:xfrm>
            <a:off x="6027738" y="2882900"/>
            <a:ext cx="12684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400">
                <a:latin typeface="Arial" panose="020B0604020202020204" pitchFamily="34" charset="0"/>
              </a:rPr>
              <a:t>black stripe region</a:t>
            </a:r>
          </a:p>
        </p:txBody>
      </p:sp>
      <p:cxnSp>
        <p:nvCxnSpPr>
          <p:cNvPr id="30" name="直線矢印コネクタ 29"/>
          <p:cNvCxnSpPr/>
          <p:nvPr/>
        </p:nvCxnSpPr>
        <p:spPr>
          <a:xfrm>
            <a:off x="5905500" y="1990725"/>
            <a:ext cx="0" cy="2479675"/>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7113" name="テキスト ボックス 30"/>
          <p:cNvSpPr txBox="1">
            <a:spLocks noChangeArrowheads="1"/>
          </p:cNvSpPr>
          <p:nvPr/>
        </p:nvSpPr>
        <p:spPr bwMode="auto">
          <a:xfrm>
            <a:off x="6027738" y="1382713"/>
            <a:ext cx="13525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400">
                <a:latin typeface="Arial" panose="020B0604020202020204" pitchFamily="34" charset="0"/>
              </a:rPr>
              <a:t>yellow stripe region</a:t>
            </a:r>
          </a:p>
        </p:txBody>
      </p:sp>
      <p:cxnSp>
        <p:nvCxnSpPr>
          <p:cNvPr id="32" name="直線矢印コネクタ 31"/>
          <p:cNvCxnSpPr/>
          <p:nvPr/>
        </p:nvCxnSpPr>
        <p:spPr>
          <a:xfrm>
            <a:off x="5905500" y="1296988"/>
            <a:ext cx="0" cy="5953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115" name="テキスト ボックス 34"/>
          <p:cNvSpPr txBox="1">
            <a:spLocks noChangeArrowheads="1"/>
          </p:cNvSpPr>
          <p:nvPr/>
        </p:nvSpPr>
        <p:spPr bwMode="auto">
          <a:xfrm>
            <a:off x="2843213" y="1196975"/>
            <a:ext cx="29845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a:solidFill>
                  <a:schemeClr val="bg1"/>
                </a:solidFill>
                <a:latin typeface="Arial" panose="020B0604020202020204" pitchFamily="34" charset="0"/>
                <a:cs typeface="Arial" panose="020B0604020202020204" pitchFamily="34" charset="0"/>
              </a:rPr>
              <a:t>c</a:t>
            </a:r>
            <a:endParaRPr lang="ja-JP" altLang="en-US" sz="2400">
              <a:solidFill>
                <a:schemeClr val="bg1"/>
              </a:solidFill>
              <a:latin typeface="Arial" panose="020B0604020202020204" pitchFamily="34" charset="0"/>
              <a:cs typeface="Arial" panose="020B0604020202020204" pitchFamily="34" charset="0"/>
            </a:endParaRPr>
          </a:p>
        </p:txBody>
      </p:sp>
      <p:sp>
        <p:nvSpPr>
          <p:cNvPr id="36" name="フリーフォーム 35"/>
          <p:cNvSpPr/>
          <p:nvPr/>
        </p:nvSpPr>
        <p:spPr>
          <a:xfrm>
            <a:off x="2795588" y="1781175"/>
            <a:ext cx="2863850" cy="396875"/>
          </a:xfrm>
          <a:custGeom>
            <a:avLst/>
            <a:gdLst>
              <a:gd name="connsiteX0" fmla="*/ 0 w 2252312"/>
              <a:gd name="connsiteY0" fmla="*/ 288757 h 288757"/>
              <a:gd name="connsiteX1" fmla="*/ 510139 w 2252312"/>
              <a:gd name="connsiteY1" fmla="*/ 182880 h 288757"/>
              <a:gd name="connsiteX2" fmla="*/ 972152 w 2252312"/>
              <a:gd name="connsiteY2" fmla="*/ 67376 h 288757"/>
              <a:gd name="connsiteX3" fmla="*/ 1694047 w 2252312"/>
              <a:gd name="connsiteY3" fmla="*/ 0 h 288757"/>
              <a:gd name="connsiteX4" fmla="*/ 2252312 w 2252312"/>
              <a:gd name="connsiteY4" fmla="*/ 77002 h 28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312" h="288757">
                <a:moveTo>
                  <a:pt x="0" y="288757"/>
                </a:moveTo>
                <a:lnTo>
                  <a:pt x="510139" y="182880"/>
                </a:lnTo>
                <a:lnTo>
                  <a:pt x="972152" y="67376"/>
                </a:lnTo>
                <a:lnTo>
                  <a:pt x="1694047" y="0"/>
                </a:lnTo>
                <a:lnTo>
                  <a:pt x="2252312" y="77002"/>
                </a:lnTo>
              </a:path>
            </a:pathLst>
          </a:cu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37" name="フリーフォーム 36"/>
          <p:cNvSpPr/>
          <p:nvPr/>
        </p:nvSpPr>
        <p:spPr>
          <a:xfrm>
            <a:off x="2771775" y="4286250"/>
            <a:ext cx="2887663" cy="357188"/>
          </a:xfrm>
          <a:custGeom>
            <a:avLst/>
            <a:gdLst>
              <a:gd name="connsiteX0" fmla="*/ 0 w 2271562"/>
              <a:gd name="connsiteY0" fmla="*/ 86628 h 259882"/>
              <a:gd name="connsiteX1" fmla="*/ 635267 w 2271562"/>
              <a:gd name="connsiteY1" fmla="*/ 0 h 259882"/>
              <a:gd name="connsiteX2" fmla="*/ 1203158 w 2271562"/>
              <a:gd name="connsiteY2" fmla="*/ 48127 h 259882"/>
              <a:gd name="connsiteX3" fmla="*/ 1597794 w 2271562"/>
              <a:gd name="connsiteY3" fmla="*/ 173255 h 259882"/>
              <a:gd name="connsiteX4" fmla="*/ 2079057 w 2271562"/>
              <a:gd name="connsiteY4" fmla="*/ 211756 h 259882"/>
              <a:gd name="connsiteX5" fmla="*/ 2271562 w 2271562"/>
              <a:gd name="connsiteY5" fmla="*/ 259882 h 2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1562" h="259882">
                <a:moveTo>
                  <a:pt x="0" y="86628"/>
                </a:moveTo>
                <a:lnTo>
                  <a:pt x="635267" y="0"/>
                </a:lnTo>
                <a:lnTo>
                  <a:pt x="1203158" y="48127"/>
                </a:lnTo>
                <a:lnTo>
                  <a:pt x="1597794" y="173255"/>
                </a:lnTo>
                <a:lnTo>
                  <a:pt x="2079057" y="211756"/>
                </a:lnTo>
                <a:lnTo>
                  <a:pt x="2271562" y="259882"/>
                </a:lnTo>
              </a:path>
            </a:pathLst>
          </a:custGeom>
          <a:noFill/>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47118" name="テキスト ボックス 37"/>
          <p:cNvSpPr txBox="1">
            <a:spLocks noChangeArrowheads="1"/>
          </p:cNvSpPr>
          <p:nvPr/>
        </p:nvSpPr>
        <p:spPr bwMode="auto">
          <a:xfrm>
            <a:off x="3962400" y="2335213"/>
            <a:ext cx="122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a:latin typeface="Arial" panose="020B0604020202020204" pitchFamily="34" charset="0"/>
                <a:cs typeface="Arial" panose="020B0604020202020204" pitchFamily="34" charset="0"/>
              </a:rPr>
              <a:t>melanophore</a:t>
            </a:r>
            <a:endParaRPr lang="ja-JP" altLang="en-US" sz="1400">
              <a:latin typeface="Arial" panose="020B0604020202020204" pitchFamily="34" charset="0"/>
              <a:cs typeface="Arial" panose="020B0604020202020204" pitchFamily="34" charset="0"/>
            </a:endParaRPr>
          </a:p>
        </p:txBody>
      </p:sp>
      <p:sp>
        <p:nvSpPr>
          <p:cNvPr id="47119" name="テキスト ボックス 38"/>
          <p:cNvSpPr txBox="1">
            <a:spLocks noChangeArrowheads="1"/>
          </p:cNvSpPr>
          <p:nvPr/>
        </p:nvSpPr>
        <p:spPr bwMode="auto">
          <a:xfrm>
            <a:off x="2843213" y="4965700"/>
            <a:ext cx="11191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a:solidFill>
                  <a:schemeClr val="bg1"/>
                </a:solidFill>
                <a:latin typeface="Arial" panose="020B0604020202020204" pitchFamily="34" charset="0"/>
                <a:cs typeface="Arial" panose="020B0604020202020204" pitchFamily="34" charset="0"/>
              </a:rPr>
              <a:t>xanthophores</a:t>
            </a:r>
            <a:endParaRPr lang="ja-JP" altLang="en-US" sz="1400">
              <a:solidFill>
                <a:schemeClr val="bg1"/>
              </a:solidFill>
              <a:latin typeface="Arial" panose="020B0604020202020204" pitchFamily="34" charset="0"/>
              <a:cs typeface="Arial" panose="020B0604020202020204" pitchFamily="34" charset="0"/>
            </a:endParaRPr>
          </a:p>
        </p:txBody>
      </p:sp>
      <p:sp>
        <p:nvSpPr>
          <p:cNvPr id="47120" name="テキスト ボックス 15"/>
          <p:cNvSpPr txBox="1">
            <a:spLocks noChangeArrowheads="1"/>
          </p:cNvSpPr>
          <p:nvPr/>
        </p:nvSpPr>
        <p:spPr bwMode="auto">
          <a:xfrm>
            <a:off x="5453063" y="6488113"/>
            <a:ext cx="368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Arial" panose="020B0604020202020204" pitchFamily="34" charset="0"/>
              </a:rPr>
              <a:t>Development 2014, Hamada et al.</a:t>
            </a:r>
            <a:endParaRPr lang="ja-JP" altLang="en-US" sz="1800">
              <a:latin typeface="Arial" panose="020B0604020202020204" pitchFamily="34" charset="0"/>
            </a:endParaRPr>
          </a:p>
        </p:txBody>
      </p:sp>
      <p:sp>
        <p:nvSpPr>
          <p:cNvPr id="47121" name="テキスト ボックス 37"/>
          <p:cNvSpPr txBox="1">
            <a:spLocks noChangeArrowheads="1"/>
          </p:cNvSpPr>
          <p:nvPr/>
        </p:nvSpPr>
        <p:spPr bwMode="auto">
          <a:xfrm>
            <a:off x="4492625" y="3157538"/>
            <a:ext cx="1227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a:latin typeface="Arial" panose="020B0604020202020204" pitchFamily="34" charset="0"/>
                <a:cs typeface="Arial" panose="020B0604020202020204" pitchFamily="34" charset="0"/>
              </a:rPr>
              <a:t>melanophore</a:t>
            </a:r>
            <a:endParaRPr lang="ja-JP" altLang="en-US" sz="1400">
              <a:latin typeface="Arial" panose="020B0604020202020204" pitchFamily="34" charset="0"/>
              <a:cs typeface="Arial" panose="020B0604020202020204" pitchFamily="34" charset="0"/>
            </a:endParaRPr>
          </a:p>
        </p:txBody>
      </p:sp>
      <p:sp>
        <p:nvSpPr>
          <p:cNvPr id="47122" name="テキスト ボックス 37"/>
          <p:cNvSpPr txBox="1">
            <a:spLocks noChangeArrowheads="1"/>
          </p:cNvSpPr>
          <p:nvPr/>
        </p:nvSpPr>
        <p:spPr bwMode="auto">
          <a:xfrm>
            <a:off x="2043113" y="2730500"/>
            <a:ext cx="1227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a:latin typeface="Arial" panose="020B0604020202020204" pitchFamily="34" charset="0"/>
                <a:cs typeface="Arial" panose="020B0604020202020204" pitchFamily="34" charset="0"/>
              </a:rPr>
              <a:t>melanophore</a:t>
            </a:r>
            <a:endParaRPr lang="ja-JP"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0175902"/>
      </p:ext>
    </p:extLst>
  </p:cSld>
  <p:clrMapOvr>
    <a:masterClrMapping/>
  </p:clrMapOvr>
  <p:transition>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468313" y="455613"/>
            <a:ext cx="8229600" cy="1143000"/>
          </a:xfrm>
        </p:spPr>
        <p:txBody>
          <a:bodyPr/>
          <a:lstStyle/>
          <a:p>
            <a:pPr eaLnBrk="1" hangingPunct="1"/>
            <a:r>
              <a:rPr lang="en-US" altLang="ja-JP" sz="3600" i="1" smtClean="0">
                <a:latin typeface="Times New Roman" panose="02020603050405020304" pitchFamily="18" charset="0"/>
                <a:cs typeface="Times New Roman" panose="02020603050405020304" pitchFamily="18" charset="0"/>
              </a:rPr>
              <a:t>In vivo imaging of melanophore membrane</a:t>
            </a:r>
            <a:endParaRPr lang="ja-JP" altLang="en-US" sz="3600" i="1" smtClean="0">
              <a:latin typeface="Times New Roman" panose="02020603050405020304" pitchFamily="18" charset="0"/>
              <a:cs typeface="Times New Roman" panose="02020603050405020304" pitchFamily="18" charset="0"/>
            </a:endParaRPr>
          </a:p>
        </p:txBody>
      </p:sp>
      <p:grpSp>
        <p:nvGrpSpPr>
          <p:cNvPr id="49155" name="グループ化 25"/>
          <p:cNvGrpSpPr>
            <a:grpSpLocks/>
          </p:cNvGrpSpPr>
          <p:nvPr/>
        </p:nvGrpSpPr>
        <p:grpSpPr bwMode="auto">
          <a:xfrm>
            <a:off x="755650" y="2276475"/>
            <a:ext cx="7561263" cy="3024188"/>
            <a:chOff x="1309688" y="3263999"/>
            <a:chExt cx="6219825" cy="2181225"/>
          </a:xfrm>
        </p:grpSpPr>
        <p:pic>
          <p:nvPicPr>
            <p:cNvPr id="49158" name="Picture 7" descr="C:\Users\pattern formation\Desktop\EGFP\ratEGFPlong5dpf0008.tif"/>
            <p:cNvPicPr>
              <a:picLocks noChangeAspect="1" noChangeArrowheads="1"/>
            </p:cNvPicPr>
            <p:nvPr/>
          </p:nvPicPr>
          <p:blipFill>
            <a:blip r:embed="rId3">
              <a:extLst>
                <a:ext uri="{28A0092B-C50C-407E-A947-70E740481C1C}">
                  <a14:useLocalDpi xmlns:a14="http://schemas.microsoft.com/office/drawing/2010/main" val="0"/>
                </a:ext>
              </a:extLst>
            </a:blip>
            <a:srcRect l="14368" r="16483" b="26602"/>
            <a:stretch>
              <a:fillRect/>
            </a:stretch>
          </p:blipFill>
          <p:spPr bwMode="auto">
            <a:xfrm>
              <a:off x="1908175" y="3263999"/>
              <a:ext cx="27527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1"/>
            <p:cNvPicPr>
              <a:picLocks noChangeAspect="1" noChangeArrowheads="1"/>
            </p:cNvPicPr>
            <p:nvPr/>
          </p:nvPicPr>
          <p:blipFill>
            <a:blip r:embed="rId4">
              <a:extLst>
                <a:ext uri="{28A0092B-C50C-407E-A947-70E740481C1C}">
                  <a14:useLocalDpi xmlns:a14="http://schemas.microsoft.com/office/drawing/2010/main" val="0"/>
                </a:ext>
              </a:extLst>
            </a:blip>
            <a:srcRect l="2518" r="8977" b="1164"/>
            <a:stretch>
              <a:fillRect/>
            </a:stretch>
          </p:blipFill>
          <p:spPr bwMode="auto">
            <a:xfrm>
              <a:off x="4767263" y="3275112"/>
              <a:ext cx="2762250" cy="2157412"/>
            </a:xfrm>
            <a:prstGeom prst="rect">
              <a:avLst/>
            </a:prstGeom>
            <a:blipFill dpi="0" rotWithShape="1">
              <a:blip r:embed="rId5"/>
              <a:srcRect l="2518" r="8977" b="1164"/>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7" name="直線コネクタ 16"/>
            <p:cNvCxnSpPr/>
            <p:nvPr/>
          </p:nvCxnSpPr>
          <p:spPr>
            <a:xfrm>
              <a:off x="1885574" y="3780394"/>
              <a:ext cx="2737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1885574" y="4283049"/>
              <a:ext cx="2737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885574" y="4858984"/>
              <a:ext cx="2737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4771531" y="3790699"/>
              <a:ext cx="2737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4771531" y="4294499"/>
              <a:ext cx="2737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771531" y="4870434"/>
              <a:ext cx="2737088" cy="0"/>
            </a:xfrm>
            <a:prstGeom prst="line">
              <a:avLst/>
            </a:prstGeom>
          </p:spPr>
          <p:style>
            <a:lnRef idx="1">
              <a:schemeClr val="accent1"/>
            </a:lnRef>
            <a:fillRef idx="0">
              <a:schemeClr val="accent1"/>
            </a:fillRef>
            <a:effectRef idx="0">
              <a:schemeClr val="accent1"/>
            </a:effectRef>
            <a:fontRef idx="minor">
              <a:schemeClr val="tx1"/>
            </a:fontRef>
          </p:style>
        </p:cxnSp>
        <p:sp>
          <p:nvSpPr>
            <p:cNvPr id="49166" name="Freeform 6"/>
            <p:cNvSpPr>
              <a:spLocks noChangeAspect="1"/>
            </p:cNvSpPr>
            <p:nvPr/>
          </p:nvSpPr>
          <p:spPr bwMode="auto">
            <a:xfrm flipH="1">
              <a:off x="1309688" y="3779937"/>
              <a:ext cx="568325" cy="44767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000000"/>
            </a:solidFill>
            <a:ln w="9525">
              <a:solidFill>
                <a:schemeClr val="tx1"/>
              </a:solidFill>
              <a:round/>
              <a:headEnd/>
              <a:tailEnd/>
            </a:ln>
          </p:spPr>
          <p:txBody>
            <a:bodyPr wrap="none" anchor="ctr"/>
            <a:lstStyle/>
            <a:p>
              <a:endParaRPr lang="ja-JP" altLang="en-US"/>
            </a:p>
          </p:txBody>
        </p:sp>
        <p:sp>
          <p:nvSpPr>
            <p:cNvPr id="49167" name="Freeform 7"/>
            <p:cNvSpPr>
              <a:spLocks noChangeAspect="1"/>
            </p:cNvSpPr>
            <p:nvPr/>
          </p:nvSpPr>
          <p:spPr bwMode="auto">
            <a:xfrm flipH="1">
              <a:off x="1309688" y="4354612"/>
              <a:ext cx="623887" cy="49847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BFB00"/>
            </a:solidFill>
            <a:ln w="9525">
              <a:solidFill>
                <a:schemeClr val="tx1"/>
              </a:solidFill>
              <a:round/>
              <a:headEnd/>
              <a:tailEnd/>
            </a:ln>
          </p:spPr>
          <p:txBody>
            <a:bodyPr wrap="none" anchor="ctr"/>
            <a:lstStyle/>
            <a:p>
              <a:endParaRPr lang="ja-JP" altLang="en-US"/>
            </a:p>
          </p:txBody>
        </p:sp>
        <p:sp>
          <p:nvSpPr>
            <p:cNvPr id="49168" name="Freeform 7"/>
            <p:cNvSpPr>
              <a:spLocks noChangeAspect="1"/>
            </p:cNvSpPr>
            <p:nvPr/>
          </p:nvSpPr>
          <p:spPr bwMode="auto">
            <a:xfrm flipH="1">
              <a:off x="1309688" y="3275112"/>
              <a:ext cx="623887" cy="49847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BFB00"/>
            </a:solidFill>
            <a:ln w="9525">
              <a:solidFill>
                <a:schemeClr val="tx1"/>
              </a:solidFill>
              <a:round/>
              <a:headEnd/>
              <a:tailEnd/>
            </a:ln>
          </p:spPr>
          <p:txBody>
            <a:bodyPr wrap="none" anchor="ctr"/>
            <a:lstStyle/>
            <a:p>
              <a:endParaRPr lang="ja-JP" altLang="en-US"/>
            </a:p>
          </p:txBody>
        </p:sp>
        <p:sp>
          <p:nvSpPr>
            <p:cNvPr id="49169" name="Freeform 6"/>
            <p:cNvSpPr>
              <a:spLocks noChangeAspect="1"/>
            </p:cNvSpPr>
            <p:nvPr/>
          </p:nvSpPr>
          <p:spPr bwMode="auto">
            <a:xfrm flipH="1">
              <a:off x="1382713" y="4930874"/>
              <a:ext cx="568325" cy="44767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000000"/>
            </a:solidFill>
            <a:ln w="9525">
              <a:solidFill>
                <a:schemeClr val="tx1"/>
              </a:solidFill>
              <a:round/>
              <a:headEnd/>
              <a:tailEnd/>
            </a:ln>
          </p:spPr>
          <p:txBody>
            <a:bodyPr wrap="none" anchor="ctr"/>
            <a:lstStyle/>
            <a:p>
              <a:endParaRPr lang="ja-JP" altLang="en-US"/>
            </a:p>
          </p:txBody>
        </p:sp>
      </p:grpSp>
      <p:sp>
        <p:nvSpPr>
          <p:cNvPr id="49156" name="テキスト ボックス 22"/>
          <p:cNvSpPr txBox="1">
            <a:spLocks noChangeArrowheads="1"/>
          </p:cNvSpPr>
          <p:nvPr/>
        </p:nvSpPr>
        <p:spPr bwMode="auto">
          <a:xfrm>
            <a:off x="5465763" y="6462713"/>
            <a:ext cx="368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Arial" panose="020B0604020202020204" pitchFamily="34" charset="0"/>
              </a:rPr>
              <a:t>Development 2014, Hamada et al.</a:t>
            </a:r>
            <a:endParaRPr lang="ja-JP" altLang="en-US" sz="1800">
              <a:latin typeface="Arial" panose="020B0604020202020204" pitchFamily="34" charset="0"/>
            </a:endParaRPr>
          </a:p>
        </p:txBody>
      </p:sp>
      <p:sp>
        <p:nvSpPr>
          <p:cNvPr id="49157" name="テキスト ボックス 1"/>
          <p:cNvSpPr txBox="1">
            <a:spLocks noChangeArrowheads="1"/>
          </p:cNvSpPr>
          <p:nvPr/>
        </p:nvSpPr>
        <p:spPr bwMode="auto">
          <a:xfrm>
            <a:off x="519113" y="5568950"/>
            <a:ext cx="817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i="1">
                <a:latin typeface="Times New Roman" panose="02020603050405020304" pitchFamily="18" charset="0"/>
                <a:cs typeface="Times New Roman" panose="02020603050405020304" pitchFamily="18" charset="0"/>
              </a:rPr>
              <a:t>Width of the stripes are almost the twice of the projection length.</a:t>
            </a:r>
            <a:endParaRPr lang="ja-JP" altLang="en-US" sz="24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5376181"/>
      </p:ext>
    </p:extLst>
  </p:cSld>
  <p:clrMapOvr>
    <a:masterClrMapping/>
  </p:clrMapOvr>
  <p:transition>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Oval 3"/>
          <p:cNvSpPr>
            <a:spLocks noChangeArrowheads="1"/>
          </p:cNvSpPr>
          <p:nvPr/>
        </p:nvSpPr>
        <p:spPr bwMode="auto">
          <a:xfrm>
            <a:off x="-1066800" y="1820863"/>
            <a:ext cx="2819400" cy="3048000"/>
          </a:xfrm>
          <a:prstGeom prst="ellipse">
            <a:avLst/>
          </a:prstGeom>
          <a:solidFill>
            <a:srgbClr val="FFFF00"/>
          </a:solidFill>
          <a:ln w="57150">
            <a:solidFill>
              <a:schemeClr val="bg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82947" name="Line 4"/>
          <p:cNvSpPr>
            <a:spLocks noChangeShapeType="1"/>
          </p:cNvSpPr>
          <p:nvPr/>
        </p:nvSpPr>
        <p:spPr bwMode="auto">
          <a:xfrm>
            <a:off x="1547813" y="2532063"/>
            <a:ext cx="1600200" cy="0"/>
          </a:xfrm>
          <a:prstGeom prst="line">
            <a:avLst/>
          </a:prstGeom>
          <a:noFill/>
          <a:ln w="38100">
            <a:solidFill>
              <a:schemeClr val="tx1"/>
            </a:solidFill>
            <a:round/>
            <a:headEnd/>
            <a:tailEnd/>
          </a:ln>
        </p:spPr>
        <p:txBody>
          <a:bodyPr/>
          <a:lstStyle/>
          <a:p>
            <a:pPr eaLnBrk="1" hangingPunct="1">
              <a:defRPr/>
            </a:pPr>
            <a:endParaRPr lang="ja-JP" altLang="en-US">
              <a:ln>
                <a:solidFill>
                  <a:srgbClr val="FF0000"/>
                </a:solidFill>
              </a:ln>
              <a:latin typeface="Arial" charset="0"/>
            </a:endParaRPr>
          </a:p>
        </p:txBody>
      </p:sp>
      <p:sp>
        <p:nvSpPr>
          <p:cNvPr id="51204" name="Rectangle 5"/>
          <p:cNvSpPr>
            <a:spLocks noChangeArrowheads="1"/>
          </p:cNvSpPr>
          <p:nvPr/>
        </p:nvSpPr>
        <p:spPr bwMode="auto">
          <a:xfrm>
            <a:off x="1828800" y="2430463"/>
            <a:ext cx="914400" cy="228600"/>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82949" name="Oval 6"/>
          <p:cNvSpPr>
            <a:spLocks noChangeArrowheads="1"/>
          </p:cNvSpPr>
          <p:nvPr/>
        </p:nvSpPr>
        <p:spPr bwMode="auto">
          <a:xfrm>
            <a:off x="4648200" y="1592263"/>
            <a:ext cx="4495800" cy="3124200"/>
          </a:xfrm>
          <a:prstGeom prst="ellipse">
            <a:avLst/>
          </a:prstGeom>
          <a:solidFill>
            <a:schemeClr val="bg1">
              <a:lumMod val="65000"/>
              <a:lumOff val="35000"/>
            </a:schemeClr>
          </a:solidFill>
          <a:ln w="57150">
            <a:solidFill>
              <a:schemeClr val="tx1"/>
            </a:solidFill>
            <a:round/>
            <a:headEnd/>
            <a:tailEnd/>
          </a:ln>
        </p:spPr>
        <p:txBody>
          <a:bodyPr wrap="none" anchor="ctr"/>
          <a:lstStyle/>
          <a:p>
            <a:pPr eaLnBrk="1" hangingPunct="1">
              <a:defRPr/>
            </a:pPr>
            <a:endParaRPr lang="ja-JP" altLang="en-US">
              <a:latin typeface="Arial" charset="0"/>
            </a:endParaRPr>
          </a:p>
        </p:txBody>
      </p:sp>
      <p:sp>
        <p:nvSpPr>
          <p:cNvPr id="51206" name="Rectangle 7"/>
          <p:cNvSpPr>
            <a:spLocks noGrp="1" noChangeArrowheads="1"/>
          </p:cNvSpPr>
          <p:nvPr>
            <p:ph type="title"/>
          </p:nvPr>
        </p:nvSpPr>
        <p:spPr>
          <a:xfrm>
            <a:off x="0" y="247650"/>
            <a:ext cx="9144000" cy="1020763"/>
          </a:xfrm>
        </p:spPr>
        <p:txBody>
          <a:bodyPr/>
          <a:lstStyle/>
          <a:p>
            <a:pPr eaLnBrk="1" hangingPunct="1"/>
            <a:r>
              <a:rPr lang="en-US" altLang="ja-JP" sz="3600" i="1" smtClean="0">
                <a:latin typeface="Times New Roman" panose="02020603050405020304" pitchFamily="18" charset="0"/>
                <a:cs typeface="Times New Roman" panose="02020603050405020304" pitchFamily="18" charset="0"/>
              </a:rPr>
              <a:t>Transgenic fish with DeltaC or Notch1a</a:t>
            </a:r>
          </a:p>
        </p:txBody>
      </p:sp>
      <p:sp>
        <p:nvSpPr>
          <p:cNvPr id="51207" name="Line 9"/>
          <p:cNvSpPr>
            <a:spLocks noChangeShapeType="1"/>
          </p:cNvSpPr>
          <p:nvPr/>
        </p:nvSpPr>
        <p:spPr bwMode="auto">
          <a:xfrm>
            <a:off x="2971800" y="2963863"/>
            <a:ext cx="1600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208" name="Line 10"/>
          <p:cNvSpPr>
            <a:spLocks noChangeShapeType="1"/>
          </p:cNvSpPr>
          <p:nvPr/>
        </p:nvSpPr>
        <p:spPr bwMode="auto">
          <a:xfrm>
            <a:off x="4572000" y="3116263"/>
            <a:ext cx="1219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209" name="Rectangle 11"/>
          <p:cNvSpPr>
            <a:spLocks noChangeArrowheads="1"/>
          </p:cNvSpPr>
          <p:nvPr/>
        </p:nvSpPr>
        <p:spPr bwMode="auto">
          <a:xfrm>
            <a:off x="3200400" y="2887663"/>
            <a:ext cx="1143000" cy="152400"/>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51210" name="Rectangle 12"/>
          <p:cNvSpPr>
            <a:spLocks noChangeArrowheads="1"/>
          </p:cNvSpPr>
          <p:nvPr/>
        </p:nvSpPr>
        <p:spPr bwMode="auto">
          <a:xfrm>
            <a:off x="4800600" y="3040063"/>
            <a:ext cx="838200" cy="152400"/>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51211" name="Line 13"/>
          <p:cNvSpPr>
            <a:spLocks noChangeShapeType="1"/>
          </p:cNvSpPr>
          <p:nvPr/>
        </p:nvSpPr>
        <p:spPr bwMode="auto">
          <a:xfrm>
            <a:off x="4572000" y="2963863"/>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212" name="Oval 14"/>
          <p:cNvSpPr>
            <a:spLocks noChangeArrowheads="1"/>
          </p:cNvSpPr>
          <p:nvPr/>
        </p:nvSpPr>
        <p:spPr bwMode="auto">
          <a:xfrm>
            <a:off x="6553200" y="2354263"/>
            <a:ext cx="2057400" cy="1524000"/>
          </a:xfrm>
          <a:prstGeom prst="ellipse">
            <a:avLst/>
          </a:prstGeom>
          <a:solidFill>
            <a:schemeClr val="folHlink"/>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51213" name="Oval 15"/>
          <p:cNvSpPr>
            <a:spLocks noChangeArrowheads="1"/>
          </p:cNvSpPr>
          <p:nvPr/>
        </p:nvSpPr>
        <p:spPr bwMode="auto">
          <a:xfrm>
            <a:off x="6858000" y="3116263"/>
            <a:ext cx="228600" cy="76200"/>
          </a:xfrm>
          <a:prstGeom prst="ellipse">
            <a:avLst/>
          </a:prstGeom>
          <a:solidFill>
            <a:schemeClr val="folHlink"/>
          </a:solidFill>
          <a:ln w="2857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51214" name="Oval 16"/>
          <p:cNvSpPr>
            <a:spLocks noChangeArrowheads="1"/>
          </p:cNvSpPr>
          <p:nvPr/>
        </p:nvSpPr>
        <p:spPr bwMode="auto">
          <a:xfrm>
            <a:off x="7086600" y="3116263"/>
            <a:ext cx="228600" cy="76200"/>
          </a:xfrm>
          <a:prstGeom prst="ellipse">
            <a:avLst/>
          </a:prstGeom>
          <a:solidFill>
            <a:schemeClr val="folHlink"/>
          </a:solidFill>
          <a:ln w="2857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51215" name="Oval 17"/>
          <p:cNvSpPr>
            <a:spLocks noChangeArrowheads="1"/>
          </p:cNvSpPr>
          <p:nvPr/>
        </p:nvSpPr>
        <p:spPr bwMode="auto">
          <a:xfrm>
            <a:off x="7315200" y="3116263"/>
            <a:ext cx="228600" cy="76200"/>
          </a:xfrm>
          <a:prstGeom prst="ellipse">
            <a:avLst/>
          </a:prstGeom>
          <a:solidFill>
            <a:schemeClr val="folHlink"/>
          </a:solidFill>
          <a:ln w="2857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51216" name="Oval 18"/>
          <p:cNvSpPr>
            <a:spLocks noChangeArrowheads="1"/>
          </p:cNvSpPr>
          <p:nvPr/>
        </p:nvSpPr>
        <p:spPr bwMode="auto">
          <a:xfrm>
            <a:off x="7543800" y="3116263"/>
            <a:ext cx="228600" cy="76200"/>
          </a:xfrm>
          <a:prstGeom prst="ellipse">
            <a:avLst/>
          </a:prstGeom>
          <a:solidFill>
            <a:schemeClr val="folHlink"/>
          </a:solidFill>
          <a:ln w="2857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51217" name="Oval 19"/>
          <p:cNvSpPr>
            <a:spLocks noChangeArrowheads="1"/>
          </p:cNvSpPr>
          <p:nvPr/>
        </p:nvSpPr>
        <p:spPr bwMode="auto">
          <a:xfrm>
            <a:off x="7772400" y="3116263"/>
            <a:ext cx="228600" cy="76200"/>
          </a:xfrm>
          <a:prstGeom prst="ellipse">
            <a:avLst/>
          </a:prstGeom>
          <a:solidFill>
            <a:schemeClr val="folHlink"/>
          </a:solidFill>
          <a:ln w="2857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51218" name="Oval 20"/>
          <p:cNvSpPr>
            <a:spLocks noChangeArrowheads="1"/>
          </p:cNvSpPr>
          <p:nvPr/>
        </p:nvSpPr>
        <p:spPr bwMode="auto">
          <a:xfrm>
            <a:off x="8001000" y="3116263"/>
            <a:ext cx="228600" cy="76200"/>
          </a:xfrm>
          <a:prstGeom prst="ellipse">
            <a:avLst/>
          </a:prstGeom>
          <a:solidFill>
            <a:schemeClr val="folHlink"/>
          </a:solidFill>
          <a:ln w="2857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51219" name="Text Box 22"/>
          <p:cNvSpPr txBox="1">
            <a:spLocks noChangeArrowheads="1"/>
          </p:cNvSpPr>
          <p:nvPr/>
        </p:nvSpPr>
        <p:spPr bwMode="auto">
          <a:xfrm>
            <a:off x="1828800" y="1973263"/>
            <a:ext cx="990600"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a:latin typeface="Arial" panose="020B0604020202020204" pitchFamily="34" charset="0"/>
              </a:rPr>
              <a:t>Delta</a:t>
            </a:r>
          </a:p>
        </p:txBody>
      </p:sp>
      <p:sp>
        <p:nvSpPr>
          <p:cNvPr id="51220" name="Text Box 23"/>
          <p:cNvSpPr txBox="1">
            <a:spLocks noChangeArrowheads="1"/>
          </p:cNvSpPr>
          <p:nvPr/>
        </p:nvSpPr>
        <p:spPr bwMode="auto">
          <a:xfrm>
            <a:off x="3276600" y="2506663"/>
            <a:ext cx="1219200"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a:latin typeface="Arial" panose="020B0604020202020204" pitchFamily="34" charset="0"/>
              </a:rPr>
              <a:t>Notch</a:t>
            </a:r>
          </a:p>
        </p:txBody>
      </p:sp>
      <p:sp>
        <p:nvSpPr>
          <p:cNvPr id="51221" name="Oval 24"/>
          <p:cNvSpPr>
            <a:spLocks noChangeArrowheads="1"/>
          </p:cNvSpPr>
          <p:nvPr/>
        </p:nvSpPr>
        <p:spPr bwMode="auto">
          <a:xfrm>
            <a:off x="5257800" y="2049463"/>
            <a:ext cx="1676400" cy="6858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600">
                <a:latin typeface="Arial" panose="020B0604020202020204" pitchFamily="34" charset="0"/>
              </a:rPr>
              <a:t>γ</a:t>
            </a:r>
            <a:r>
              <a:rPr lang="en-US" altLang="en-US" sz="1600">
                <a:latin typeface="Arial" panose="020B0604020202020204" pitchFamily="34" charset="0"/>
              </a:rPr>
              <a:t>-secretase</a:t>
            </a:r>
            <a:endParaRPr lang="en-US" altLang="ja-JP" sz="1600">
              <a:latin typeface="Arial" panose="020B0604020202020204" pitchFamily="34" charset="0"/>
            </a:endParaRPr>
          </a:p>
          <a:p>
            <a:pPr algn="ctr" eaLnBrk="1" hangingPunct="1">
              <a:spcBef>
                <a:spcPct val="0"/>
              </a:spcBef>
              <a:buFontTx/>
              <a:buNone/>
            </a:pPr>
            <a:r>
              <a:rPr lang="en-US" altLang="ja-JP" sz="1200">
                <a:latin typeface="Arial" panose="020B0604020202020204" pitchFamily="34" charset="0"/>
              </a:rPr>
              <a:t>etc…</a:t>
            </a:r>
          </a:p>
        </p:txBody>
      </p:sp>
      <p:cxnSp>
        <p:nvCxnSpPr>
          <p:cNvPr id="51222" name="AutoShape 25"/>
          <p:cNvCxnSpPr>
            <a:cxnSpLocks noChangeShapeType="1"/>
            <a:stCxn id="51221" idx="2"/>
            <a:endCxn id="51210" idx="1"/>
          </p:cNvCxnSpPr>
          <p:nvPr/>
        </p:nvCxnSpPr>
        <p:spPr bwMode="auto">
          <a:xfrm rot="10800000" flipV="1">
            <a:off x="4800600" y="2392363"/>
            <a:ext cx="457200" cy="723900"/>
          </a:xfrm>
          <a:prstGeom prst="curvedConnector3">
            <a:avLst>
              <a:gd name="adj1" fmla="val 80898"/>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23" name="Rectangle 26"/>
          <p:cNvSpPr>
            <a:spLocks noChangeArrowheads="1"/>
          </p:cNvSpPr>
          <p:nvPr/>
        </p:nvSpPr>
        <p:spPr bwMode="auto">
          <a:xfrm>
            <a:off x="5486400" y="3802063"/>
            <a:ext cx="685800" cy="152400"/>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51224" name="Line 27"/>
          <p:cNvSpPr>
            <a:spLocks noChangeShapeType="1"/>
          </p:cNvSpPr>
          <p:nvPr/>
        </p:nvSpPr>
        <p:spPr bwMode="auto">
          <a:xfrm>
            <a:off x="6172200" y="3878263"/>
            <a:ext cx="76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225" name="Line 28"/>
          <p:cNvSpPr>
            <a:spLocks noChangeShapeType="1"/>
          </p:cNvSpPr>
          <p:nvPr/>
        </p:nvSpPr>
        <p:spPr bwMode="auto">
          <a:xfrm>
            <a:off x="5181600" y="3268663"/>
            <a:ext cx="30480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cxnSp>
        <p:nvCxnSpPr>
          <p:cNvPr id="51226" name="AutoShape 29"/>
          <p:cNvCxnSpPr>
            <a:cxnSpLocks noChangeShapeType="1"/>
            <a:stCxn id="51223" idx="2"/>
            <a:endCxn id="51216" idx="4"/>
          </p:cNvCxnSpPr>
          <p:nvPr/>
        </p:nvCxnSpPr>
        <p:spPr bwMode="auto">
          <a:xfrm rot="5400000" flipH="1" flipV="1">
            <a:off x="6369843" y="2666207"/>
            <a:ext cx="747713" cy="1828800"/>
          </a:xfrm>
          <a:prstGeom prst="curvedConnector3">
            <a:avLst>
              <a:gd name="adj1" fmla="val -30574"/>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27" name="Text Box 30"/>
          <p:cNvSpPr txBox="1">
            <a:spLocks noChangeArrowheads="1"/>
          </p:cNvSpPr>
          <p:nvPr/>
        </p:nvSpPr>
        <p:spPr bwMode="auto">
          <a:xfrm>
            <a:off x="5638800" y="3421063"/>
            <a:ext cx="914400"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a:latin typeface="Arial" panose="020B0604020202020204" pitchFamily="34" charset="0"/>
              </a:rPr>
              <a:t>NICD</a:t>
            </a:r>
          </a:p>
        </p:txBody>
      </p:sp>
      <p:sp>
        <p:nvSpPr>
          <p:cNvPr id="51228" name="Text Box 31"/>
          <p:cNvSpPr txBox="1">
            <a:spLocks noChangeArrowheads="1"/>
          </p:cNvSpPr>
          <p:nvPr/>
        </p:nvSpPr>
        <p:spPr bwMode="auto">
          <a:xfrm>
            <a:off x="5715000" y="4183063"/>
            <a:ext cx="2590800"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ja-JP" sz="1800">
                <a:latin typeface="Arial" panose="020B0604020202020204" pitchFamily="34" charset="0"/>
              </a:rPr>
              <a:t>transcriptional control</a:t>
            </a:r>
            <a:endParaRPr lang="en-US" altLang="ja-JP" sz="1800">
              <a:latin typeface="Arial" panose="020B0604020202020204" pitchFamily="34" charset="0"/>
            </a:endParaRPr>
          </a:p>
        </p:txBody>
      </p:sp>
      <p:sp>
        <p:nvSpPr>
          <p:cNvPr id="51229" name="Text Box 34"/>
          <p:cNvSpPr txBox="1">
            <a:spLocks noChangeArrowheads="1"/>
          </p:cNvSpPr>
          <p:nvPr/>
        </p:nvSpPr>
        <p:spPr bwMode="auto">
          <a:xfrm>
            <a:off x="6934200" y="2582863"/>
            <a:ext cx="1143000"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a:latin typeface="Arial" panose="020B0604020202020204" pitchFamily="34" charset="0"/>
              </a:rPr>
              <a:t>nuclear </a:t>
            </a:r>
          </a:p>
        </p:txBody>
      </p:sp>
      <p:grpSp>
        <p:nvGrpSpPr>
          <p:cNvPr id="2" name="グループ化 38"/>
          <p:cNvGrpSpPr>
            <a:grpSpLocks/>
          </p:cNvGrpSpPr>
          <p:nvPr/>
        </p:nvGrpSpPr>
        <p:grpSpPr bwMode="auto">
          <a:xfrm>
            <a:off x="3570288" y="3441700"/>
            <a:ext cx="1600200" cy="685800"/>
            <a:chOff x="3570784" y="2611760"/>
            <a:chExt cx="1600200" cy="685800"/>
          </a:xfrm>
        </p:grpSpPr>
        <p:sp>
          <p:nvSpPr>
            <p:cNvPr id="36" name="Line 4"/>
            <p:cNvSpPr>
              <a:spLocks noChangeShapeType="1"/>
            </p:cNvSpPr>
            <p:nvPr/>
          </p:nvSpPr>
          <p:spPr bwMode="auto">
            <a:xfrm>
              <a:off x="3570784" y="3168973"/>
              <a:ext cx="1600200" cy="0"/>
            </a:xfrm>
            <a:prstGeom prst="line">
              <a:avLst/>
            </a:prstGeom>
            <a:noFill/>
            <a:ln w="38100">
              <a:solidFill>
                <a:schemeClr val="tx1"/>
              </a:solidFill>
              <a:round/>
              <a:headEnd/>
              <a:tailEnd/>
            </a:ln>
          </p:spPr>
          <p:txBody>
            <a:bodyPr/>
            <a:lstStyle/>
            <a:p>
              <a:pPr eaLnBrk="1" hangingPunct="1">
                <a:defRPr/>
              </a:pPr>
              <a:endParaRPr lang="ja-JP" altLang="en-US">
                <a:ln>
                  <a:solidFill>
                    <a:srgbClr val="FF0000"/>
                  </a:solidFill>
                </a:ln>
                <a:latin typeface="Arial" charset="0"/>
              </a:endParaRPr>
            </a:p>
          </p:txBody>
        </p:sp>
        <p:sp>
          <p:nvSpPr>
            <p:cNvPr id="51240" name="Rectangle 5"/>
            <p:cNvSpPr>
              <a:spLocks noChangeArrowheads="1"/>
            </p:cNvSpPr>
            <p:nvPr/>
          </p:nvSpPr>
          <p:spPr bwMode="auto">
            <a:xfrm>
              <a:off x="3851920" y="3068960"/>
              <a:ext cx="914400" cy="228600"/>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51241" name="Text Box 22"/>
            <p:cNvSpPr txBox="1">
              <a:spLocks noChangeArrowheads="1"/>
            </p:cNvSpPr>
            <p:nvPr/>
          </p:nvSpPr>
          <p:spPr bwMode="auto">
            <a:xfrm>
              <a:off x="3851920" y="2611760"/>
              <a:ext cx="990600"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a:latin typeface="Arial" panose="020B0604020202020204" pitchFamily="34" charset="0"/>
                </a:rPr>
                <a:t>Delta</a:t>
              </a:r>
            </a:p>
          </p:txBody>
        </p:sp>
      </p:grpSp>
      <p:sp>
        <p:nvSpPr>
          <p:cNvPr id="41" name="円/楕円 40"/>
          <p:cNvSpPr/>
          <p:nvPr/>
        </p:nvSpPr>
        <p:spPr>
          <a:xfrm>
            <a:off x="5219700" y="3357563"/>
            <a:ext cx="1296988" cy="719137"/>
          </a:xfrm>
          <a:prstGeom prst="ellipse">
            <a:avLst/>
          </a:prstGeom>
          <a:solidFill>
            <a:srgbClr val="4F81BD">
              <a:alpha val="3098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7" name="下カーブ矢印 36"/>
          <p:cNvSpPr/>
          <p:nvPr/>
        </p:nvSpPr>
        <p:spPr>
          <a:xfrm rot="20060189" flipH="1">
            <a:off x="5472113" y="2427288"/>
            <a:ext cx="1808162" cy="581025"/>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chemeClr val="tx1"/>
              </a:solidFill>
            </a:endParaRPr>
          </a:p>
        </p:txBody>
      </p:sp>
      <p:sp>
        <p:nvSpPr>
          <p:cNvPr id="38" name="円/楕円 37"/>
          <p:cNvSpPr/>
          <p:nvPr/>
        </p:nvSpPr>
        <p:spPr>
          <a:xfrm>
            <a:off x="4067175" y="4221163"/>
            <a:ext cx="433388" cy="4318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1</a:t>
            </a:r>
            <a:endParaRPr lang="ja-JP" altLang="en-US" dirty="0"/>
          </a:p>
        </p:txBody>
      </p:sp>
      <p:sp>
        <p:nvSpPr>
          <p:cNvPr id="39" name="円/楕円 38"/>
          <p:cNvSpPr/>
          <p:nvPr/>
        </p:nvSpPr>
        <p:spPr>
          <a:xfrm>
            <a:off x="6011863" y="2997200"/>
            <a:ext cx="431800" cy="4318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2</a:t>
            </a:r>
            <a:endParaRPr lang="ja-JP" altLang="en-US" dirty="0"/>
          </a:p>
        </p:txBody>
      </p:sp>
      <p:grpSp>
        <p:nvGrpSpPr>
          <p:cNvPr id="5" name="グループ化 4"/>
          <p:cNvGrpSpPr/>
          <p:nvPr/>
        </p:nvGrpSpPr>
        <p:grpSpPr>
          <a:xfrm>
            <a:off x="755576" y="5033646"/>
            <a:ext cx="7763664" cy="1555615"/>
            <a:chOff x="1187554" y="5033646"/>
            <a:chExt cx="7763664" cy="1555615"/>
          </a:xfrm>
        </p:grpSpPr>
        <p:sp>
          <p:nvSpPr>
            <p:cNvPr id="51236" name="テキスト ボックス 42"/>
            <p:cNvSpPr txBox="1">
              <a:spLocks noChangeArrowheads="1"/>
            </p:cNvSpPr>
            <p:nvPr/>
          </p:nvSpPr>
          <p:spPr bwMode="auto">
            <a:xfrm>
              <a:off x="1187554" y="5033646"/>
              <a:ext cx="7763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Arial" panose="020B0604020202020204" pitchFamily="34" charset="0"/>
                </a:rPr>
                <a:t>In both cases, melanophores will become less dependent </a:t>
              </a:r>
              <a:r>
                <a:rPr lang="en-US" altLang="ja-JP" sz="1800" dirty="0" smtClean="0">
                  <a:latin typeface="Arial" panose="020B0604020202020204" pitchFamily="34" charset="0"/>
                </a:rPr>
                <a:t>to xanthophores</a:t>
              </a:r>
              <a:r>
                <a:rPr lang="en-US" altLang="ja-JP" sz="1800" dirty="0">
                  <a:latin typeface="Arial" panose="020B0604020202020204" pitchFamily="34" charset="0"/>
                </a:rPr>
                <a:t>.</a:t>
              </a:r>
              <a:endParaRPr lang="en-US" altLang="ja-JP" sz="1800" dirty="0" smtClean="0">
                <a:latin typeface="Arial" panose="020B0604020202020204" pitchFamily="34" charset="0"/>
              </a:endParaRPr>
            </a:p>
          </p:txBody>
        </p:sp>
        <p:sp>
          <p:nvSpPr>
            <p:cNvPr id="44" name="下矢印 43"/>
            <p:cNvSpPr/>
            <p:nvPr/>
          </p:nvSpPr>
          <p:spPr bwMode="auto">
            <a:xfrm>
              <a:off x="4229979" y="5972882"/>
              <a:ext cx="576262" cy="2468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1238" name="テキスト ボックス 44"/>
            <p:cNvSpPr txBox="1">
              <a:spLocks noChangeArrowheads="1"/>
            </p:cNvSpPr>
            <p:nvPr/>
          </p:nvSpPr>
          <p:spPr bwMode="auto">
            <a:xfrm>
              <a:off x="2288316" y="6219729"/>
              <a:ext cx="4535899" cy="3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dirty="0">
                  <a:latin typeface="Arial" panose="020B0604020202020204" pitchFamily="34" charset="0"/>
                </a:rPr>
                <a:t>Wider stripes or large spots ??</a:t>
              </a:r>
              <a:endParaRPr lang="ja-JP" altLang="en-US" sz="1800" dirty="0">
                <a:latin typeface="Arial" panose="020B0604020202020204" pitchFamily="34" charset="0"/>
              </a:endParaRPr>
            </a:p>
          </p:txBody>
        </p:sp>
        <p:sp>
          <p:nvSpPr>
            <p:cNvPr id="42" name="下矢印 41"/>
            <p:cNvSpPr/>
            <p:nvPr/>
          </p:nvSpPr>
          <p:spPr bwMode="auto">
            <a:xfrm>
              <a:off x="4248085" y="5408297"/>
              <a:ext cx="576262" cy="2468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5" name="テキスト ボックス 42"/>
            <p:cNvSpPr txBox="1">
              <a:spLocks noChangeArrowheads="1"/>
            </p:cNvSpPr>
            <p:nvPr/>
          </p:nvSpPr>
          <p:spPr bwMode="auto">
            <a:xfrm>
              <a:off x="1187554" y="5624733"/>
              <a:ext cx="7648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Arial" panose="020B0604020202020204" pitchFamily="34" charset="0"/>
                </a:rPr>
                <a:t>M</a:t>
              </a:r>
              <a:r>
                <a:rPr lang="en-US" altLang="ja-JP" sz="1800" dirty="0" smtClean="0">
                  <a:latin typeface="Arial" panose="020B0604020202020204" pitchFamily="34" charset="0"/>
                </a:rPr>
                <a:t>elanophores </a:t>
              </a:r>
              <a:r>
                <a:rPr lang="en-US" altLang="ja-JP" sz="1800" dirty="0">
                  <a:latin typeface="Arial" panose="020B0604020202020204" pitchFamily="34" charset="0"/>
                </a:rPr>
                <a:t>will </a:t>
              </a:r>
              <a:r>
                <a:rPr lang="en-US" altLang="ja-JP" sz="1800" dirty="0" smtClean="0">
                  <a:latin typeface="Arial" panose="020B0604020202020204" pitchFamily="34" charset="0"/>
                </a:rPr>
                <a:t>survive in the region where xanthophores are far away.</a:t>
              </a:r>
            </a:p>
          </p:txBody>
        </p:sp>
      </p:grpSp>
    </p:spTree>
    <p:extLst>
      <p:ext uri="{BB962C8B-B14F-4D97-AF65-F5344CB8AC3E}">
        <p14:creationId xmlns:p14="http://schemas.microsoft.com/office/powerpoint/2010/main" val="188666357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7" grpId="0" animBg="1"/>
      <p:bldP spid="38" grpId="0" animBg="1"/>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4"/>
          <p:cNvSpPr>
            <a:spLocks noGrp="1"/>
          </p:cNvSpPr>
          <p:nvPr>
            <p:ph type="title"/>
          </p:nvPr>
        </p:nvSpPr>
        <p:spPr>
          <a:xfrm>
            <a:off x="0" y="344488"/>
            <a:ext cx="9144000" cy="1139825"/>
          </a:xfrm>
        </p:spPr>
        <p:txBody>
          <a:bodyPr/>
          <a:lstStyle/>
          <a:p>
            <a:pPr eaLnBrk="1" hangingPunct="1"/>
            <a:r>
              <a:rPr lang="en-US" altLang="ja-JP" sz="3200" i="1" dirty="0" smtClean="0">
                <a:latin typeface="Times New Roman" panose="02020603050405020304" pitchFamily="18" charset="0"/>
                <a:ea typeface="HG創英角ﾎﾟｯﾌﾟ体" panose="040B0A09000000000000" pitchFamily="49" charset="-128"/>
                <a:cs typeface="Times New Roman" panose="02020603050405020304" pitchFamily="18" charset="0"/>
              </a:rPr>
              <a:t>Ectopic expression of </a:t>
            </a:r>
            <a:r>
              <a:rPr lang="en-US" altLang="ja-JP" sz="3200" i="1" dirty="0" err="1" smtClean="0">
                <a:latin typeface="Times New Roman" panose="02020603050405020304" pitchFamily="18" charset="0"/>
                <a:ea typeface="HG創英角ﾎﾟｯﾌﾟ体" panose="040B0A09000000000000" pitchFamily="49" charset="-128"/>
                <a:cs typeface="Times New Roman" panose="02020603050405020304" pitchFamily="18" charset="0"/>
              </a:rPr>
              <a:t>DeltaC</a:t>
            </a:r>
            <a:r>
              <a:rPr lang="en-US" altLang="ja-JP" sz="3200" i="1" dirty="0" smtClean="0">
                <a:latin typeface="Times New Roman" panose="02020603050405020304" pitchFamily="18" charset="0"/>
                <a:ea typeface="HG創英角ﾎﾟｯﾌﾟ体" panose="040B0A09000000000000" pitchFamily="49" charset="-128"/>
                <a:cs typeface="Times New Roman" panose="02020603050405020304" pitchFamily="18" charset="0"/>
              </a:rPr>
              <a:t> or Notch1a-ICD </a:t>
            </a:r>
            <a:br>
              <a:rPr lang="en-US" altLang="ja-JP" sz="3200" i="1" dirty="0" smtClean="0">
                <a:latin typeface="Times New Roman" panose="02020603050405020304" pitchFamily="18" charset="0"/>
                <a:ea typeface="HG創英角ﾎﾟｯﾌﾟ体" panose="040B0A09000000000000" pitchFamily="49" charset="-128"/>
                <a:cs typeface="Times New Roman" panose="02020603050405020304" pitchFamily="18" charset="0"/>
              </a:rPr>
            </a:br>
            <a:r>
              <a:rPr lang="en-US" altLang="ja-JP" sz="3200" i="1" dirty="0" smtClean="0">
                <a:latin typeface="Times New Roman" panose="02020603050405020304" pitchFamily="18" charset="0"/>
                <a:ea typeface="HG創英角ﾎﾟｯﾌﾟ体" panose="040B0A09000000000000" pitchFamily="49" charset="-128"/>
                <a:cs typeface="Times New Roman" panose="02020603050405020304" pitchFamily="18" charset="0"/>
              </a:rPr>
              <a:t>caused wider stripes</a:t>
            </a:r>
            <a:endParaRPr lang="ja-JP" altLang="en-US" sz="3200" i="1" dirty="0" smtClean="0">
              <a:latin typeface="Times New Roman" panose="02020603050405020304" pitchFamily="18" charset="0"/>
              <a:ea typeface="HG創英角ﾎﾟｯﾌﾟ体" panose="040B0A09000000000000" pitchFamily="49" charset="-128"/>
              <a:cs typeface="Times New Roman" panose="02020603050405020304" pitchFamily="18" charset="0"/>
            </a:endParaRPr>
          </a:p>
        </p:txBody>
      </p:sp>
      <p:sp>
        <p:nvSpPr>
          <p:cNvPr id="52227" name="テキスト ボックス 33"/>
          <p:cNvSpPr txBox="1">
            <a:spLocks noChangeArrowheads="1"/>
          </p:cNvSpPr>
          <p:nvPr/>
        </p:nvSpPr>
        <p:spPr bwMode="auto">
          <a:xfrm>
            <a:off x="2209800" y="2124075"/>
            <a:ext cx="80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t>WT</a:t>
            </a:r>
            <a:endParaRPr lang="ja-JP" altLang="en-US" sz="1800"/>
          </a:p>
        </p:txBody>
      </p:sp>
      <p:sp>
        <p:nvSpPr>
          <p:cNvPr id="52228" name="テキスト ボックス 35"/>
          <p:cNvSpPr txBox="1">
            <a:spLocks noChangeArrowheads="1"/>
          </p:cNvSpPr>
          <p:nvPr/>
        </p:nvSpPr>
        <p:spPr bwMode="auto">
          <a:xfrm>
            <a:off x="2484438" y="4005263"/>
            <a:ext cx="3960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FFFF00"/>
                </a:solidFill>
              </a:rPr>
              <a:t>WT; DeltaC </a:t>
            </a:r>
            <a:r>
              <a:rPr lang="en-US" altLang="ja-JP" sz="1800"/>
              <a:t>expressed in melanophores</a:t>
            </a:r>
            <a:endParaRPr lang="ja-JP" altLang="en-US" sz="1800"/>
          </a:p>
        </p:txBody>
      </p:sp>
      <p:pic>
        <p:nvPicPr>
          <p:cNvPr id="52229" name="Picture 101" descr="WT0003"/>
          <p:cNvPicPr preferRelativeResize="0">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2916238" y="1844675"/>
            <a:ext cx="3240087"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03" descr="dapt-12-0005"/>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2916238" y="2997200"/>
            <a:ext cx="3236912"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テキスト ボックス 43"/>
          <p:cNvSpPr txBox="1">
            <a:spLocks noChangeArrowheads="1"/>
          </p:cNvSpPr>
          <p:nvPr/>
        </p:nvSpPr>
        <p:spPr bwMode="auto">
          <a:xfrm>
            <a:off x="2700338" y="5734050"/>
            <a:ext cx="3582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a:latin typeface="Arial" panose="020B0604020202020204" pitchFamily="34" charset="0"/>
              </a:rPr>
              <a:t>Ectopic expression of </a:t>
            </a:r>
            <a:r>
              <a:rPr lang="en-US" altLang="ja-JP" sz="1800">
                <a:solidFill>
                  <a:srgbClr val="FFFF00"/>
                </a:solidFill>
                <a:latin typeface="Arial" panose="020B0604020202020204" pitchFamily="34" charset="0"/>
              </a:rPr>
              <a:t>Notch-ICD</a:t>
            </a:r>
            <a:r>
              <a:rPr lang="en-US" altLang="ja-JP" sz="1800">
                <a:latin typeface="Arial" panose="020B0604020202020204" pitchFamily="34" charset="0"/>
              </a:rPr>
              <a:t> </a:t>
            </a:r>
          </a:p>
          <a:p>
            <a:pPr algn="ctr" eaLnBrk="1" hangingPunct="1">
              <a:spcBef>
                <a:spcPct val="0"/>
              </a:spcBef>
              <a:buFontTx/>
              <a:buNone/>
            </a:pPr>
            <a:r>
              <a:rPr lang="en-US" altLang="ja-JP" sz="1800">
                <a:latin typeface="Arial" panose="020B0604020202020204" pitchFamily="34" charset="0"/>
              </a:rPr>
              <a:t>in melanophore</a:t>
            </a:r>
            <a:endParaRPr lang="ja-JP" altLang="en-US" sz="1800">
              <a:latin typeface="Arial" panose="020B0604020202020204" pitchFamily="34" charset="0"/>
            </a:endParaRPr>
          </a:p>
        </p:txBody>
      </p:sp>
      <p:pic>
        <p:nvPicPr>
          <p:cNvPr id="52232" name="Picture 15" descr="C:\Users\pattern formation\Desktop\nacreNICD1a\nacreNICD1aF1.tif"/>
          <p:cNvPicPr>
            <a:picLocks noChangeAspect="1" noChangeArrowheads="1"/>
          </p:cNvPicPr>
          <p:nvPr/>
        </p:nvPicPr>
        <p:blipFill>
          <a:blip r:embed="rId5" cstate="print">
            <a:extLst>
              <a:ext uri="{28A0092B-C50C-407E-A947-70E740481C1C}">
                <a14:useLocalDpi xmlns:a14="http://schemas.microsoft.com/office/drawing/2010/main" val="0"/>
              </a:ext>
            </a:extLst>
          </a:blip>
          <a:srcRect l="8589" t="12979" r="3407" b="46454"/>
          <a:stretch>
            <a:fillRect/>
          </a:stretch>
        </p:blipFill>
        <p:spPr bwMode="auto">
          <a:xfrm>
            <a:off x="2916238" y="4508500"/>
            <a:ext cx="32512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楕円 8"/>
          <p:cNvSpPr/>
          <p:nvPr/>
        </p:nvSpPr>
        <p:spPr>
          <a:xfrm>
            <a:off x="2268538" y="3357563"/>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1</a:t>
            </a:r>
            <a:endParaRPr lang="ja-JP" altLang="en-US" dirty="0"/>
          </a:p>
        </p:txBody>
      </p:sp>
      <p:sp>
        <p:nvSpPr>
          <p:cNvPr id="10" name="円/楕円 9"/>
          <p:cNvSpPr/>
          <p:nvPr/>
        </p:nvSpPr>
        <p:spPr>
          <a:xfrm>
            <a:off x="2268538" y="4797425"/>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2</a:t>
            </a:r>
            <a:endParaRPr lang="ja-JP" altLang="en-US" dirty="0"/>
          </a:p>
        </p:txBody>
      </p:sp>
      <p:sp>
        <p:nvSpPr>
          <p:cNvPr id="52235" name="テキスト ボックス 10"/>
          <p:cNvSpPr txBox="1">
            <a:spLocks noChangeArrowheads="1"/>
          </p:cNvSpPr>
          <p:nvPr/>
        </p:nvSpPr>
        <p:spPr bwMode="auto">
          <a:xfrm>
            <a:off x="5457825" y="6486525"/>
            <a:ext cx="368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Arial" panose="020B0604020202020204" pitchFamily="34" charset="0"/>
              </a:rPr>
              <a:t>Development 2014, Hamada et al.</a:t>
            </a:r>
            <a:endParaRPr lang="ja-JP" altLang="en-US" sz="1800">
              <a:latin typeface="Arial" panose="020B0604020202020204" pitchFamily="34" charset="0"/>
            </a:endParaRPr>
          </a:p>
        </p:txBody>
      </p:sp>
    </p:spTree>
    <p:extLst>
      <p:ext uri="{BB962C8B-B14F-4D97-AF65-F5344CB8AC3E}">
        <p14:creationId xmlns:p14="http://schemas.microsoft.com/office/powerpoint/2010/main" val="2985408842"/>
      </p:ext>
    </p:extLst>
  </p:cSld>
  <p:clrMapOvr>
    <a:masterClrMapping/>
  </p:clrMapOvr>
  <p:transition>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グループ化 16"/>
          <p:cNvGrpSpPr>
            <a:grpSpLocks/>
          </p:cNvGrpSpPr>
          <p:nvPr/>
        </p:nvGrpSpPr>
        <p:grpSpPr bwMode="auto">
          <a:xfrm>
            <a:off x="468313" y="1341438"/>
            <a:ext cx="7775575" cy="2187575"/>
            <a:chOff x="504056" y="4050696"/>
            <a:chExt cx="7776864" cy="2188409"/>
          </a:xfrm>
        </p:grpSpPr>
        <p:sp>
          <p:nvSpPr>
            <p:cNvPr id="58376" name="Rectangle 1"/>
            <p:cNvSpPr>
              <a:spLocks noChangeArrowheads="1"/>
            </p:cNvSpPr>
            <p:nvPr/>
          </p:nvSpPr>
          <p:spPr bwMode="auto">
            <a:xfrm>
              <a:off x="504056" y="4392446"/>
              <a:ext cx="7776864" cy="1846659"/>
            </a:xfrm>
            <a:prstGeom prst="rect">
              <a:avLst/>
            </a:prstGeom>
            <a:solidFill>
              <a:srgbClr val="FFFFFF"/>
            </a:solidFill>
            <a:ln w="9525">
              <a:solidFill>
                <a:srgbClr val="000000"/>
              </a:solidFill>
              <a:miter lim="800000"/>
              <a:headEnd/>
              <a:tailEnd/>
            </a:ln>
            <a:extLst/>
          </p:spPr>
          <p:txBody>
            <a:bodyPr anchor="ctr">
              <a:spAutoFit/>
            </a:bodyPr>
            <a:lstStyle>
              <a:lvl1pPr>
                <a:spcBef>
                  <a:spcPct val="20000"/>
                </a:spcBef>
                <a:buFont typeface="Arial" panose="020B0604020202020204" pitchFamily="34" charset="0"/>
                <a:buChar char="•"/>
                <a:tabLst>
                  <a:tab pos="1700213" algn="l"/>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tabLst>
                  <a:tab pos="1700213" algn="l"/>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tabLst>
                  <a:tab pos="1700213" algn="l"/>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tabLst>
                  <a:tab pos="1700213" algn="l"/>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tabLst>
                  <a:tab pos="1700213" algn="l"/>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tabLst>
                  <a:tab pos="1700213" algn="l"/>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tabLst>
                  <a:tab pos="1700213" algn="l"/>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tabLst>
                  <a:tab pos="1700213" algn="l"/>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tabLst>
                  <a:tab pos="1700213" algn="l"/>
                </a:tabLst>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en-US" altLang="ja-JP" sz="1600" b="1" dirty="0">
                <a:solidFill>
                  <a:srgbClr val="FFFFFF"/>
                </a:solidFill>
                <a:latin typeface="Arial" panose="020B0604020202020204" pitchFamily="34" charset="0"/>
              </a:endParaRPr>
            </a:p>
            <a:p>
              <a:pPr>
                <a:spcBef>
                  <a:spcPct val="0"/>
                </a:spcBef>
                <a:buFontTx/>
                <a:buNone/>
              </a:pPr>
              <a:r>
                <a:rPr lang="en-US" altLang="ja-JP" sz="1600" b="1" dirty="0">
                  <a:solidFill>
                    <a:srgbClr val="FFFFFF"/>
                  </a:solidFill>
                  <a:latin typeface="Courier New" panose="02070309020205020404" pitchFamily="49" charset="0"/>
                  <a:ea typeface="ＭＳ ゴシック" panose="020B0609070205080204" pitchFamily="49" charset="-128"/>
                  <a:cs typeface="Courier New" panose="02070309020205020404" pitchFamily="49" charset="0"/>
                </a:rPr>
                <a:t>MKL418     </a:t>
              </a:r>
              <a:r>
                <a:rPr lang="en-US" altLang="ja-JP" sz="1600" b="1" dirty="0">
                  <a:latin typeface="Courier New" panose="02070309020205020404" pitchFamily="49" charset="0"/>
                  <a:ea typeface="ＭＳ ゴシック" panose="020B0609070205080204" pitchFamily="49" charset="-128"/>
                  <a:cs typeface="Courier New" panose="02070309020205020404" pitchFamily="49" charset="0"/>
                </a:rPr>
                <a:t>MKLMADWSLLGSF LEEVQEHSTS VGKVWLTILF IFRILVLGTA AE  </a:t>
              </a:r>
              <a:endParaRPr lang="en-US" altLang="ja-JP" sz="1600" b="1" dirty="0">
                <a:latin typeface="Times New Roman" panose="02020603050405020304" pitchFamily="18" charset="0"/>
                <a:ea typeface="ＭＳ ゴシック" panose="020B0609070205080204" pitchFamily="49" charset="-128"/>
                <a:cs typeface="Times New Roman" panose="02020603050405020304" pitchFamily="18" charset="0"/>
              </a:endParaRPr>
            </a:p>
            <a:p>
              <a:pPr>
                <a:spcBef>
                  <a:spcPct val="0"/>
                </a:spcBef>
                <a:buFontTx/>
                <a:buNone/>
              </a:pPr>
              <a:r>
                <a:rPr lang="en-US" altLang="ja-JP" sz="1600" b="1" u="sng" dirty="0">
                  <a:latin typeface="Courier New" panose="02070309020205020404" pitchFamily="49" charset="0"/>
                  <a:ea typeface="ＭＳ ゴシック" panose="020B0609070205080204" pitchFamily="49" charset="-128"/>
                  <a:cs typeface="Courier New" panose="02070309020205020404" pitchFamily="49" charset="0"/>
                </a:rPr>
                <a:t>418(WT</a:t>
              </a:r>
              <a:r>
                <a:rPr lang="en-US" altLang="ja-JP" sz="1600" b="1" dirty="0">
                  <a:latin typeface="Courier New" panose="02070309020205020404" pitchFamily="49" charset="0"/>
                  <a:ea typeface="ＭＳ ゴシック" panose="020B0609070205080204" pitchFamily="49" charset="-128"/>
                  <a:cs typeface="Courier New" panose="02070309020205020404" pitchFamily="49" charset="0"/>
                </a:rPr>
                <a:t>)	</a:t>
              </a:r>
              <a:r>
                <a:rPr lang="en-US" altLang="ja-JP" sz="1600" b="1" u="sng" dirty="0">
                  <a:latin typeface="Courier New" panose="02070309020205020404" pitchFamily="49" charset="0"/>
                  <a:ea typeface="ＭＳ ゴシック" panose="020B0609070205080204" pitchFamily="49" charset="-128"/>
                  <a:cs typeface="Courier New" panose="02070309020205020404" pitchFamily="49" charset="0"/>
                </a:rPr>
                <a:t>MADWSLLGSF LEEVQEHSTS VGKVWLTILF IFRILVLGTA AE</a:t>
              </a:r>
            </a:p>
            <a:p>
              <a:pPr>
                <a:spcBef>
                  <a:spcPct val="0"/>
                </a:spcBef>
                <a:buFontTx/>
                <a:buNone/>
              </a:pPr>
              <a:r>
                <a:rPr lang="en-US" altLang="ja-JP" sz="1600" b="1" dirty="0">
                  <a:latin typeface="Courier New" panose="02070309020205020404" pitchFamily="49" charset="0"/>
                  <a:ea typeface="ＭＳ ゴシック" panose="020B0609070205080204" pitchFamily="49" charset="-128"/>
                  <a:cs typeface="Courier New" panose="02070309020205020404" pitchFamily="49" charset="0"/>
                </a:rPr>
                <a:t>418del-6	      MGSF LEEVQEHSTS VGKVWLTILF IFRILVLGTA AE  </a:t>
              </a:r>
              <a:endParaRPr lang="en-US" altLang="ja-JP" sz="1600" b="1" dirty="0">
                <a:latin typeface="Times New Roman" panose="02020603050405020304" pitchFamily="18" charset="0"/>
                <a:ea typeface="ＭＳ ゴシック" panose="020B0609070205080204" pitchFamily="49" charset="-128"/>
                <a:cs typeface="Times New Roman" panose="02020603050405020304" pitchFamily="18" charset="0"/>
              </a:endParaRPr>
            </a:p>
            <a:p>
              <a:pPr>
                <a:spcBef>
                  <a:spcPct val="0"/>
                </a:spcBef>
                <a:buFontTx/>
                <a:buNone/>
              </a:pPr>
              <a:r>
                <a:rPr lang="en-US" altLang="ja-JP" sz="1600" b="1" dirty="0">
                  <a:latin typeface="Courier New" panose="02070309020205020404" pitchFamily="49" charset="0"/>
                  <a:ea typeface="ＭＳ ゴシック" panose="020B0609070205080204" pitchFamily="49" charset="-128"/>
                  <a:cs typeface="Courier New" panose="02070309020205020404" pitchFamily="49" charset="0"/>
                </a:rPr>
                <a:t>418del-10	           MEEVQEHSTS VGKVWLTILF IFRILVLGTA AE  </a:t>
              </a:r>
              <a:endParaRPr lang="en-US" altLang="ja-JP" sz="1600" b="1" dirty="0">
                <a:latin typeface="Times New Roman" panose="02020603050405020304" pitchFamily="18" charset="0"/>
                <a:cs typeface="Times New Roman" panose="02020603050405020304" pitchFamily="18" charset="0"/>
              </a:endParaRPr>
            </a:p>
            <a:p>
              <a:pPr>
                <a:spcBef>
                  <a:spcPct val="0"/>
                </a:spcBef>
                <a:buFontTx/>
                <a:buNone/>
              </a:pPr>
              <a:r>
                <a:rPr lang="en-US" altLang="ja-JP" sz="1600" b="1" dirty="0">
                  <a:latin typeface="Courier New" panose="02070309020205020404" pitchFamily="49" charset="0"/>
                  <a:ea typeface="ＭＳ ゴシック" panose="020B0609070205080204" pitchFamily="49" charset="-128"/>
                </a:rPr>
                <a:t>418del-14	               MEHSTS VGKVWLTILF IFRILVLGTA AE  </a:t>
              </a:r>
              <a:endParaRPr lang="en-US" altLang="ja-JP" sz="1600" b="1" dirty="0">
                <a:latin typeface="Times New Roman" panose="02020603050405020304" pitchFamily="18" charset="0"/>
                <a:cs typeface="Times New Roman" panose="02020603050405020304" pitchFamily="18" charset="0"/>
              </a:endParaRPr>
            </a:p>
            <a:p>
              <a:pPr>
                <a:spcBef>
                  <a:spcPct val="0"/>
                </a:spcBef>
                <a:buFontTx/>
                <a:buNone/>
              </a:pPr>
              <a:endParaRPr lang="en-US" altLang="ja-JP" sz="1600" b="1" dirty="0">
                <a:latin typeface="Times New Roman" panose="02020603050405020304" pitchFamily="18" charset="0"/>
                <a:cs typeface="Times New Roman" panose="02020603050405020304" pitchFamily="18" charset="0"/>
              </a:endParaRPr>
            </a:p>
          </p:txBody>
        </p:sp>
        <p:sp>
          <p:nvSpPr>
            <p:cNvPr id="58377" name="テキスト ボックス 2"/>
            <p:cNvSpPr txBox="1">
              <a:spLocks noChangeArrowheads="1"/>
            </p:cNvSpPr>
            <p:nvPr/>
          </p:nvSpPr>
          <p:spPr bwMode="auto">
            <a:xfrm>
              <a:off x="5723800" y="4050696"/>
              <a:ext cx="671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FFFF"/>
                  </a:solidFill>
                  <a:latin typeface="Times New Roman" panose="02020603050405020304" pitchFamily="18" charset="0"/>
                  <a:cs typeface="Times New Roman" panose="02020603050405020304" pitchFamily="18" charset="0"/>
                </a:rPr>
                <a:t>TM1</a:t>
              </a:r>
              <a:endParaRPr lang="ja-JP" altLang="en-US" sz="1800" b="1">
                <a:solidFill>
                  <a:srgbClr val="FFFFFF"/>
                </a:solidFill>
                <a:latin typeface="Times New Roman" panose="02020603050405020304" pitchFamily="18" charset="0"/>
                <a:cs typeface="Times New Roman" panose="02020603050405020304" pitchFamily="18" charset="0"/>
              </a:endParaRPr>
            </a:p>
          </p:txBody>
        </p:sp>
        <p:cxnSp>
          <p:nvCxnSpPr>
            <p:cNvPr id="4" name="直線コネクタ 3"/>
            <p:cNvCxnSpPr/>
            <p:nvPr/>
          </p:nvCxnSpPr>
          <p:spPr>
            <a:xfrm rot="5400000" flipH="1" flipV="1">
              <a:off x="4355953" y="4482661"/>
              <a:ext cx="1429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4427418" y="4411195"/>
              <a:ext cx="30532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8371" name="テキスト ボックス 29"/>
          <p:cNvSpPr txBox="1">
            <a:spLocks noChangeArrowheads="1"/>
          </p:cNvSpPr>
          <p:nvPr/>
        </p:nvSpPr>
        <p:spPr bwMode="auto">
          <a:xfrm>
            <a:off x="611188" y="260350"/>
            <a:ext cx="77057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800" b="1" i="1" dirty="0" smtClean="0">
                <a:solidFill>
                  <a:srgbClr val="FFFFFF"/>
                </a:solidFill>
                <a:latin typeface="Times New Roman" panose="02020603050405020304" pitchFamily="18" charset="0"/>
                <a:cs typeface="Times New Roman" panose="02020603050405020304" pitchFamily="18" charset="0"/>
              </a:rPr>
              <a:t>To “tune” the activity of cx418, series of deletions at the amino-terminal are generated.</a:t>
            </a:r>
            <a:endParaRPr lang="ja-JP" altLang="en-US" sz="2800" b="1" i="1" dirty="0">
              <a:solidFill>
                <a:srgbClr val="FFFFFF"/>
              </a:solidFill>
              <a:latin typeface="Times New Roman" panose="02020603050405020304" pitchFamily="18" charset="0"/>
              <a:cs typeface="Times New Roman" panose="02020603050405020304" pitchFamily="18" charset="0"/>
            </a:endParaRPr>
          </a:p>
        </p:txBody>
      </p:sp>
      <p:pic>
        <p:nvPicPr>
          <p:cNvPr id="583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644900"/>
            <a:ext cx="475773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角丸四角形 24"/>
          <p:cNvSpPr/>
          <p:nvPr/>
        </p:nvSpPr>
        <p:spPr bwMode="auto">
          <a:xfrm>
            <a:off x="1763713" y="1700213"/>
            <a:ext cx="2305050" cy="16573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6" name="角丸四角形 25"/>
          <p:cNvSpPr/>
          <p:nvPr/>
        </p:nvSpPr>
        <p:spPr bwMode="auto">
          <a:xfrm>
            <a:off x="4211638" y="4365625"/>
            <a:ext cx="720725" cy="6477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7" name="右矢印 26"/>
          <p:cNvSpPr/>
          <p:nvPr/>
        </p:nvSpPr>
        <p:spPr bwMode="auto">
          <a:xfrm rot="3600000">
            <a:off x="3326606" y="3663157"/>
            <a:ext cx="1241425" cy="315912"/>
          </a:xfrm>
          <a:prstGeom prst="rightArrow">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Tree>
    <p:extLst>
      <p:ext uri="{BB962C8B-B14F-4D97-AF65-F5344CB8AC3E}">
        <p14:creationId xmlns:p14="http://schemas.microsoft.com/office/powerpoint/2010/main" val="3982814599"/>
      </p:ext>
    </p:extLst>
  </p:cSld>
  <p:clrMapOvr>
    <a:masterClrMapping/>
  </p:clrMapOvr>
  <p:transition>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zipper.avi">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95288" y="2205038"/>
            <a:ext cx="17653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テキスト ボックス 51"/>
          <p:cNvSpPr txBox="1">
            <a:spLocks noChangeArrowheads="1"/>
          </p:cNvSpPr>
          <p:nvPr/>
        </p:nvSpPr>
        <p:spPr bwMode="auto">
          <a:xfrm>
            <a:off x="2108548" y="5773103"/>
            <a:ext cx="64734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i="1" dirty="0" smtClean="0">
                <a:latin typeface="Times New Roman" panose="02020603050405020304" pitchFamily="18" charset="0"/>
                <a:cs typeface="Times New Roman" panose="02020603050405020304" pitchFamily="18" charset="0"/>
              </a:rPr>
              <a:t>All varieties of patterns </a:t>
            </a:r>
            <a:r>
              <a:rPr lang="en-US" altLang="ja-JP" sz="2400" i="1" dirty="0">
                <a:latin typeface="Times New Roman" panose="02020603050405020304" pitchFamily="18" charset="0"/>
                <a:cs typeface="Times New Roman" panose="02020603050405020304" pitchFamily="18" charset="0"/>
              </a:rPr>
              <a:t>were </a:t>
            </a:r>
            <a:r>
              <a:rPr lang="en-US" altLang="ja-JP" sz="2400" i="1" dirty="0" smtClean="0">
                <a:latin typeface="Times New Roman" panose="02020603050405020304" pitchFamily="18" charset="0"/>
                <a:cs typeface="Times New Roman" panose="02020603050405020304" pitchFamily="18" charset="0"/>
              </a:rPr>
              <a:t>generated by changing the activity of </a:t>
            </a:r>
            <a:r>
              <a:rPr lang="en-US" altLang="ja-JP" sz="2400" i="1" dirty="0">
                <a:latin typeface="Times New Roman" panose="02020603050405020304" pitchFamily="18" charset="0"/>
                <a:cs typeface="Times New Roman" panose="02020603050405020304" pitchFamily="18" charset="0"/>
              </a:rPr>
              <a:t>a single gene.</a:t>
            </a:r>
            <a:endParaRPr lang="ja-JP" altLang="en-US" sz="2400" i="1" dirty="0">
              <a:latin typeface="Times New Roman" panose="02020603050405020304" pitchFamily="18" charset="0"/>
              <a:cs typeface="Times New Roman" panose="02020603050405020304" pitchFamily="18" charset="0"/>
            </a:endParaRPr>
          </a:p>
        </p:txBody>
      </p:sp>
      <p:pic>
        <p:nvPicPr>
          <p:cNvPr id="60420" name="Picture 3" descr="D:\_benchwork\visual basic\simulation programs\Fugu_sim\2D.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9938" y="260350"/>
            <a:ext cx="177323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0421" name="Picture 5" descr="D:\_benchwork\visual basic\simulation programs\Fugu_sim\2D.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100513"/>
            <a:ext cx="1789113"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0422" name="Picture 2" descr="D:\_benchwork\visual basic\simulation programs\Fugu_sim\5.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5175" y="2176463"/>
            <a:ext cx="1782763"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0423" name="Picture 2" descr="D:\_benchwork\visual basic\simulation programs\Fugu_sim\0.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4117975"/>
            <a:ext cx="1824037"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0424" name="Picture 2" descr="D:\_benchwork\visual basic\simulation programs\Fugu_sim\2D.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463" y="260350"/>
            <a:ext cx="1820862"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8175" y="2201863"/>
            <a:ext cx="2368550" cy="16589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8488" y="4097338"/>
            <a:ext cx="2416175" cy="16605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02375" y="4103688"/>
            <a:ext cx="2370138" cy="1631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11900" y="2197100"/>
            <a:ext cx="2389188" cy="16589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29"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19838" y="260350"/>
            <a:ext cx="2351087" cy="16478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08175" y="260350"/>
            <a:ext cx="2351088" cy="16224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31" name="テキスト ボックス 22"/>
          <p:cNvSpPr txBox="1">
            <a:spLocks noChangeArrowheads="1"/>
          </p:cNvSpPr>
          <p:nvPr/>
        </p:nvSpPr>
        <p:spPr bwMode="auto">
          <a:xfrm>
            <a:off x="3059113" y="1484313"/>
            <a:ext cx="1135062" cy="36988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Wild type</a:t>
            </a:r>
            <a:endParaRPr lang="ja-JP" altLang="en-US" sz="1800">
              <a:latin typeface="Arial" panose="020B0604020202020204" pitchFamily="34" charset="0"/>
            </a:endParaRPr>
          </a:p>
        </p:txBody>
      </p:sp>
      <p:sp>
        <p:nvSpPr>
          <p:cNvPr id="60432" name="テキスト ボックス 23"/>
          <p:cNvSpPr txBox="1">
            <a:spLocks noChangeArrowheads="1"/>
          </p:cNvSpPr>
          <p:nvPr/>
        </p:nvSpPr>
        <p:spPr bwMode="auto">
          <a:xfrm>
            <a:off x="2124075" y="3500438"/>
            <a:ext cx="2178050" cy="36988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+3 AA at N-terminal</a:t>
            </a:r>
            <a:endParaRPr lang="ja-JP" altLang="en-US" sz="1800">
              <a:latin typeface="Arial" panose="020B0604020202020204" pitchFamily="34" charset="0"/>
            </a:endParaRPr>
          </a:p>
        </p:txBody>
      </p:sp>
      <p:sp>
        <p:nvSpPr>
          <p:cNvPr id="60433" name="テキスト ボックス 24"/>
          <p:cNvSpPr txBox="1">
            <a:spLocks noChangeArrowheads="1"/>
          </p:cNvSpPr>
          <p:nvPr/>
        </p:nvSpPr>
        <p:spPr bwMode="auto">
          <a:xfrm>
            <a:off x="1908175" y="5373688"/>
            <a:ext cx="2447925" cy="36988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r>
              <a:rPr lang="en-US" altLang="ja-JP" sz="1800">
                <a:latin typeface="Arial" panose="020B0604020202020204" pitchFamily="34" charset="0"/>
              </a:rPr>
              <a:t>wt on melanophore </a:t>
            </a:r>
            <a:endParaRPr lang="ja-JP" altLang="en-US" sz="1800">
              <a:latin typeface="Arial" panose="020B0604020202020204" pitchFamily="34" charset="0"/>
            </a:endParaRPr>
          </a:p>
        </p:txBody>
      </p:sp>
      <p:sp>
        <p:nvSpPr>
          <p:cNvPr id="60434" name="テキスト ボックス 25"/>
          <p:cNvSpPr txBox="1">
            <a:spLocks noChangeArrowheads="1"/>
          </p:cNvSpPr>
          <p:nvPr/>
        </p:nvSpPr>
        <p:spPr bwMode="auto">
          <a:xfrm>
            <a:off x="7308850" y="1484313"/>
            <a:ext cx="1287463" cy="369887"/>
          </a:xfrm>
          <a:prstGeom prst="rect">
            <a:avLst/>
          </a:prstGeom>
          <a:solidFill>
            <a:schemeClr val="bg1">
              <a:alpha val="2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Leopard t1</a:t>
            </a:r>
            <a:endParaRPr lang="ja-JP" altLang="en-US" sz="1800">
              <a:latin typeface="Arial" panose="020B0604020202020204" pitchFamily="34" charset="0"/>
            </a:endParaRPr>
          </a:p>
        </p:txBody>
      </p:sp>
      <p:sp>
        <p:nvSpPr>
          <p:cNvPr id="60435" name="テキスト ボックス 26"/>
          <p:cNvSpPr txBox="1">
            <a:spLocks noChangeArrowheads="1"/>
          </p:cNvSpPr>
          <p:nvPr/>
        </p:nvSpPr>
        <p:spPr bwMode="auto">
          <a:xfrm>
            <a:off x="6875463" y="3500438"/>
            <a:ext cx="1871662" cy="36988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+3 AA in leopard</a:t>
            </a:r>
            <a:endParaRPr lang="ja-JP" altLang="en-US" sz="1800">
              <a:latin typeface="Arial" panose="020B0604020202020204" pitchFamily="34" charset="0"/>
            </a:endParaRPr>
          </a:p>
        </p:txBody>
      </p:sp>
      <p:sp>
        <p:nvSpPr>
          <p:cNvPr id="60436" name="テキスト ボックス 27"/>
          <p:cNvSpPr txBox="1">
            <a:spLocks noChangeArrowheads="1"/>
          </p:cNvSpPr>
          <p:nvPr/>
        </p:nvSpPr>
        <p:spPr bwMode="auto">
          <a:xfrm>
            <a:off x="6875463" y="5373688"/>
            <a:ext cx="1706562" cy="3683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Leopard TW28</a:t>
            </a:r>
            <a:endParaRPr lang="ja-JP" altLang="en-US" sz="1800">
              <a:latin typeface="Arial" panose="020B0604020202020204" pitchFamily="34" charset="0"/>
            </a:endParaRPr>
          </a:p>
        </p:txBody>
      </p:sp>
      <p:sp>
        <p:nvSpPr>
          <p:cNvPr id="60437" name="テキスト ボックス 1"/>
          <p:cNvSpPr txBox="1">
            <a:spLocks noChangeArrowheads="1"/>
          </p:cNvSpPr>
          <p:nvPr/>
        </p:nvSpPr>
        <p:spPr bwMode="auto">
          <a:xfrm>
            <a:off x="3741949" y="-68262"/>
            <a:ext cx="5434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i="1" dirty="0">
                <a:latin typeface="Arial" panose="020B0604020202020204" pitchFamily="34" charset="0"/>
              </a:rPr>
              <a:t>Pigment cell melanoma Res.. </a:t>
            </a:r>
            <a:r>
              <a:rPr lang="en-US" altLang="ja-JP" sz="1800" dirty="0">
                <a:latin typeface="Arial" panose="020B0604020202020204" pitchFamily="34" charset="0"/>
              </a:rPr>
              <a:t>2012 Watanabe et al.</a:t>
            </a:r>
            <a:endParaRPr lang="ja-JP" altLang="en-US" sz="1800" dirty="0">
              <a:latin typeface="Arial" panose="020B0604020202020204" pitchFamily="34" charset="0"/>
            </a:endParaRPr>
          </a:p>
        </p:txBody>
      </p:sp>
    </p:spTree>
    <p:extLst>
      <p:ext uri="{BB962C8B-B14F-4D97-AF65-F5344CB8AC3E}">
        <p14:creationId xmlns:p14="http://schemas.microsoft.com/office/powerpoint/2010/main" val="167381401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 presetClass="mediacall" presetSubtype="0" fill="hold" nodeType="clickEffect">
                                  <p:stCondLst>
                                    <p:cond delay="0"/>
                                  </p:stCondLst>
                                  <p:childTnLst>
                                    <p:cmd type="call" cmd="togglePause">
                                      <p:cBhvr>
                                        <p:cTn id="23" dur="1" fill="hold"/>
                                        <p:tgtEl>
                                          <p:spTgt spid="21"/>
                                        </p:tgtEl>
                                      </p:cBhvr>
                                    </p:cmd>
                                  </p:childTnLst>
                                </p:cTn>
                              </p:par>
                            </p:childTnLst>
                          </p:cTn>
                        </p:par>
                      </p:childTnLst>
                    </p:cTn>
                  </p:par>
                </p:childTnLst>
              </p:cTn>
              <p:nextCondLst>
                <p:cond evt="onClick" delay="0">
                  <p:tgtEl>
                    <p:spTgt spid="21"/>
                  </p:tgtEl>
                </p:cond>
              </p:nextCondLst>
            </p:seq>
            <p:video>
              <p:cMediaNode>
                <p:cTn id="24" fill="hold" display="0">
                  <p:stCondLst>
                    <p:cond delay="indefinite"/>
                  </p:stCondLst>
                  <p:endCondLst>
                    <p:cond evt="onNext" delay="0">
                      <p:tgtEl>
                        <p:sldTgt/>
                      </p:tgtEl>
                    </p:cond>
                    <p:cond evt="onPrev" delay="0">
                      <p:tgtEl>
                        <p:sldTgt/>
                      </p:tgtEl>
                    </p:cond>
                  </p:endCondLst>
                </p:cTn>
                <p:tgtEl>
                  <p:spTgt spid="21"/>
                </p:tgtEl>
              </p:cMediaNode>
            </p:video>
          </p:childTnLst>
        </p:cTn>
      </p:par>
    </p:tnLst>
    <p:bldLst>
      <p:bldP spid="5120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365126"/>
            <a:ext cx="9144000" cy="874951"/>
          </a:xfrm>
        </p:spPr>
        <p:txBody>
          <a:bodyPr>
            <a:normAutofit fontScale="90000"/>
          </a:bodyPr>
          <a:lstStyle/>
          <a:p>
            <a:pPr algn="ctr"/>
            <a:r>
              <a:rPr lang="en-US" altLang="ja-JP" dirty="0" smtClean="0"/>
              <a:t>Four mechanisms we learn in this lecture</a:t>
            </a:r>
            <a:endParaRPr kumimoji="1" lang="ja-JP" altLang="en-US" dirty="0"/>
          </a:p>
        </p:txBody>
      </p:sp>
      <p:pic>
        <p:nvPicPr>
          <p:cNvPr id="5" name="図 4"/>
          <p:cNvPicPr>
            <a:picLocks noChangeAspect="1"/>
          </p:cNvPicPr>
          <p:nvPr/>
        </p:nvPicPr>
        <p:blipFill>
          <a:blip r:embed="rId4"/>
          <a:stretch>
            <a:fillRect/>
          </a:stretch>
        </p:blipFill>
        <p:spPr>
          <a:xfrm>
            <a:off x="1697030" y="4647907"/>
            <a:ext cx="2351136" cy="1757754"/>
          </a:xfrm>
          <a:prstGeom prst="rect">
            <a:avLst/>
          </a:prstGeom>
        </p:spPr>
      </p:pic>
      <p:pic>
        <p:nvPicPr>
          <p:cNvPr id="6" name="図 5"/>
          <p:cNvPicPr>
            <a:picLocks noChangeAspect="1"/>
          </p:cNvPicPr>
          <p:nvPr/>
        </p:nvPicPr>
        <p:blipFill>
          <a:blip r:embed="rId5"/>
          <a:stretch>
            <a:fillRect/>
          </a:stretch>
        </p:blipFill>
        <p:spPr>
          <a:xfrm>
            <a:off x="5091177" y="1492612"/>
            <a:ext cx="2132409" cy="2132409"/>
          </a:xfrm>
          <a:prstGeom prst="rect">
            <a:avLst/>
          </a:prstGeom>
        </p:spPr>
      </p:pic>
      <p:pic>
        <p:nvPicPr>
          <p:cNvPr id="7" name="図 6"/>
          <p:cNvPicPr>
            <a:picLocks noChangeAspect="1"/>
          </p:cNvPicPr>
          <p:nvPr/>
        </p:nvPicPr>
        <p:blipFill>
          <a:blip r:embed="rId6"/>
          <a:stretch>
            <a:fillRect/>
          </a:stretch>
        </p:blipFill>
        <p:spPr>
          <a:xfrm>
            <a:off x="5065340" y="4608489"/>
            <a:ext cx="2476500" cy="1797172"/>
          </a:xfrm>
          <a:prstGeom prst="rect">
            <a:avLst/>
          </a:prstGeom>
        </p:spPr>
      </p:pic>
      <p:sp>
        <p:nvSpPr>
          <p:cNvPr id="8" name="テキスト ボックス 7"/>
          <p:cNvSpPr txBox="1"/>
          <p:nvPr/>
        </p:nvSpPr>
        <p:spPr>
          <a:xfrm>
            <a:off x="1845778" y="4239157"/>
            <a:ext cx="2053639" cy="369332"/>
          </a:xfrm>
          <a:prstGeom prst="rect">
            <a:avLst/>
          </a:prstGeom>
          <a:noFill/>
        </p:spPr>
        <p:txBody>
          <a:bodyPr wrap="none" rtlCol="0">
            <a:spAutoFit/>
          </a:bodyPr>
          <a:lstStyle/>
          <a:p>
            <a:r>
              <a:rPr kumimoji="1" lang="en-US" altLang="ja-JP" dirty="0" smtClean="0"/>
              <a:t>Stable wave pattern</a:t>
            </a:r>
            <a:endParaRPr kumimoji="1" lang="ja-JP" altLang="en-US" dirty="0"/>
          </a:p>
        </p:txBody>
      </p:sp>
      <p:sp>
        <p:nvSpPr>
          <p:cNvPr id="9" name="テキスト ボックス 8"/>
          <p:cNvSpPr txBox="1"/>
          <p:nvPr/>
        </p:nvSpPr>
        <p:spPr>
          <a:xfrm>
            <a:off x="1680070" y="1314752"/>
            <a:ext cx="2359941" cy="369332"/>
          </a:xfrm>
          <a:prstGeom prst="rect">
            <a:avLst/>
          </a:prstGeom>
          <a:noFill/>
        </p:spPr>
        <p:txBody>
          <a:bodyPr wrap="none" rtlCol="0">
            <a:spAutoFit/>
          </a:bodyPr>
          <a:lstStyle/>
          <a:p>
            <a:r>
              <a:rPr kumimoji="1" lang="en-US" altLang="ja-JP" dirty="0" smtClean="0"/>
              <a:t>Travelling wave pattern</a:t>
            </a:r>
            <a:endParaRPr kumimoji="1" lang="ja-JP" altLang="en-US" dirty="0"/>
          </a:p>
        </p:txBody>
      </p:sp>
      <p:sp>
        <p:nvSpPr>
          <p:cNvPr id="11" name="テキスト ボックス 10"/>
          <p:cNvSpPr txBox="1"/>
          <p:nvPr/>
        </p:nvSpPr>
        <p:spPr>
          <a:xfrm>
            <a:off x="5520793" y="1314752"/>
            <a:ext cx="1301703" cy="369332"/>
          </a:xfrm>
          <a:prstGeom prst="rect">
            <a:avLst/>
          </a:prstGeom>
          <a:noFill/>
        </p:spPr>
        <p:txBody>
          <a:bodyPr wrap="none" rtlCol="0">
            <a:spAutoFit/>
          </a:bodyPr>
          <a:lstStyle/>
          <a:p>
            <a:r>
              <a:rPr kumimoji="1" lang="en-US" altLang="ja-JP" dirty="0" smtClean="0"/>
              <a:t>Spiral cones</a:t>
            </a:r>
            <a:endParaRPr kumimoji="1" lang="ja-JP" altLang="en-US" dirty="0"/>
          </a:p>
        </p:txBody>
      </p:sp>
      <p:sp>
        <p:nvSpPr>
          <p:cNvPr id="10" name="テキスト ボックス 9"/>
          <p:cNvSpPr txBox="1"/>
          <p:nvPr/>
        </p:nvSpPr>
        <p:spPr>
          <a:xfrm>
            <a:off x="5445374" y="4239157"/>
            <a:ext cx="1682384" cy="369332"/>
          </a:xfrm>
          <a:prstGeom prst="rect">
            <a:avLst/>
          </a:prstGeom>
          <a:noFill/>
        </p:spPr>
        <p:txBody>
          <a:bodyPr wrap="none" rtlCol="0">
            <a:spAutoFit/>
          </a:bodyPr>
          <a:lstStyle/>
          <a:p>
            <a:r>
              <a:rPr lang="en-US" altLang="ja-JP" dirty="0" smtClean="0"/>
              <a:t>Origami Balloon</a:t>
            </a:r>
            <a:endParaRPr kumimoji="1" lang="ja-JP" altLang="en-US" dirty="0"/>
          </a:p>
        </p:txBody>
      </p:sp>
      <p:pic>
        <p:nvPicPr>
          <p:cNvPr id="13" name="waves_during_develop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04370" y="1700103"/>
            <a:ext cx="2095047" cy="2095047"/>
          </a:xfrm>
          <a:prstGeom prst="rect">
            <a:avLst/>
          </a:prstGeom>
        </p:spPr>
      </p:pic>
    </p:spTree>
    <p:extLst>
      <p:ext uri="{BB962C8B-B14F-4D97-AF65-F5344CB8AC3E}">
        <p14:creationId xmlns:p14="http://schemas.microsoft.com/office/powerpoint/2010/main" val="2763380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31"/>
          <p:cNvSpPr>
            <a:spLocks noGrp="1"/>
          </p:cNvSpPr>
          <p:nvPr>
            <p:ph type="title"/>
          </p:nvPr>
        </p:nvSpPr>
        <p:spPr>
          <a:xfrm>
            <a:off x="0" y="319088"/>
            <a:ext cx="9144000" cy="927100"/>
          </a:xfrm>
        </p:spPr>
        <p:txBody>
          <a:bodyPr/>
          <a:lstStyle/>
          <a:p>
            <a:r>
              <a:rPr lang="en-US" altLang="ja-JP" sz="3200" i="1" dirty="0">
                <a:latin typeface="Times New Roman" panose="02020603050405020304" pitchFamily="18" charset="0"/>
                <a:cs typeface="Times New Roman" panose="02020603050405020304" pitchFamily="18" charset="0"/>
              </a:rPr>
              <a:t>I</a:t>
            </a:r>
            <a:r>
              <a:rPr lang="en-US" altLang="ja-JP" sz="3200" i="1" dirty="0" smtClean="0">
                <a:latin typeface="Times New Roman" panose="02020603050405020304" pitchFamily="18" charset="0"/>
                <a:cs typeface="Times New Roman" panose="02020603050405020304" pitchFamily="18" charset="0"/>
              </a:rPr>
              <a:t>dentified Mechanism</a:t>
            </a:r>
            <a:endParaRPr lang="ja-JP" altLang="en-US" sz="3200" i="1" dirty="0" smtClean="0">
              <a:latin typeface="Times New Roman" panose="02020603050405020304" pitchFamily="18" charset="0"/>
              <a:cs typeface="Times New Roman" panose="02020603050405020304" pitchFamily="18" charset="0"/>
            </a:endParaRPr>
          </a:p>
        </p:txBody>
      </p:sp>
      <p:grpSp>
        <p:nvGrpSpPr>
          <p:cNvPr id="11" name="グループ化 10"/>
          <p:cNvGrpSpPr/>
          <p:nvPr/>
        </p:nvGrpSpPr>
        <p:grpSpPr>
          <a:xfrm>
            <a:off x="4572000" y="1940022"/>
            <a:ext cx="3699173" cy="3064677"/>
            <a:chOff x="4629620" y="1648740"/>
            <a:chExt cx="3699173" cy="3064677"/>
          </a:xfrm>
        </p:grpSpPr>
        <p:grpSp>
          <p:nvGrpSpPr>
            <p:cNvPr id="48" name="グループ化 18"/>
            <p:cNvGrpSpPr>
              <a:grpSpLocks/>
            </p:cNvGrpSpPr>
            <p:nvPr/>
          </p:nvGrpSpPr>
          <p:grpSpPr bwMode="auto">
            <a:xfrm>
              <a:off x="4629620" y="2082745"/>
              <a:ext cx="3699173" cy="2630672"/>
              <a:chOff x="3830169" y="2267840"/>
              <a:chExt cx="4348965" cy="3092415"/>
            </a:xfrm>
          </p:grpSpPr>
          <p:grpSp>
            <p:nvGrpSpPr>
              <p:cNvPr id="49" name="グループ化 7"/>
              <p:cNvGrpSpPr>
                <a:grpSpLocks/>
              </p:cNvGrpSpPr>
              <p:nvPr/>
            </p:nvGrpSpPr>
            <p:grpSpPr bwMode="auto">
              <a:xfrm flipH="1">
                <a:off x="4429125" y="3276129"/>
                <a:ext cx="2381250" cy="1141412"/>
                <a:chOff x="3563890" y="1988839"/>
                <a:chExt cx="1731963" cy="830263"/>
              </a:xfrm>
            </p:grpSpPr>
            <p:sp>
              <p:nvSpPr>
                <p:cNvPr id="61" name="フリーフォーム 4"/>
                <p:cNvSpPr/>
                <p:nvPr/>
              </p:nvSpPr>
              <p:spPr>
                <a:xfrm>
                  <a:off x="4532661" y="2022358"/>
                  <a:ext cx="761537" cy="796813"/>
                </a:xfrm>
                <a:custGeom>
                  <a:avLst/>
                  <a:gdLst>
                    <a:gd name="connsiteX0" fmla="*/ 99152 w 2071171"/>
                    <a:gd name="connsiteY0" fmla="*/ 1465243 h 2148289"/>
                    <a:gd name="connsiteX1" fmla="*/ 385590 w 2071171"/>
                    <a:gd name="connsiteY1" fmla="*/ 1112703 h 2148289"/>
                    <a:gd name="connsiteX2" fmla="*/ 0 w 2071171"/>
                    <a:gd name="connsiteY2" fmla="*/ 749147 h 2148289"/>
                    <a:gd name="connsiteX3" fmla="*/ 583894 w 2071171"/>
                    <a:gd name="connsiteY3" fmla="*/ 495759 h 2148289"/>
                    <a:gd name="connsiteX4" fmla="*/ 749147 w 2071171"/>
                    <a:gd name="connsiteY4" fmla="*/ 0 h 2148289"/>
                    <a:gd name="connsiteX5" fmla="*/ 1222872 w 2071171"/>
                    <a:gd name="connsiteY5" fmla="*/ 605928 h 2148289"/>
                    <a:gd name="connsiteX6" fmla="*/ 2071171 w 2071171"/>
                    <a:gd name="connsiteY6" fmla="*/ 616944 h 2148289"/>
                    <a:gd name="connsiteX7" fmla="*/ 1674564 w 2071171"/>
                    <a:gd name="connsiteY7" fmla="*/ 1123720 h 2148289"/>
                    <a:gd name="connsiteX8" fmla="*/ 1994053 w 2071171"/>
                    <a:gd name="connsiteY8" fmla="*/ 1905918 h 2148289"/>
                    <a:gd name="connsiteX9" fmla="*/ 1388125 w 2071171"/>
                    <a:gd name="connsiteY9" fmla="*/ 1652530 h 2148289"/>
                    <a:gd name="connsiteX10" fmla="*/ 892366 w 2071171"/>
                    <a:gd name="connsiteY10" fmla="*/ 2148289 h 2148289"/>
                    <a:gd name="connsiteX11" fmla="*/ 727113 w 2071171"/>
                    <a:gd name="connsiteY11" fmla="*/ 1553378 h 2148289"/>
                    <a:gd name="connsiteX12" fmla="*/ 99152 w 2071171"/>
                    <a:gd name="connsiteY12" fmla="*/ 1465243 h 214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171" h="2148289">
                      <a:moveTo>
                        <a:pt x="99152" y="1465243"/>
                      </a:moveTo>
                      <a:lnTo>
                        <a:pt x="385590" y="1112703"/>
                      </a:lnTo>
                      <a:lnTo>
                        <a:pt x="0" y="749147"/>
                      </a:lnTo>
                      <a:lnTo>
                        <a:pt x="583894" y="495759"/>
                      </a:lnTo>
                      <a:lnTo>
                        <a:pt x="749147" y="0"/>
                      </a:lnTo>
                      <a:lnTo>
                        <a:pt x="1222872" y="605928"/>
                      </a:lnTo>
                      <a:lnTo>
                        <a:pt x="2071171" y="616944"/>
                      </a:lnTo>
                      <a:lnTo>
                        <a:pt x="1674564" y="1123720"/>
                      </a:lnTo>
                      <a:lnTo>
                        <a:pt x="1994053" y="1905918"/>
                      </a:lnTo>
                      <a:lnTo>
                        <a:pt x="1388125" y="1652530"/>
                      </a:lnTo>
                      <a:lnTo>
                        <a:pt x="892366" y="2148289"/>
                      </a:lnTo>
                      <a:lnTo>
                        <a:pt x="727113" y="1553378"/>
                      </a:lnTo>
                      <a:lnTo>
                        <a:pt x="99152" y="1465243"/>
                      </a:ln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ja-JP" altLang="en-US" dirty="0"/>
                </a:p>
              </p:txBody>
            </p:sp>
            <p:sp>
              <p:nvSpPr>
                <p:cNvPr id="62" name="フリーフォーム 5"/>
                <p:cNvSpPr/>
                <p:nvPr/>
              </p:nvSpPr>
              <p:spPr>
                <a:xfrm rot="16200000">
                  <a:off x="3807105" y="1778685"/>
                  <a:ext cx="758804" cy="1178280"/>
                </a:xfrm>
                <a:custGeom>
                  <a:avLst/>
                  <a:gdLst>
                    <a:gd name="connsiteX0" fmla="*/ 275421 w 1707614"/>
                    <a:gd name="connsiteY0" fmla="*/ 462709 h 2743200"/>
                    <a:gd name="connsiteX1" fmla="*/ 440674 w 1707614"/>
                    <a:gd name="connsiteY1" fmla="*/ 881350 h 2743200"/>
                    <a:gd name="connsiteX2" fmla="*/ 0 w 1707614"/>
                    <a:gd name="connsiteY2" fmla="*/ 870333 h 2743200"/>
                    <a:gd name="connsiteX3" fmla="*/ 473725 w 1707614"/>
                    <a:gd name="connsiteY3" fmla="*/ 1101687 h 2743200"/>
                    <a:gd name="connsiteX4" fmla="*/ 165253 w 1707614"/>
                    <a:gd name="connsiteY4" fmla="*/ 1619480 h 2743200"/>
                    <a:gd name="connsiteX5" fmla="*/ 187286 w 1707614"/>
                    <a:gd name="connsiteY5" fmla="*/ 2302525 h 2743200"/>
                    <a:gd name="connsiteX6" fmla="*/ 407624 w 1707614"/>
                    <a:gd name="connsiteY6" fmla="*/ 2699133 h 2743200"/>
                    <a:gd name="connsiteX7" fmla="*/ 264405 w 1707614"/>
                    <a:gd name="connsiteY7" fmla="*/ 2258458 h 2743200"/>
                    <a:gd name="connsiteX8" fmla="*/ 286438 w 1707614"/>
                    <a:gd name="connsiteY8" fmla="*/ 1586429 h 2743200"/>
                    <a:gd name="connsiteX9" fmla="*/ 638978 w 1707614"/>
                    <a:gd name="connsiteY9" fmla="*/ 1189822 h 2743200"/>
                    <a:gd name="connsiteX10" fmla="*/ 484742 w 1707614"/>
                    <a:gd name="connsiteY10" fmla="*/ 1718631 h 2743200"/>
                    <a:gd name="connsiteX11" fmla="*/ 649995 w 1707614"/>
                    <a:gd name="connsiteY11" fmla="*/ 2159306 h 2743200"/>
                    <a:gd name="connsiteX12" fmla="*/ 572877 w 1707614"/>
                    <a:gd name="connsiteY12" fmla="*/ 2743200 h 2743200"/>
                    <a:gd name="connsiteX13" fmla="*/ 760164 w 1707614"/>
                    <a:gd name="connsiteY13" fmla="*/ 2126256 h 2743200"/>
                    <a:gd name="connsiteX14" fmla="*/ 561860 w 1707614"/>
                    <a:gd name="connsiteY14" fmla="*/ 1674564 h 2743200"/>
                    <a:gd name="connsiteX15" fmla="*/ 848298 w 1707614"/>
                    <a:gd name="connsiteY15" fmla="*/ 1156771 h 2743200"/>
                    <a:gd name="connsiteX16" fmla="*/ 1156771 w 1707614"/>
                    <a:gd name="connsiteY16" fmla="*/ 1564395 h 2743200"/>
                    <a:gd name="connsiteX17" fmla="*/ 1112703 w 1707614"/>
                    <a:gd name="connsiteY17" fmla="*/ 936434 h 2743200"/>
                    <a:gd name="connsiteX18" fmla="*/ 1707614 w 1707614"/>
                    <a:gd name="connsiteY18" fmla="*/ 561860 h 2743200"/>
                    <a:gd name="connsiteX19" fmla="*/ 1046602 w 1707614"/>
                    <a:gd name="connsiteY19" fmla="*/ 550844 h 2743200"/>
                    <a:gd name="connsiteX20" fmla="*/ 859315 w 1707614"/>
                    <a:gd name="connsiteY20" fmla="*/ 0 h 2743200"/>
                    <a:gd name="connsiteX21" fmla="*/ 716096 w 1707614"/>
                    <a:gd name="connsiteY21" fmla="*/ 561860 h 2743200"/>
                    <a:gd name="connsiteX22" fmla="*/ 275421 w 1707614"/>
                    <a:gd name="connsiteY22" fmla="*/ 462709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07614" h="2743200">
                      <a:moveTo>
                        <a:pt x="275421" y="462709"/>
                      </a:moveTo>
                      <a:lnTo>
                        <a:pt x="440674" y="881350"/>
                      </a:lnTo>
                      <a:lnTo>
                        <a:pt x="0" y="870333"/>
                      </a:lnTo>
                      <a:lnTo>
                        <a:pt x="473725" y="1101687"/>
                      </a:lnTo>
                      <a:lnTo>
                        <a:pt x="165253" y="1619480"/>
                      </a:lnTo>
                      <a:lnTo>
                        <a:pt x="187286" y="2302525"/>
                      </a:lnTo>
                      <a:lnTo>
                        <a:pt x="407624" y="2699133"/>
                      </a:lnTo>
                      <a:lnTo>
                        <a:pt x="264405" y="2258458"/>
                      </a:lnTo>
                      <a:lnTo>
                        <a:pt x="286438" y="1586429"/>
                      </a:lnTo>
                      <a:lnTo>
                        <a:pt x="638978" y="1189822"/>
                      </a:lnTo>
                      <a:lnTo>
                        <a:pt x="484742" y="1718631"/>
                      </a:lnTo>
                      <a:lnTo>
                        <a:pt x="649995" y="2159306"/>
                      </a:lnTo>
                      <a:lnTo>
                        <a:pt x="572877" y="2743200"/>
                      </a:lnTo>
                      <a:lnTo>
                        <a:pt x="760164" y="2126256"/>
                      </a:lnTo>
                      <a:lnTo>
                        <a:pt x="561860" y="1674564"/>
                      </a:lnTo>
                      <a:lnTo>
                        <a:pt x="848298" y="1156771"/>
                      </a:lnTo>
                      <a:lnTo>
                        <a:pt x="1156771" y="1564395"/>
                      </a:lnTo>
                      <a:lnTo>
                        <a:pt x="1112703" y="936434"/>
                      </a:lnTo>
                      <a:lnTo>
                        <a:pt x="1707614" y="561860"/>
                      </a:lnTo>
                      <a:lnTo>
                        <a:pt x="1046602" y="550844"/>
                      </a:lnTo>
                      <a:lnTo>
                        <a:pt x="859315" y="0"/>
                      </a:lnTo>
                      <a:lnTo>
                        <a:pt x="716096" y="561860"/>
                      </a:lnTo>
                      <a:lnTo>
                        <a:pt x="275421" y="462709"/>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3" name="円/楕円 62"/>
                <p:cNvSpPr/>
                <p:nvPr/>
              </p:nvSpPr>
              <p:spPr>
                <a:xfrm>
                  <a:off x="3898724" y="2339997"/>
                  <a:ext cx="105882" cy="15746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4" name="円/楕円 63"/>
                <p:cNvSpPr/>
                <p:nvPr/>
              </p:nvSpPr>
              <p:spPr>
                <a:xfrm>
                  <a:off x="4847593" y="2339997"/>
                  <a:ext cx="104524" cy="15746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50" name="フリーフォーム 49"/>
              <p:cNvSpPr/>
              <p:nvPr/>
            </p:nvSpPr>
            <p:spPr>
              <a:xfrm>
                <a:off x="5006238" y="2267840"/>
                <a:ext cx="1474423" cy="1263378"/>
              </a:xfrm>
              <a:custGeom>
                <a:avLst/>
                <a:gdLst>
                  <a:gd name="connsiteX0" fmla="*/ 0 w 1473958"/>
                  <a:gd name="connsiteY0" fmla="*/ 1842448 h 1910687"/>
                  <a:gd name="connsiteX1" fmla="*/ 40943 w 1473958"/>
                  <a:gd name="connsiteY1" fmla="*/ 887105 h 1910687"/>
                  <a:gd name="connsiteX2" fmla="*/ 300251 w 1473958"/>
                  <a:gd name="connsiteY2" fmla="*/ 245660 h 1910687"/>
                  <a:gd name="connsiteX3" fmla="*/ 832514 w 1473958"/>
                  <a:gd name="connsiteY3" fmla="*/ 0 h 1910687"/>
                  <a:gd name="connsiteX4" fmla="*/ 1337481 w 1473958"/>
                  <a:gd name="connsiteY4" fmla="*/ 436729 h 1910687"/>
                  <a:gd name="connsiteX5" fmla="*/ 1473958 w 1473958"/>
                  <a:gd name="connsiteY5" fmla="*/ 1160060 h 1910687"/>
                  <a:gd name="connsiteX6" fmla="*/ 1433015 w 1473958"/>
                  <a:gd name="connsiteY6" fmla="*/ 1815152 h 1910687"/>
                  <a:gd name="connsiteX7" fmla="*/ 1323833 w 1473958"/>
                  <a:gd name="connsiteY7" fmla="*/ 1801505 h 1910687"/>
                  <a:gd name="connsiteX8" fmla="*/ 1392072 w 1473958"/>
                  <a:gd name="connsiteY8" fmla="*/ 1132764 h 1910687"/>
                  <a:gd name="connsiteX9" fmla="*/ 1310185 w 1473958"/>
                  <a:gd name="connsiteY9" fmla="*/ 532263 h 1910687"/>
                  <a:gd name="connsiteX10" fmla="*/ 846161 w 1473958"/>
                  <a:gd name="connsiteY10" fmla="*/ 109182 h 1910687"/>
                  <a:gd name="connsiteX11" fmla="*/ 354842 w 1473958"/>
                  <a:gd name="connsiteY11" fmla="*/ 313899 h 1910687"/>
                  <a:gd name="connsiteX12" fmla="*/ 95534 w 1473958"/>
                  <a:gd name="connsiteY12" fmla="*/ 968991 h 1910687"/>
                  <a:gd name="connsiteX13" fmla="*/ 68239 w 1473958"/>
                  <a:gd name="connsiteY13" fmla="*/ 1910687 h 191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3958" h="1910687">
                    <a:moveTo>
                      <a:pt x="0" y="1842448"/>
                    </a:moveTo>
                    <a:lnTo>
                      <a:pt x="40943" y="887105"/>
                    </a:lnTo>
                    <a:lnTo>
                      <a:pt x="300251" y="245660"/>
                    </a:lnTo>
                    <a:lnTo>
                      <a:pt x="832514" y="0"/>
                    </a:lnTo>
                    <a:lnTo>
                      <a:pt x="1337481" y="436729"/>
                    </a:lnTo>
                    <a:lnTo>
                      <a:pt x="1473958" y="1160060"/>
                    </a:lnTo>
                    <a:lnTo>
                      <a:pt x="1433015" y="1815152"/>
                    </a:lnTo>
                    <a:lnTo>
                      <a:pt x="1323833" y="1801505"/>
                    </a:lnTo>
                    <a:lnTo>
                      <a:pt x="1392072" y="1132764"/>
                    </a:lnTo>
                    <a:lnTo>
                      <a:pt x="1310185" y="532263"/>
                    </a:lnTo>
                    <a:lnTo>
                      <a:pt x="846161" y="109182"/>
                    </a:lnTo>
                    <a:lnTo>
                      <a:pt x="354842" y="313899"/>
                    </a:lnTo>
                    <a:lnTo>
                      <a:pt x="95534" y="968991"/>
                    </a:lnTo>
                    <a:lnTo>
                      <a:pt x="68239" y="1910687"/>
                    </a:ln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51" name="円/楕円 50"/>
              <p:cNvSpPr/>
              <p:nvPr/>
            </p:nvSpPr>
            <p:spPr>
              <a:xfrm>
                <a:off x="6228702" y="3275557"/>
                <a:ext cx="360208" cy="362032"/>
              </a:xfrm>
              <a:prstGeom prst="ellipse">
                <a:avLst/>
              </a:prstGeom>
              <a:solidFill>
                <a:schemeClr val="tx2">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2" name="テキスト ボックス 50"/>
              <p:cNvSpPr txBox="1">
                <a:spLocks noChangeArrowheads="1"/>
              </p:cNvSpPr>
              <p:nvPr/>
            </p:nvSpPr>
            <p:spPr bwMode="auto">
              <a:xfrm>
                <a:off x="6669479" y="2554126"/>
                <a:ext cx="1509655" cy="75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Arial" panose="020B0604020202020204" pitchFamily="34" charset="0"/>
                  </a:rPr>
                  <a:t>Delta-notch</a:t>
                </a:r>
                <a:endParaRPr lang="ja-JP" altLang="en-US" sz="1800" dirty="0">
                  <a:latin typeface="Arial" panose="020B0604020202020204" pitchFamily="34" charset="0"/>
                </a:endParaRPr>
              </a:p>
            </p:txBody>
          </p:sp>
          <p:sp>
            <p:nvSpPr>
              <p:cNvPr id="54" name="テキスト ボックス 51"/>
              <p:cNvSpPr txBox="1">
                <a:spLocks noChangeArrowheads="1"/>
              </p:cNvSpPr>
              <p:nvPr/>
            </p:nvSpPr>
            <p:spPr bwMode="auto">
              <a:xfrm>
                <a:off x="3830169" y="4991955"/>
                <a:ext cx="224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Arial" panose="020B0604020202020204" pitchFamily="34" charset="0"/>
                  </a:rPr>
                  <a:t>Cx418(gap junction)</a:t>
                </a:r>
                <a:endParaRPr lang="ja-JP" altLang="en-US" sz="1800" dirty="0">
                  <a:latin typeface="Arial" panose="020B0604020202020204" pitchFamily="34" charset="0"/>
                </a:endParaRPr>
              </a:p>
            </p:txBody>
          </p:sp>
          <p:sp>
            <p:nvSpPr>
              <p:cNvPr id="55" name="テキスト ボックス 52"/>
              <p:cNvSpPr txBox="1">
                <a:spLocks noChangeArrowheads="1"/>
              </p:cNvSpPr>
              <p:nvPr/>
            </p:nvSpPr>
            <p:spPr bwMode="auto">
              <a:xfrm>
                <a:off x="4052888" y="2772891"/>
                <a:ext cx="78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Kir7.1</a:t>
                </a:r>
                <a:endParaRPr lang="ja-JP" altLang="en-US" sz="1800">
                  <a:latin typeface="Arial" panose="020B0604020202020204" pitchFamily="34" charset="0"/>
                </a:endParaRPr>
              </a:p>
            </p:txBody>
          </p:sp>
          <p:sp>
            <p:nvSpPr>
              <p:cNvPr id="56" name="円/楕円 55"/>
              <p:cNvSpPr/>
              <p:nvPr/>
            </p:nvSpPr>
            <p:spPr>
              <a:xfrm>
                <a:off x="5133150" y="3997753"/>
                <a:ext cx="360207" cy="360166"/>
              </a:xfrm>
              <a:prstGeom prst="ellipse">
                <a:avLst/>
              </a:prstGeom>
              <a:solidFill>
                <a:schemeClr val="tx2">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7" name="円/楕円 56"/>
              <p:cNvSpPr/>
              <p:nvPr/>
            </p:nvSpPr>
            <p:spPr>
              <a:xfrm>
                <a:off x="5060362" y="3708502"/>
                <a:ext cx="360208" cy="360165"/>
              </a:xfrm>
              <a:prstGeom prst="ellipse">
                <a:avLst/>
              </a:prstGeom>
              <a:solidFill>
                <a:schemeClr val="tx2">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58" name="直線コネクタ 57"/>
              <p:cNvCxnSpPr>
                <a:stCxn id="55" idx="2"/>
                <a:endCxn id="57" idx="1"/>
              </p:cNvCxnSpPr>
              <p:nvPr/>
            </p:nvCxnSpPr>
            <p:spPr>
              <a:xfrm rot="16200000" flipH="1">
                <a:off x="4468763" y="3118762"/>
                <a:ext cx="621425" cy="6662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a:stCxn id="56" idx="3"/>
                <a:endCxn id="54" idx="0"/>
              </p:cNvCxnSpPr>
              <p:nvPr/>
            </p:nvCxnSpPr>
            <p:spPr>
              <a:xfrm flipH="1">
                <a:off x="4954912" y="4305175"/>
                <a:ext cx="230989" cy="6867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a:stCxn id="51" idx="7"/>
                <a:endCxn id="52" idx="1"/>
              </p:cNvCxnSpPr>
              <p:nvPr/>
            </p:nvCxnSpPr>
            <p:spPr>
              <a:xfrm flipV="1">
                <a:off x="6536159" y="2934015"/>
                <a:ext cx="133320" cy="394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テキスト ボックス 3"/>
            <p:cNvSpPr txBox="1"/>
            <p:nvPr/>
          </p:nvSpPr>
          <p:spPr>
            <a:xfrm>
              <a:off x="5523830" y="1648740"/>
              <a:ext cx="1671035" cy="369332"/>
            </a:xfrm>
            <a:prstGeom prst="rect">
              <a:avLst/>
            </a:prstGeom>
            <a:noFill/>
          </p:spPr>
          <p:txBody>
            <a:bodyPr wrap="none" rtlCol="0">
              <a:spAutoFit/>
            </a:bodyPr>
            <a:lstStyle/>
            <a:p>
              <a:r>
                <a:rPr kumimoji="1" lang="en-US" altLang="ja-JP" b="1" dirty="0" smtClean="0"/>
                <a:t>Long projection</a:t>
              </a:r>
              <a:endParaRPr kumimoji="1" lang="ja-JP" altLang="en-US" b="1" dirty="0"/>
            </a:p>
          </p:txBody>
        </p:sp>
        <p:sp>
          <p:nvSpPr>
            <p:cNvPr id="65" name="テキスト ボックス 64"/>
            <p:cNvSpPr txBox="1"/>
            <p:nvPr/>
          </p:nvSpPr>
          <p:spPr>
            <a:xfrm>
              <a:off x="6234715" y="3740152"/>
              <a:ext cx="1735155" cy="369332"/>
            </a:xfrm>
            <a:prstGeom prst="rect">
              <a:avLst/>
            </a:prstGeom>
            <a:noFill/>
          </p:spPr>
          <p:txBody>
            <a:bodyPr wrap="none" rtlCol="0">
              <a:spAutoFit/>
            </a:bodyPr>
            <a:lstStyle/>
            <a:p>
              <a:r>
                <a:rPr kumimoji="1" lang="en-US" altLang="ja-JP" b="1" dirty="0" smtClean="0"/>
                <a:t>Short projection</a:t>
              </a:r>
              <a:endParaRPr kumimoji="1" lang="ja-JP" altLang="en-US" b="1" dirty="0"/>
            </a:p>
          </p:txBody>
        </p:sp>
      </p:grpSp>
      <p:sp>
        <p:nvSpPr>
          <p:cNvPr id="3" name="テキスト ボックス 2"/>
          <p:cNvSpPr txBox="1"/>
          <p:nvPr/>
        </p:nvSpPr>
        <p:spPr>
          <a:xfrm>
            <a:off x="683568" y="5619480"/>
            <a:ext cx="7891904" cy="646331"/>
          </a:xfrm>
          <a:prstGeom prst="rect">
            <a:avLst/>
          </a:prstGeom>
          <a:noFill/>
        </p:spPr>
        <p:txBody>
          <a:bodyPr wrap="none" rtlCol="0">
            <a:spAutoFit/>
          </a:bodyPr>
          <a:lstStyle/>
          <a:p>
            <a:r>
              <a:rPr kumimoji="1" lang="en-US" altLang="ja-JP" dirty="0" smtClean="0"/>
              <a:t>It looks substantially different form the original RD model.</a:t>
            </a:r>
          </a:p>
          <a:p>
            <a:r>
              <a:rPr lang="en-US" altLang="ja-JP" dirty="0" smtClean="0"/>
              <a:t>If so, why the RD model was able to predict the pattern dynamics correctly?</a:t>
            </a:r>
            <a:endParaRPr kumimoji="1" lang="ja-JP" altLang="en-US" dirty="0"/>
          </a:p>
        </p:txBody>
      </p:sp>
    </p:spTree>
    <p:extLst>
      <p:ext uri="{BB962C8B-B14F-4D97-AF65-F5344CB8AC3E}">
        <p14:creationId xmlns:p14="http://schemas.microsoft.com/office/powerpoint/2010/main" val="378569042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31"/>
          <p:cNvSpPr>
            <a:spLocks noGrp="1"/>
          </p:cNvSpPr>
          <p:nvPr>
            <p:ph type="title"/>
          </p:nvPr>
        </p:nvSpPr>
        <p:spPr>
          <a:xfrm>
            <a:off x="0" y="319088"/>
            <a:ext cx="9144000" cy="927100"/>
          </a:xfrm>
        </p:spPr>
        <p:txBody>
          <a:bodyPr/>
          <a:lstStyle/>
          <a:p>
            <a:r>
              <a:rPr lang="en-US" altLang="ja-JP" sz="3200" i="1" dirty="0" smtClean="0">
                <a:latin typeface="Times New Roman" panose="02020603050405020304" pitchFamily="18" charset="0"/>
                <a:cs typeface="Times New Roman" panose="02020603050405020304" pitchFamily="18" charset="0"/>
              </a:rPr>
              <a:t>Identified network is similar to the Turing model.</a:t>
            </a:r>
            <a:endParaRPr lang="ja-JP" altLang="en-US" sz="3200" i="1" dirty="0" smtClean="0">
              <a:latin typeface="Times New Roman" panose="02020603050405020304" pitchFamily="18" charset="0"/>
              <a:cs typeface="Times New Roman" panose="02020603050405020304" pitchFamily="18" charset="0"/>
            </a:endParaRPr>
          </a:p>
        </p:txBody>
      </p:sp>
      <p:grpSp>
        <p:nvGrpSpPr>
          <p:cNvPr id="55299" name="グループ化 42"/>
          <p:cNvGrpSpPr>
            <a:grpSpLocks/>
          </p:cNvGrpSpPr>
          <p:nvPr/>
        </p:nvGrpSpPr>
        <p:grpSpPr bwMode="auto">
          <a:xfrm>
            <a:off x="4860032" y="1844824"/>
            <a:ext cx="3097212" cy="3094062"/>
            <a:chOff x="4499992" y="2206605"/>
            <a:chExt cx="3096344" cy="3094746"/>
          </a:xfrm>
        </p:grpSpPr>
        <p:sp>
          <p:nvSpPr>
            <p:cNvPr id="55328" name="Freeform 6"/>
            <p:cNvSpPr>
              <a:spLocks noChangeAspect="1"/>
            </p:cNvSpPr>
            <p:nvPr/>
          </p:nvSpPr>
          <p:spPr bwMode="auto">
            <a:xfrm flipH="1">
              <a:off x="4931916" y="4079582"/>
              <a:ext cx="568325" cy="44767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000000"/>
            </a:solidFill>
            <a:ln w="9525">
              <a:solidFill>
                <a:schemeClr val="tx1"/>
              </a:solidFill>
              <a:round/>
              <a:headEnd/>
              <a:tailEnd/>
            </a:ln>
          </p:spPr>
          <p:txBody>
            <a:bodyPr wrap="none" anchor="ctr"/>
            <a:lstStyle/>
            <a:p>
              <a:endParaRPr lang="ja-JP" altLang="en-US"/>
            </a:p>
          </p:txBody>
        </p:sp>
        <p:sp>
          <p:nvSpPr>
            <p:cNvPr id="55329" name="Freeform 7"/>
            <p:cNvSpPr>
              <a:spLocks noChangeAspect="1"/>
            </p:cNvSpPr>
            <p:nvPr/>
          </p:nvSpPr>
          <p:spPr bwMode="auto">
            <a:xfrm flipH="1">
              <a:off x="6660704" y="4025607"/>
              <a:ext cx="623887" cy="49847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BFB00"/>
            </a:solidFill>
            <a:ln w="9525">
              <a:solidFill>
                <a:schemeClr val="tx1"/>
              </a:solidFill>
              <a:round/>
              <a:headEnd/>
              <a:tailEnd/>
            </a:ln>
          </p:spPr>
          <p:txBody>
            <a:bodyPr wrap="none" anchor="ctr"/>
            <a:lstStyle/>
            <a:p>
              <a:endParaRPr lang="ja-JP" altLang="en-US"/>
            </a:p>
          </p:txBody>
        </p:sp>
        <p:grpSp>
          <p:nvGrpSpPr>
            <p:cNvPr id="55330" name="Group 8"/>
            <p:cNvGrpSpPr>
              <a:grpSpLocks/>
            </p:cNvGrpSpPr>
            <p:nvPr/>
          </p:nvGrpSpPr>
          <p:grpSpPr bwMode="auto">
            <a:xfrm>
              <a:off x="5563741" y="4025607"/>
              <a:ext cx="933450" cy="312738"/>
              <a:chOff x="1927" y="618"/>
              <a:chExt cx="817" cy="272"/>
            </a:xfrm>
          </p:grpSpPr>
          <p:sp>
            <p:nvSpPr>
              <p:cNvPr id="55338" name="Line 9"/>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5339" name="Line 10"/>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55331" name="Group 11"/>
            <p:cNvGrpSpPr>
              <a:grpSpLocks/>
            </p:cNvGrpSpPr>
            <p:nvPr/>
          </p:nvGrpSpPr>
          <p:grpSpPr bwMode="auto">
            <a:xfrm flipH="1">
              <a:off x="5563741" y="4290720"/>
              <a:ext cx="933450" cy="312737"/>
              <a:chOff x="1927" y="618"/>
              <a:chExt cx="817" cy="272"/>
            </a:xfrm>
          </p:grpSpPr>
          <p:sp>
            <p:nvSpPr>
              <p:cNvPr id="55336" name="Line 12"/>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5337" name="Line 13"/>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55332" name="Arc 14"/>
            <p:cNvSpPr>
              <a:spLocks/>
            </p:cNvSpPr>
            <p:nvPr/>
          </p:nvSpPr>
          <p:spPr bwMode="auto">
            <a:xfrm flipH="1">
              <a:off x="5506591" y="3174707"/>
              <a:ext cx="1089025" cy="1508125"/>
            </a:xfrm>
            <a:custGeom>
              <a:avLst/>
              <a:gdLst>
                <a:gd name="T0" fmla="*/ 0 w 36886"/>
                <a:gd name="T1" fmla="*/ 2147483646 h 21600"/>
                <a:gd name="T2" fmla="*/ 2147483646 w 36886"/>
                <a:gd name="T3" fmla="*/ 2147483646 h 21600"/>
                <a:gd name="T4" fmla="*/ 2147483646 w 36886"/>
                <a:gd name="T5" fmla="*/ 2147483646 h 21600"/>
                <a:gd name="T6" fmla="*/ 0 60000 65536"/>
                <a:gd name="T7" fmla="*/ 0 60000 65536"/>
                <a:gd name="T8" fmla="*/ 0 60000 65536"/>
                <a:gd name="T9" fmla="*/ 0 w 36886"/>
                <a:gd name="T10" fmla="*/ 0 h 21600"/>
                <a:gd name="T11" fmla="*/ 36886 w 36886"/>
                <a:gd name="T12" fmla="*/ 21600 h 21600"/>
              </a:gdLst>
              <a:ahLst/>
              <a:cxnLst>
                <a:cxn ang="T6">
                  <a:pos x="T0" y="T1"/>
                </a:cxn>
                <a:cxn ang="T7">
                  <a:pos x="T2" y="T3"/>
                </a:cxn>
                <a:cxn ang="T8">
                  <a:pos x="T4" y="T5"/>
                </a:cxn>
              </a:cxnLst>
              <a:rect l="T9" t="T10" r="T11" b="T12"/>
              <a:pathLst>
                <a:path w="36886" h="21600" fill="none" extrusionOk="0">
                  <a:moveTo>
                    <a:pt x="-1" y="10384"/>
                  </a:moveTo>
                  <a:cubicBezTo>
                    <a:pt x="3917" y="3936"/>
                    <a:pt x="10915" y="-1"/>
                    <a:pt x="18460" y="0"/>
                  </a:cubicBezTo>
                  <a:cubicBezTo>
                    <a:pt x="25981" y="0"/>
                    <a:pt x="32960" y="3912"/>
                    <a:pt x="36885" y="10328"/>
                  </a:cubicBezTo>
                </a:path>
                <a:path w="36886" h="21600" stroke="0" extrusionOk="0">
                  <a:moveTo>
                    <a:pt x="-1" y="10384"/>
                  </a:moveTo>
                  <a:cubicBezTo>
                    <a:pt x="3917" y="3936"/>
                    <a:pt x="10915" y="-1"/>
                    <a:pt x="18460" y="0"/>
                  </a:cubicBezTo>
                  <a:cubicBezTo>
                    <a:pt x="25981" y="0"/>
                    <a:pt x="32960" y="3912"/>
                    <a:pt x="36885" y="10328"/>
                  </a:cubicBezTo>
                  <a:lnTo>
                    <a:pt x="18460" y="21600"/>
                  </a:lnTo>
                  <a:lnTo>
                    <a:pt x="-1" y="10384"/>
                  </a:lnTo>
                  <a:close/>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5333" name="AutoShape 15"/>
            <p:cNvSpPr>
              <a:spLocks noChangeArrowheads="1"/>
            </p:cNvSpPr>
            <p:nvPr/>
          </p:nvSpPr>
          <p:spPr bwMode="auto">
            <a:xfrm rot="-9478723">
              <a:off x="5384354" y="3717632"/>
              <a:ext cx="244475" cy="319088"/>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5334" name="テキスト ボックス 91"/>
            <p:cNvSpPr txBox="1">
              <a:spLocks noChangeArrowheads="1"/>
            </p:cNvSpPr>
            <p:nvPr/>
          </p:nvSpPr>
          <p:spPr bwMode="auto">
            <a:xfrm>
              <a:off x="5150981" y="4654877"/>
              <a:ext cx="1838450" cy="64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Times New Roman" panose="02020603050405020304" pitchFamily="18" charset="0"/>
                  <a:cs typeface="Times New Roman" panose="02020603050405020304" pitchFamily="18" charset="0"/>
                </a:rPr>
                <a:t>Repulsion </a:t>
              </a:r>
            </a:p>
            <a:p>
              <a:pPr algn="ctr" eaLnBrk="1" hangingPunct="1">
                <a:spcBef>
                  <a:spcPct val="0"/>
                </a:spcBef>
                <a:buFontTx/>
                <a:buNone/>
              </a:pPr>
              <a:r>
                <a:rPr lang="en-US" altLang="ja-JP" sz="1800" i="1" dirty="0">
                  <a:latin typeface="Times New Roman" panose="02020603050405020304" pitchFamily="18" charset="0"/>
                  <a:cs typeface="Times New Roman" panose="02020603050405020304" pitchFamily="18" charset="0"/>
                </a:rPr>
                <a:t>by short dendrites</a:t>
              </a:r>
              <a:endParaRPr lang="ja-JP" altLang="en-US" sz="1800" i="1" dirty="0">
                <a:latin typeface="Times New Roman" panose="02020603050405020304" pitchFamily="18" charset="0"/>
                <a:cs typeface="Times New Roman" panose="02020603050405020304" pitchFamily="18" charset="0"/>
              </a:endParaRPr>
            </a:p>
          </p:txBody>
        </p:sp>
        <p:sp>
          <p:nvSpPr>
            <p:cNvPr id="55335" name="テキスト ボックス 92"/>
            <p:cNvSpPr txBox="1">
              <a:spLocks noChangeArrowheads="1"/>
            </p:cNvSpPr>
            <p:nvPr/>
          </p:nvSpPr>
          <p:spPr bwMode="auto">
            <a:xfrm>
              <a:off x="4499992" y="2206605"/>
              <a:ext cx="3096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Times New Roman" panose="02020603050405020304" pitchFamily="18" charset="0"/>
                  <a:cs typeface="Times New Roman" panose="02020603050405020304" pitchFamily="18" charset="0"/>
                </a:rPr>
                <a:t>Survival is enhanced </a:t>
              </a:r>
            </a:p>
            <a:p>
              <a:pPr algn="ctr" eaLnBrk="1" hangingPunct="1">
                <a:spcBef>
                  <a:spcPct val="0"/>
                </a:spcBef>
                <a:buFontTx/>
                <a:buNone/>
              </a:pPr>
              <a:r>
                <a:rPr lang="en-US" altLang="ja-JP" sz="1800" i="1" dirty="0">
                  <a:latin typeface="Times New Roman" panose="02020603050405020304" pitchFamily="18" charset="0"/>
                  <a:cs typeface="Times New Roman" panose="02020603050405020304" pitchFamily="18" charset="0"/>
                </a:rPr>
                <a:t>by long projection</a:t>
              </a:r>
              <a:endParaRPr lang="ja-JP" altLang="en-US" sz="1800" i="1" dirty="0">
                <a:latin typeface="Times New Roman" panose="02020603050405020304" pitchFamily="18" charset="0"/>
                <a:cs typeface="Times New Roman" panose="02020603050405020304" pitchFamily="18" charset="0"/>
              </a:endParaRPr>
            </a:p>
          </p:txBody>
        </p:sp>
      </p:grpSp>
      <p:grpSp>
        <p:nvGrpSpPr>
          <p:cNvPr id="5" name="グループ化 61"/>
          <p:cNvGrpSpPr>
            <a:grpSpLocks/>
          </p:cNvGrpSpPr>
          <p:nvPr/>
        </p:nvGrpSpPr>
        <p:grpSpPr bwMode="auto">
          <a:xfrm>
            <a:off x="3909875" y="3645050"/>
            <a:ext cx="3831469" cy="1333424"/>
            <a:chOff x="3477899" y="3789273"/>
            <a:chExt cx="3831545" cy="1333984"/>
          </a:xfrm>
        </p:grpSpPr>
        <p:cxnSp>
          <p:nvCxnSpPr>
            <p:cNvPr id="40" name="直線矢印コネクタ 39"/>
            <p:cNvCxnSpPr/>
            <p:nvPr/>
          </p:nvCxnSpPr>
          <p:spPr>
            <a:xfrm flipV="1">
              <a:off x="3477899" y="4437245"/>
              <a:ext cx="1381984" cy="68601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4788444" y="3789273"/>
              <a:ext cx="2521000" cy="576504"/>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6" name="グループ化 65"/>
          <p:cNvGrpSpPr>
            <a:grpSpLocks/>
          </p:cNvGrpSpPr>
          <p:nvPr/>
        </p:nvGrpSpPr>
        <p:grpSpPr bwMode="auto">
          <a:xfrm>
            <a:off x="4228875" y="2563961"/>
            <a:ext cx="3080668" cy="2964270"/>
            <a:chOff x="3795616" y="2708915"/>
            <a:chExt cx="3081384" cy="2964469"/>
          </a:xfrm>
        </p:grpSpPr>
        <p:sp>
          <p:nvSpPr>
            <p:cNvPr id="39" name="正方形/長方形 38"/>
            <p:cNvSpPr/>
            <p:nvPr/>
          </p:nvSpPr>
          <p:spPr>
            <a:xfrm>
              <a:off x="5076357" y="2708915"/>
              <a:ext cx="1800643" cy="1368517"/>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44" name="直線矢印コネクタ 43"/>
            <p:cNvCxnSpPr>
              <a:endCxn id="39" idx="1"/>
            </p:cNvCxnSpPr>
            <p:nvPr/>
          </p:nvCxnSpPr>
          <p:spPr>
            <a:xfrm flipV="1">
              <a:off x="3795616" y="3393174"/>
              <a:ext cx="1280740" cy="22802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 name="グループ化 1"/>
          <p:cNvGrpSpPr/>
          <p:nvPr/>
        </p:nvGrpSpPr>
        <p:grpSpPr>
          <a:xfrm>
            <a:off x="686309" y="2367968"/>
            <a:ext cx="3743330" cy="3400833"/>
            <a:chOff x="300744" y="2527300"/>
            <a:chExt cx="3743330" cy="3400833"/>
          </a:xfrm>
        </p:grpSpPr>
        <p:sp>
          <p:nvSpPr>
            <p:cNvPr id="45" name="Oval 8"/>
            <p:cNvSpPr>
              <a:spLocks noChangeArrowheads="1"/>
            </p:cNvSpPr>
            <p:nvPr/>
          </p:nvSpPr>
          <p:spPr bwMode="auto">
            <a:xfrm>
              <a:off x="2067637" y="3300188"/>
              <a:ext cx="279400" cy="279400"/>
            </a:xfrm>
            <a:prstGeom prst="ellipse">
              <a:avLst/>
            </a:prstGeom>
            <a:solidFill>
              <a:schemeClr val="tx1">
                <a:lumMod val="75000"/>
              </a:schemeClr>
            </a:solidFill>
            <a:ln w="9525" algn="ctr">
              <a:solidFill>
                <a:schemeClr val="tx1"/>
              </a:solidFill>
              <a:round/>
              <a:headEnd/>
              <a:tailEnd/>
            </a:ln>
          </p:spPr>
          <p:txBody>
            <a:bodyPr wrap="none" anchor="ctr"/>
            <a:lstStyle/>
            <a:p>
              <a:pPr eaLnBrk="1" fontAlgn="auto" hangingPunct="1">
                <a:spcBef>
                  <a:spcPts val="0"/>
                </a:spcBef>
                <a:spcAft>
                  <a:spcPts val="0"/>
                </a:spcAft>
                <a:defRPr/>
              </a:pPr>
              <a:endParaRPr lang="ja-JP" altLang="en-US">
                <a:latin typeface="+mn-lt"/>
                <a:ea typeface="+mn-ea"/>
              </a:endParaRPr>
            </a:p>
          </p:txBody>
        </p:sp>
        <p:sp>
          <p:nvSpPr>
            <p:cNvPr id="55305" name="Line 11"/>
            <p:cNvSpPr>
              <a:spLocks noChangeShapeType="1"/>
            </p:cNvSpPr>
            <p:nvPr/>
          </p:nvSpPr>
          <p:spPr bwMode="auto">
            <a:xfrm flipH="1" flipV="1">
              <a:off x="1892300" y="3014663"/>
              <a:ext cx="107950" cy="230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07" name="Line 13"/>
            <p:cNvSpPr>
              <a:spLocks noChangeShapeType="1"/>
            </p:cNvSpPr>
            <p:nvPr/>
          </p:nvSpPr>
          <p:spPr bwMode="auto">
            <a:xfrm flipH="1">
              <a:off x="2362200" y="3022600"/>
              <a:ext cx="15875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16" name="Text Box 21"/>
            <p:cNvSpPr txBox="1">
              <a:spLocks noChangeArrowheads="1"/>
            </p:cNvSpPr>
            <p:nvPr/>
          </p:nvSpPr>
          <p:spPr bwMode="auto">
            <a:xfrm>
              <a:off x="550417" y="2629694"/>
              <a:ext cx="1262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1600" b="1" i="1" dirty="0">
                  <a:latin typeface="Tahoma" panose="020B0604030504040204" pitchFamily="34" charset="0"/>
                  <a:ea typeface="HG丸ｺﾞｼｯｸM-PRO" panose="020F0600000000000000" pitchFamily="50" charset="-128"/>
                </a:rPr>
                <a:t>Positive feedback</a:t>
              </a:r>
            </a:p>
          </p:txBody>
        </p:sp>
        <p:sp>
          <p:nvSpPr>
            <p:cNvPr id="55317" name="Text Box 22"/>
            <p:cNvSpPr txBox="1">
              <a:spLocks noChangeArrowheads="1"/>
            </p:cNvSpPr>
            <p:nvPr/>
          </p:nvSpPr>
          <p:spPr bwMode="auto">
            <a:xfrm>
              <a:off x="300744" y="3549637"/>
              <a:ext cx="11318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1600" b="1" i="1" dirty="0">
                  <a:latin typeface="Tahoma" panose="020B0604030504040204" pitchFamily="34" charset="0"/>
                  <a:ea typeface="HG丸ｺﾞｼｯｸM-PRO" panose="020F0600000000000000" pitchFamily="50" charset="-128"/>
                </a:rPr>
                <a:t>Negative feedback</a:t>
              </a:r>
            </a:p>
          </p:txBody>
        </p:sp>
        <p:sp>
          <p:nvSpPr>
            <p:cNvPr id="55318" name="Text Box 24"/>
            <p:cNvSpPr txBox="1">
              <a:spLocks noChangeArrowheads="1"/>
            </p:cNvSpPr>
            <p:nvPr/>
          </p:nvSpPr>
          <p:spPr bwMode="auto">
            <a:xfrm>
              <a:off x="2917133" y="2809669"/>
              <a:ext cx="944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1600" b="1" i="1" dirty="0">
                  <a:latin typeface="Tahoma" panose="020B0604030504040204" pitchFamily="34" charset="0"/>
                  <a:ea typeface="HG丸ｺﾞｼｯｸM-PRO" panose="020F0600000000000000" pitchFamily="50" charset="-128"/>
                </a:rPr>
                <a:t>Local</a:t>
              </a:r>
            </a:p>
          </p:txBody>
        </p:sp>
        <p:sp>
          <p:nvSpPr>
            <p:cNvPr id="55319" name="Text Box 25"/>
            <p:cNvSpPr txBox="1">
              <a:spLocks noChangeArrowheads="1"/>
            </p:cNvSpPr>
            <p:nvPr/>
          </p:nvSpPr>
          <p:spPr bwMode="auto">
            <a:xfrm>
              <a:off x="2903382" y="3551225"/>
              <a:ext cx="1019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1600" b="1" i="1" dirty="0">
                  <a:latin typeface="Tahoma" panose="020B0604030504040204" pitchFamily="34" charset="0"/>
                  <a:ea typeface="HG丸ｺﾞｼｯｸM-PRO" panose="020F0600000000000000" pitchFamily="50" charset="-128"/>
                </a:rPr>
                <a:t>Long range</a:t>
              </a:r>
            </a:p>
          </p:txBody>
        </p:sp>
        <p:sp>
          <p:nvSpPr>
            <p:cNvPr id="55320" name="AutoShape 29"/>
            <p:cNvSpPr>
              <a:spLocks/>
            </p:cNvSpPr>
            <p:nvPr/>
          </p:nvSpPr>
          <p:spPr bwMode="auto">
            <a:xfrm>
              <a:off x="2890838" y="2632075"/>
              <a:ext cx="96947" cy="678445"/>
            </a:xfrm>
            <a:prstGeom prst="rightBracket">
              <a:avLst>
                <a:gd name="adj" fmla="val 40786"/>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600"/>
            </a:p>
          </p:txBody>
        </p:sp>
        <p:sp>
          <p:nvSpPr>
            <p:cNvPr id="55321" name="AutoShape 30"/>
            <p:cNvSpPr>
              <a:spLocks/>
            </p:cNvSpPr>
            <p:nvPr/>
          </p:nvSpPr>
          <p:spPr bwMode="auto">
            <a:xfrm>
              <a:off x="2889249" y="3587751"/>
              <a:ext cx="121387" cy="600972"/>
            </a:xfrm>
            <a:prstGeom prst="rightBracket">
              <a:avLst>
                <a:gd name="adj" fmla="val 40219"/>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600"/>
            </a:p>
          </p:txBody>
        </p:sp>
        <p:sp>
          <p:nvSpPr>
            <p:cNvPr id="55322" name="AutoShape 5"/>
            <p:cNvSpPr>
              <a:spLocks noChangeArrowheads="1"/>
            </p:cNvSpPr>
            <p:nvPr/>
          </p:nvSpPr>
          <p:spPr bwMode="auto">
            <a:xfrm>
              <a:off x="1817688" y="2527300"/>
              <a:ext cx="814387" cy="7889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70 h 21600"/>
                <a:gd name="T20" fmla="*/ 18440 w 21600"/>
                <a:gd name="T21" fmla="*/ 1843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965" y="15835"/>
                  </a:moveTo>
                  <a:cubicBezTo>
                    <a:pt x="16466" y="14593"/>
                    <a:pt x="17335" y="12747"/>
                    <a:pt x="17335" y="10800"/>
                  </a:cubicBezTo>
                  <a:cubicBezTo>
                    <a:pt x="17335" y="7190"/>
                    <a:pt x="14409" y="4265"/>
                    <a:pt x="10800" y="4265"/>
                  </a:cubicBezTo>
                  <a:cubicBezTo>
                    <a:pt x="7190" y="4265"/>
                    <a:pt x="4265" y="7190"/>
                    <a:pt x="4265" y="10800"/>
                  </a:cubicBezTo>
                  <a:cubicBezTo>
                    <a:pt x="4264" y="13379"/>
                    <a:pt x="5782" y="15718"/>
                    <a:pt x="8138" y="16768"/>
                  </a:cubicBezTo>
                  <a:lnTo>
                    <a:pt x="6401" y="20663"/>
                  </a:lnTo>
                  <a:cubicBezTo>
                    <a:pt x="2508" y="18927"/>
                    <a:pt x="0" y="15063"/>
                    <a:pt x="0" y="10800"/>
                  </a:cubicBezTo>
                  <a:cubicBezTo>
                    <a:pt x="0" y="4835"/>
                    <a:pt x="4835" y="0"/>
                    <a:pt x="10800" y="0"/>
                  </a:cubicBezTo>
                  <a:cubicBezTo>
                    <a:pt x="16764" y="0"/>
                    <a:pt x="21600" y="4835"/>
                    <a:pt x="21600" y="10800"/>
                  </a:cubicBezTo>
                  <a:cubicBezTo>
                    <a:pt x="21600" y="14018"/>
                    <a:pt x="20164" y="17069"/>
                    <a:pt x="17684" y="19121"/>
                  </a:cubicBezTo>
                  <a:lnTo>
                    <a:pt x="19405" y="21202"/>
                  </a:lnTo>
                  <a:lnTo>
                    <a:pt x="12601" y="20559"/>
                  </a:lnTo>
                  <a:lnTo>
                    <a:pt x="13244" y="13754"/>
                  </a:lnTo>
                  <a:lnTo>
                    <a:pt x="14965" y="15835"/>
                  </a:lnTo>
                  <a:close/>
                </a:path>
              </a:pathLst>
            </a:custGeom>
            <a:solidFill>
              <a:srgbClr val="CC3300"/>
            </a:solidFill>
            <a:ln w="9525" algn="ctr">
              <a:solidFill>
                <a:schemeClr val="tx1"/>
              </a:solidFill>
              <a:miter lim="800000"/>
              <a:headEnd/>
              <a:tailEnd/>
            </a:ln>
          </p:spPr>
          <p:txBody>
            <a:bodyPr wrap="none" anchor="ctr"/>
            <a:lstStyle/>
            <a:p>
              <a:endParaRPr lang="ja-JP" altLang="en-US"/>
            </a:p>
          </p:txBody>
        </p:sp>
        <p:sp>
          <p:nvSpPr>
            <p:cNvPr id="67" name="テキスト ボックス 66"/>
            <p:cNvSpPr txBox="1"/>
            <p:nvPr/>
          </p:nvSpPr>
          <p:spPr bwMode="auto">
            <a:xfrm>
              <a:off x="370599" y="4912133"/>
              <a:ext cx="3673475" cy="1016000"/>
            </a:xfrm>
            <a:prstGeom prst="rect">
              <a:avLst/>
            </a:prstGeom>
            <a:noFill/>
          </p:spPr>
          <p:txBody>
            <a:bodyPr>
              <a:spAutoFit/>
            </a:bodyPr>
            <a:lstStyle/>
            <a:p>
              <a:pPr algn="ctr" eaLnBrk="1" fontAlgn="auto" hangingPunct="1">
                <a:spcBef>
                  <a:spcPts val="0"/>
                </a:spcBef>
                <a:spcAft>
                  <a:spcPts val="0"/>
                </a:spcAft>
                <a:defRPr/>
              </a:pPr>
              <a:r>
                <a:rPr lang="en-US" altLang="ja-JP" sz="2000" b="1" i="1" dirty="0">
                  <a:effectLst>
                    <a:outerShdw blurRad="38100" dist="38100" dir="2700000" algn="tl">
                      <a:srgbClr val="000000">
                        <a:alpha val="43137"/>
                      </a:srgbClr>
                    </a:outerShdw>
                  </a:effectLst>
                  <a:latin typeface="Times New Roman" pitchFamily="18" charset="0"/>
                  <a:ea typeface="+mn-ea"/>
                  <a:cs typeface="Times New Roman" pitchFamily="18" charset="0"/>
                </a:rPr>
                <a:t>local positive feedback</a:t>
              </a:r>
            </a:p>
            <a:p>
              <a:pPr algn="ctr" eaLnBrk="1" fontAlgn="auto" hangingPunct="1">
                <a:spcBef>
                  <a:spcPts val="0"/>
                </a:spcBef>
                <a:spcAft>
                  <a:spcPts val="0"/>
                </a:spcAft>
                <a:defRPr/>
              </a:pPr>
              <a:r>
                <a:rPr lang="en-US" altLang="ja-JP" sz="2000" b="1" i="1" dirty="0">
                  <a:effectLst>
                    <a:outerShdw blurRad="38100" dist="38100" dir="2700000" algn="tl">
                      <a:srgbClr val="000000">
                        <a:alpha val="43137"/>
                      </a:srgbClr>
                    </a:outerShdw>
                  </a:effectLst>
                  <a:latin typeface="Times New Roman" pitchFamily="18" charset="0"/>
                  <a:ea typeface="+mn-ea"/>
                  <a:cs typeface="Times New Roman" pitchFamily="18" charset="0"/>
                </a:rPr>
                <a:t>+ </a:t>
              </a:r>
            </a:p>
            <a:p>
              <a:pPr algn="ctr" eaLnBrk="1" fontAlgn="auto" hangingPunct="1">
                <a:spcBef>
                  <a:spcPts val="0"/>
                </a:spcBef>
                <a:spcAft>
                  <a:spcPts val="0"/>
                </a:spcAft>
                <a:defRPr/>
              </a:pPr>
              <a:r>
                <a:rPr lang="en-US" altLang="ja-JP" sz="2000" b="1" i="1" dirty="0">
                  <a:effectLst>
                    <a:outerShdw blurRad="38100" dist="38100" dir="2700000" algn="tl">
                      <a:srgbClr val="000000">
                        <a:alpha val="43137"/>
                      </a:srgbClr>
                    </a:outerShdw>
                  </a:effectLst>
                  <a:latin typeface="Times New Roman" pitchFamily="18" charset="0"/>
                  <a:ea typeface="+mn-ea"/>
                  <a:cs typeface="Times New Roman" pitchFamily="18" charset="0"/>
                </a:rPr>
                <a:t> long range negative feedback</a:t>
              </a:r>
              <a:endParaRPr lang="ja-JP" altLang="en-US" sz="2000" b="1" i="1" dirty="0">
                <a:effectLst>
                  <a:outerShdw blurRad="38100" dist="38100" dir="2700000" algn="tl">
                    <a:srgbClr val="000000">
                      <a:alpha val="43137"/>
                    </a:srgbClr>
                  </a:outerShdw>
                </a:effectLst>
                <a:latin typeface="Times New Roman" pitchFamily="18" charset="0"/>
                <a:ea typeface="+mn-ea"/>
                <a:cs typeface="Times New Roman" pitchFamily="18" charset="0"/>
              </a:endParaRPr>
            </a:p>
          </p:txBody>
        </p:sp>
      </p:grpSp>
      <p:sp>
        <p:nvSpPr>
          <p:cNvPr id="3" name="テキスト ボックス 2"/>
          <p:cNvSpPr txBox="1"/>
          <p:nvPr/>
        </p:nvSpPr>
        <p:spPr>
          <a:xfrm>
            <a:off x="1400208" y="6137824"/>
            <a:ext cx="6267230" cy="369332"/>
          </a:xfrm>
          <a:prstGeom prst="rect">
            <a:avLst/>
          </a:prstGeom>
          <a:noFill/>
          <a:ln w="9525"/>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kumimoji="1" lang="en-US" altLang="ja-JP" dirty="0" smtClean="0"/>
              <a:t>Difference in the projection length replaces the effect of diffusion</a:t>
            </a:r>
            <a:endParaRPr kumimoji="1" lang="ja-JP" altLang="en-US" dirty="0"/>
          </a:p>
        </p:txBody>
      </p:sp>
      <p:sp>
        <p:nvSpPr>
          <p:cNvPr id="8" name="左カーブ矢印 7"/>
          <p:cNvSpPr/>
          <p:nvPr/>
        </p:nvSpPr>
        <p:spPr>
          <a:xfrm>
            <a:off x="2806732" y="3322337"/>
            <a:ext cx="475128" cy="753896"/>
          </a:xfrm>
          <a:prstGeom prst="curvedLef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9" name="左カーブ矢印 68"/>
          <p:cNvSpPr/>
          <p:nvPr/>
        </p:nvSpPr>
        <p:spPr>
          <a:xfrm rot="10966929">
            <a:off x="1901185" y="3264407"/>
            <a:ext cx="475128" cy="753896"/>
          </a:xfrm>
          <a:prstGeom prst="curvedLeftArrow">
            <a:avLst/>
          </a:prstGeom>
          <a:solidFill>
            <a:srgbClr val="0D99F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二等辺三角形 8"/>
          <p:cNvSpPr/>
          <p:nvPr/>
        </p:nvSpPr>
        <p:spPr>
          <a:xfrm>
            <a:off x="2429426" y="3819758"/>
            <a:ext cx="380288" cy="464344"/>
          </a:xfrm>
          <a:prstGeom prst="triangle">
            <a:avLst/>
          </a:prstGeom>
          <a:solidFill>
            <a:srgbClr val="0D99F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903214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04664"/>
            <a:ext cx="8229600" cy="922114"/>
          </a:xfrm>
        </p:spPr>
        <p:txBody>
          <a:bodyPr>
            <a:normAutofit/>
          </a:bodyPr>
          <a:lstStyle/>
          <a:p>
            <a:r>
              <a:rPr lang="en-US" altLang="ja-JP"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Quiz</a:t>
            </a:r>
            <a:r>
              <a:rPr lang="ja-JP" alt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n-US" altLang="ja-JP"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Turing Pattern</a:t>
            </a:r>
          </a:p>
        </p:txBody>
      </p:sp>
      <p:sp>
        <p:nvSpPr>
          <p:cNvPr id="4" name="スライド番号プレースホルダー 3"/>
          <p:cNvSpPr>
            <a:spLocks noGrp="1"/>
          </p:cNvSpPr>
          <p:nvPr>
            <p:ph type="sldNum" sz="quarter" idx="12"/>
          </p:nvPr>
        </p:nvSpPr>
        <p:spPr/>
        <p:txBody>
          <a:bodyPr/>
          <a:lstStyle/>
          <a:p>
            <a:fld id="{0F03FC14-B35B-4F9A-8C19-5295669F4EC1}" type="slidenum">
              <a:rPr lang="ja-JP" altLang="en-US" smtClean="0">
                <a:solidFill>
                  <a:prstClr val="white">
                    <a:tint val="75000"/>
                  </a:prstClr>
                </a:solidFill>
              </a:rPr>
              <a:pPr/>
              <a:t>62</a:t>
            </a:fld>
            <a:endParaRPr lang="ja-JP" altLang="en-US">
              <a:solidFill>
                <a:prstClr val="white">
                  <a:tint val="75000"/>
                </a:prstClr>
              </a:solidFill>
            </a:endParaRPr>
          </a:p>
        </p:txBody>
      </p:sp>
      <p:grpSp>
        <p:nvGrpSpPr>
          <p:cNvPr id="13" name="グループ化 12"/>
          <p:cNvGrpSpPr/>
          <p:nvPr/>
        </p:nvGrpSpPr>
        <p:grpSpPr>
          <a:xfrm>
            <a:off x="2939222" y="2521446"/>
            <a:ext cx="3168650" cy="533400"/>
            <a:chOff x="2939222" y="2521446"/>
            <a:chExt cx="3168650" cy="533400"/>
          </a:xfrm>
        </p:grpSpPr>
        <p:sp>
          <p:nvSpPr>
            <p:cNvPr id="10" name="Line 38"/>
            <p:cNvSpPr>
              <a:spLocks noChangeShapeType="1"/>
            </p:cNvSpPr>
            <p:nvPr/>
          </p:nvSpPr>
          <p:spPr bwMode="auto">
            <a:xfrm flipV="1">
              <a:off x="2939222" y="2521446"/>
              <a:ext cx="3168650" cy="15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 name="Line 39"/>
            <p:cNvSpPr>
              <a:spLocks noChangeShapeType="1"/>
            </p:cNvSpPr>
            <p:nvPr/>
          </p:nvSpPr>
          <p:spPr bwMode="auto">
            <a:xfrm>
              <a:off x="4644008" y="2521446"/>
              <a:ext cx="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2" name="正方形/長方形 11"/>
          <p:cNvSpPr/>
          <p:nvPr/>
        </p:nvSpPr>
        <p:spPr>
          <a:xfrm>
            <a:off x="3579564" y="3041339"/>
            <a:ext cx="2128887" cy="13527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dirty="0" smtClean="0">
                <a:solidFill>
                  <a:schemeClr val="bg1"/>
                </a:solidFill>
              </a:rPr>
              <a:t>?</a:t>
            </a:r>
            <a:endParaRPr kumimoji="1" lang="ja-JP" altLang="en-US" sz="8000" dirty="0">
              <a:solidFill>
                <a:schemeClr val="bg1"/>
              </a:solidFill>
            </a:endParaRPr>
          </a:p>
        </p:txBody>
      </p:sp>
      <p:pic>
        <p:nvPicPr>
          <p:cNvPr id="8"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035" y="2111871"/>
            <a:ext cx="2044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772" y="2129333"/>
            <a:ext cx="203358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0369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179388"/>
            <a:ext cx="9144000" cy="955675"/>
          </a:xfrm>
        </p:spPr>
        <p:txBody>
          <a:bodyPr/>
          <a:lstStyle/>
          <a:p>
            <a:pPr eaLnBrk="1" hangingPunct="1"/>
            <a:r>
              <a:rPr lang="en-US" altLang="ja-JP" sz="3200" i="1" dirty="0" smtClean="0">
                <a:latin typeface="Times New Roman" panose="02020603050405020304" pitchFamily="18" charset="0"/>
                <a:ea typeface="HGP創英角ﾎﾟｯﾌﾟ体" panose="040B0A00000000000000" pitchFamily="50" charset="-128"/>
                <a:cs typeface="Times New Roman" panose="02020603050405020304" pitchFamily="18" charset="0"/>
              </a:rPr>
              <a:t>Turing model predicts the pattern of hybrid fish</a:t>
            </a:r>
          </a:p>
        </p:txBody>
      </p:sp>
      <p:pic>
        <p:nvPicPr>
          <p:cNvPr id="7065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912690"/>
            <a:ext cx="28575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2812" y="1912690"/>
            <a:ext cx="2751138"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9"/>
          <p:cNvGrpSpPr>
            <a:grpSpLocks/>
          </p:cNvGrpSpPr>
          <p:nvPr/>
        </p:nvGrpSpPr>
        <p:grpSpPr bwMode="auto">
          <a:xfrm>
            <a:off x="1121274" y="4509120"/>
            <a:ext cx="6938963" cy="1219200"/>
            <a:chOff x="739" y="2207"/>
            <a:chExt cx="4371" cy="768"/>
          </a:xfrm>
        </p:grpSpPr>
        <p:pic>
          <p:nvPicPr>
            <p:cNvPr id="25614" name="Picture 25"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 y="2207"/>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26" desc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4" y="2207"/>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27" descr="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0" y="2207"/>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28" descr="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8" y="2207"/>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9"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2" y="2207"/>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テキスト ボックス 13"/>
          <p:cNvSpPr txBox="1">
            <a:spLocks noChangeArrowheads="1"/>
          </p:cNvSpPr>
          <p:nvPr/>
        </p:nvSpPr>
        <p:spPr bwMode="auto">
          <a:xfrm>
            <a:off x="3255456" y="5954541"/>
            <a:ext cx="298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Arial" panose="020B0604020202020204" pitchFamily="34" charset="0"/>
              </a:rPr>
              <a:t>Change of parameter value</a:t>
            </a:r>
            <a:endParaRPr lang="ja-JP" altLang="en-US" sz="1800" dirty="0">
              <a:latin typeface="Arial" panose="020B0604020202020204" pitchFamily="34" charset="0"/>
            </a:endParaRPr>
          </a:p>
        </p:txBody>
      </p:sp>
      <p:cxnSp>
        <p:nvCxnSpPr>
          <p:cNvPr id="16" name="直線矢印コネクタ 15"/>
          <p:cNvCxnSpPr/>
          <p:nvPr/>
        </p:nvCxnSpPr>
        <p:spPr>
          <a:xfrm>
            <a:off x="1192712" y="5877545"/>
            <a:ext cx="6842125"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grpSp>
        <p:nvGrpSpPr>
          <p:cNvPr id="3" name="グループ化 21"/>
          <p:cNvGrpSpPr>
            <a:grpSpLocks/>
          </p:cNvGrpSpPr>
          <p:nvPr/>
        </p:nvGrpSpPr>
        <p:grpSpPr bwMode="auto">
          <a:xfrm>
            <a:off x="3032212" y="2320536"/>
            <a:ext cx="3225800" cy="601804"/>
            <a:chOff x="3137526" y="6844553"/>
            <a:chExt cx="3225800" cy="603258"/>
          </a:xfrm>
        </p:grpSpPr>
        <p:cxnSp>
          <p:nvCxnSpPr>
            <p:cNvPr id="19" name="直線コネクタ 18"/>
            <p:cNvCxnSpPr>
              <a:stCxn id="706564" idx="3"/>
              <a:endCxn id="706565" idx="1"/>
            </p:cNvCxnSpPr>
            <p:nvPr/>
          </p:nvCxnSpPr>
          <p:spPr>
            <a:xfrm>
              <a:off x="3137526" y="6844553"/>
              <a:ext cx="3225800" cy="71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4750426" y="6871747"/>
              <a:ext cx="0" cy="576064"/>
            </a:xfrm>
            <a:prstGeom prst="line">
              <a:avLst/>
            </a:prstGeom>
            <a:ln w="57150"/>
          </p:spPr>
          <p:style>
            <a:lnRef idx="1">
              <a:schemeClr val="accent1"/>
            </a:lnRef>
            <a:fillRef idx="0">
              <a:schemeClr val="accent1"/>
            </a:fillRef>
            <a:effectRef idx="0">
              <a:schemeClr val="accent1"/>
            </a:effectRef>
            <a:fontRef idx="minor">
              <a:schemeClr val="tx1"/>
            </a:fontRef>
          </p:style>
        </p:cxnSp>
      </p:grpSp>
      <p:pic>
        <p:nvPicPr>
          <p:cNvPr id="7065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2425" y="2849315"/>
            <a:ext cx="2930525"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44652191"/>
      </p:ext>
    </p:extLst>
  </p:cSld>
  <p:clrMapOvr>
    <a:masterClrMapping/>
  </p:clrMapOvr>
  <p:transition advTm="23323">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250825" y="-3175"/>
            <a:ext cx="8640763" cy="984250"/>
          </a:xfrm>
        </p:spPr>
        <p:txBody>
          <a:bodyPr/>
          <a:lstStyle/>
          <a:p>
            <a:pPr eaLnBrk="1" hangingPunct="1">
              <a:defRPr/>
            </a:pPr>
            <a:r>
              <a:rPr lang="en-US" altLang="ja-JP" sz="3600" dirty="0" smtClean="0">
                <a:latin typeface="+mn-ea"/>
                <a:ea typeface="+mn-ea"/>
                <a:cs typeface="Times New Roman" pitchFamily="18" charset="0"/>
              </a:rPr>
              <a:t>Zebra vs Horse</a:t>
            </a:r>
            <a:endParaRPr lang="ja-JP" altLang="en-US" sz="3600" dirty="0" smtClean="0">
              <a:latin typeface="+mn-ea"/>
              <a:ea typeface="+mn-ea"/>
              <a:cs typeface="Times New Roman" pitchFamily="18" charset="0"/>
            </a:endParaRPr>
          </a:p>
        </p:txBody>
      </p:sp>
      <p:pic>
        <p:nvPicPr>
          <p:cNvPr id="6656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035" y="1376363"/>
            <a:ext cx="2044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772" y="1393825"/>
            <a:ext cx="203358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Line 38"/>
          <p:cNvSpPr>
            <a:spLocks noChangeShapeType="1"/>
          </p:cNvSpPr>
          <p:nvPr/>
        </p:nvSpPr>
        <p:spPr bwMode="auto">
          <a:xfrm flipV="1">
            <a:off x="2939222" y="1785938"/>
            <a:ext cx="316865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6566" name="Line 39"/>
          <p:cNvSpPr>
            <a:spLocks noChangeShapeType="1"/>
          </p:cNvSpPr>
          <p:nvPr/>
        </p:nvSpPr>
        <p:spPr bwMode="auto">
          <a:xfrm>
            <a:off x="4612447" y="18161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 name="正方形/長方形 2"/>
          <p:cNvSpPr/>
          <p:nvPr/>
        </p:nvSpPr>
        <p:spPr>
          <a:xfrm>
            <a:off x="3583747" y="2204864"/>
            <a:ext cx="2128887" cy="13527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dirty="0" smtClean="0">
                <a:solidFill>
                  <a:schemeClr val="bg1"/>
                </a:solidFill>
              </a:rPr>
              <a:t>?</a:t>
            </a:r>
            <a:endParaRPr kumimoji="1" lang="ja-JP" altLang="en-US" sz="8000" dirty="0">
              <a:solidFill>
                <a:schemeClr val="bg1"/>
              </a:solidFill>
            </a:endParaRPr>
          </a:p>
        </p:txBody>
      </p:sp>
      <p:sp>
        <p:nvSpPr>
          <p:cNvPr id="4" name="正方形/長方形 3"/>
          <p:cNvSpPr/>
          <p:nvPr/>
        </p:nvSpPr>
        <p:spPr>
          <a:xfrm>
            <a:off x="640364" y="4365104"/>
            <a:ext cx="1703214" cy="1584176"/>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6988429" y="4365104"/>
            <a:ext cx="1703214"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7457424" y="4365104"/>
            <a:ext cx="382612"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8275080" y="4365104"/>
            <a:ext cx="416564"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5"/>
          <p:cNvSpPr/>
          <p:nvPr/>
        </p:nvSpPr>
        <p:spPr>
          <a:xfrm flipH="1">
            <a:off x="2440599" y="4689140"/>
            <a:ext cx="241002"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flipH="1">
            <a:off x="2806700" y="4695226"/>
            <a:ext cx="241002"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flipH="1">
            <a:off x="3183291" y="4700973"/>
            <a:ext cx="241002"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flipH="1">
            <a:off x="3510824" y="4700973"/>
            <a:ext cx="241002"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3799572" y="4390189"/>
            <a:ext cx="1703214" cy="1584176"/>
          </a:xfrm>
          <a:prstGeom prst="rect">
            <a:avLst/>
          </a:prstGeom>
          <a:no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右矢印 33"/>
          <p:cNvSpPr/>
          <p:nvPr/>
        </p:nvSpPr>
        <p:spPr>
          <a:xfrm flipH="1">
            <a:off x="5582844" y="4691669"/>
            <a:ext cx="241002"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右矢印 34"/>
          <p:cNvSpPr/>
          <p:nvPr/>
        </p:nvSpPr>
        <p:spPr>
          <a:xfrm flipH="1">
            <a:off x="5948945" y="4697755"/>
            <a:ext cx="241002"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右矢印 35"/>
          <p:cNvSpPr/>
          <p:nvPr/>
        </p:nvSpPr>
        <p:spPr>
          <a:xfrm flipH="1">
            <a:off x="6325536" y="4703502"/>
            <a:ext cx="241002"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右矢印 36"/>
          <p:cNvSpPr/>
          <p:nvPr/>
        </p:nvSpPr>
        <p:spPr>
          <a:xfrm flipH="1">
            <a:off x="6653069" y="4703502"/>
            <a:ext cx="241002"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67908813"/>
      </p:ext>
    </p:extLst>
  </p:cSld>
  <p:clrMapOvr>
    <a:masterClrMapping/>
  </p:clrMapOvr>
  <p:transition>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正方形/長方形 2"/>
          <p:cNvSpPr/>
          <p:nvPr/>
        </p:nvSpPr>
        <p:spPr>
          <a:xfrm>
            <a:off x="6876301" y="1916832"/>
            <a:ext cx="1703214"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7345296" y="1916832"/>
            <a:ext cx="382612"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8162952" y="1916832"/>
            <a:ext cx="416564"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738043" y="1916832"/>
            <a:ext cx="1703214" cy="158417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207038" y="1916832"/>
            <a:ext cx="382612" cy="1584176"/>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024694" y="1916832"/>
            <a:ext cx="416564" cy="1584176"/>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599785" y="1916832"/>
            <a:ext cx="1703214" cy="1584176"/>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068780" y="1916832"/>
            <a:ext cx="382612" cy="1584176"/>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886436" y="1916832"/>
            <a:ext cx="416564" cy="1584176"/>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61527" y="1916832"/>
            <a:ext cx="1703214" cy="1584176"/>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838044" y="4365104"/>
            <a:ext cx="1703214"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7307039" y="4365104"/>
            <a:ext cx="382612"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8124695" y="4365104"/>
            <a:ext cx="416564"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4748967" y="4383762"/>
            <a:ext cx="1703214"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6366180"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6272395"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6176273"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6082488"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5991041"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5897256"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5801134"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5707349"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5617100"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5523315"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5427193"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5333408"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5241961"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5148176"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5052054"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4958269"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871668"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4777883" y="4383762"/>
            <a:ext cx="45719"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2635304" y="4365104"/>
            <a:ext cx="1703214" cy="1584176"/>
          </a:xfrm>
          <a:prstGeom prst="rect">
            <a:avLst/>
          </a:prstGeom>
          <a:pattFill prst="narVert">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468092" y="4383762"/>
            <a:ext cx="1703214" cy="1584176"/>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813209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reeform 6"/>
          <p:cNvSpPr>
            <a:spLocks noChangeAspect="1"/>
          </p:cNvSpPr>
          <p:nvPr/>
        </p:nvSpPr>
        <p:spPr bwMode="auto">
          <a:xfrm flipH="1">
            <a:off x="3352800" y="2692400"/>
            <a:ext cx="568325" cy="44767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000000"/>
          </a:solidFill>
          <a:ln w="9525">
            <a:solidFill>
              <a:schemeClr val="tx1"/>
            </a:solidFill>
            <a:round/>
            <a:headEnd/>
            <a:tailEnd/>
          </a:ln>
        </p:spPr>
        <p:txBody>
          <a:bodyPr wrap="none" anchor="ctr"/>
          <a:lstStyle/>
          <a:p>
            <a:endParaRPr lang="ja-JP" altLang="en-US"/>
          </a:p>
        </p:txBody>
      </p:sp>
      <p:sp>
        <p:nvSpPr>
          <p:cNvPr id="64515" name="Freeform 7"/>
          <p:cNvSpPr>
            <a:spLocks noChangeAspect="1"/>
          </p:cNvSpPr>
          <p:nvPr/>
        </p:nvSpPr>
        <p:spPr bwMode="auto">
          <a:xfrm flipH="1">
            <a:off x="5081588" y="2638425"/>
            <a:ext cx="623887" cy="49847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BFB00"/>
          </a:solidFill>
          <a:ln w="9525">
            <a:solidFill>
              <a:schemeClr val="tx1"/>
            </a:solidFill>
            <a:round/>
            <a:headEnd/>
            <a:tailEnd/>
          </a:ln>
        </p:spPr>
        <p:txBody>
          <a:bodyPr wrap="none" anchor="ctr"/>
          <a:lstStyle/>
          <a:p>
            <a:endParaRPr lang="ja-JP" altLang="en-US"/>
          </a:p>
        </p:txBody>
      </p:sp>
      <p:grpSp>
        <p:nvGrpSpPr>
          <p:cNvPr id="64516" name="Group 8"/>
          <p:cNvGrpSpPr>
            <a:grpSpLocks/>
          </p:cNvGrpSpPr>
          <p:nvPr/>
        </p:nvGrpSpPr>
        <p:grpSpPr bwMode="auto">
          <a:xfrm>
            <a:off x="3984625" y="2638425"/>
            <a:ext cx="933450" cy="312738"/>
            <a:chOff x="1927" y="618"/>
            <a:chExt cx="817" cy="272"/>
          </a:xfrm>
        </p:grpSpPr>
        <p:sp>
          <p:nvSpPr>
            <p:cNvPr id="64557" name="Line 9"/>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4558" name="Line 10"/>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64517" name="Group 11"/>
          <p:cNvGrpSpPr>
            <a:grpSpLocks/>
          </p:cNvGrpSpPr>
          <p:nvPr/>
        </p:nvGrpSpPr>
        <p:grpSpPr bwMode="auto">
          <a:xfrm flipH="1">
            <a:off x="3984625" y="2903538"/>
            <a:ext cx="933450" cy="312737"/>
            <a:chOff x="1927" y="618"/>
            <a:chExt cx="817" cy="272"/>
          </a:xfrm>
        </p:grpSpPr>
        <p:sp>
          <p:nvSpPr>
            <p:cNvPr id="64555" name="Line 12"/>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4556" name="Line 13"/>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64518" name="Arc 14"/>
          <p:cNvSpPr>
            <a:spLocks/>
          </p:cNvSpPr>
          <p:nvPr/>
        </p:nvSpPr>
        <p:spPr bwMode="auto">
          <a:xfrm flipH="1">
            <a:off x="3927475" y="1787525"/>
            <a:ext cx="1089025" cy="1508125"/>
          </a:xfrm>
          <a:custGeom>
            <a:avLst/>
            <a:gdLst>
              <a:gd name="T0" fmla="*/ 0 w 36886"/>
              <a:gd name="T1" fmla="*/ 2147483646 h 21600"/>
              <a:gd name="T2" fmla="*/ 2147483646 w 36886"/>
              <a:gd name="T3" fmla="*/ 2147483646 h 21600"/>
              <a:gd name="T4" fmla="*/ 2147483646 w 36886"/>
              <a:gd name="T5" fmla="*/ 2147483646 h 21600"/>
              <a:gd name="T6" fmla="*/ 0 60000 65536"/>
              <a:gd name="T7" fmla="*/ 0 60000 65536"/>
              <a:gd name="T8" fmla="*/ 0 60000 65536"/>
              <a:gd name="T9" fmla="*/ 0 w 36886"/>
              <a:gd name="T10" fmla="*/ 0 h 21600"/>
              <a:gd name="T11" fmla="*/ 36886 w 36886"/>
              <a:gd name="T12" fmla="*/ 21600 h 21600"/>
            </a:gdLst>
            <a:ahLst/>
            <a:cxnLst>
              <a:cxn ang="T6">
                <a:pos x="T0" y="T1"/>
              </a:cxn>
              <a:cxn ang="T7">
                <a:pos x="T2" y="T3"/>
              </a:cxn>
              <a:cxn ang="T8">
                <a:pos x="T4" y="T5"/>
              </a:cxn>
            </a:cxnLst>
            <a:rect l="T9" t="T10" r="T11" b="T12"/>
            <a:pathLst>
              <a:path w="36886" h="21600" fill="none" extrusionOk="0">
                <a:moveTo>
                  <a:pt x="-1" y="10384"/>
                </a:moveTo>
                <a:cubicBezTo>
                  <a:pt x="3917" y="3936"/>
                  <a:pt x="10915" y="-1"/>
                  <a:pt x="18460" y="0"/>
                </a:cubicBezTo>
                <a:cubicBezTo>
                  <a:pt x="25981" y="0"/>
                  <a:pt x="32960" y="3912"/>
                  <a:pt x="36885" y="10328"/>
                </a:cubicBezTo>
              </a:path>
              <a:path w="36886" h="21600" stroke="0" extrusionOk="0">
                <a:moveTo>
                  <a:pt x="-1" y="10384"/>
                </a:moveTo>
                <a:cubicBezTo>
                  <a:pt x="3917" y="3936"/>
                  <a:pt x="10915" y="-1"/>
                  <a:pt x="18460" y="0"/>
                </a:cubicBezTo>
                <a:cubicBezTo>
                  <a:pt x="25981" y="0"/>
                  <a:pt x="32960" y="3912"/>
                  <a:pt x="36885" y="10328"/>
                </a:cubicBezTo>
                <a:lnTo>
                  <a:pt x="18460" y="21600"/>
                </a:lnTo>
                <a:lnTo>
                  <a:pt x="-1" y="10384"/>
                </a:lnTo>
                <a:close/>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64519" name="AutoShape 15"/>
          <p:cNvSpPr>
            <a:spLocks noChangeArrowheads="1"/>
          </p:cNvSpPr>
          <p:nvPr/>
        </p:nvSpPr>
        <p:spPr bwMode="auto">
          <a:xfrm rot="-9478723">
            <a:off x="3805238" y="2330450"/>
            <a:ext cx="244475" cy="319088"/>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Calibri" panose="020F0502020204030204" pitchFamily="34" charset="0"/>
            </a:endParaRPr>
          </a:p>
        </p:txBody>
      </p:sp>
      <p:grpSp>
        <p:nvGrpSpPr>
          <p:cNvPr id="4" name="グループ化 3"/>
          <p:cNvGrpSpPr>
            <a:grpSpLocks/>
          </p:cNvGrpSpPr>
          <p:nvPr/>
        </p:nvGrpSpPr>
        <p:grpSpPr bwMode="auto">
          <a:xfrm>
            <a:off x="6180138" y="250825"/>
            <a:ext cx="2352675" cy="4321175"/>
            <a:chOff x="6179655" y="1097280"/>
            <a:chExt cx="2353335" cy="4320540"/>
          </a:xfrm>
        </p:grpSpPr>
        <p:sp>
          <p:nvSpPr>
            <p:cNvPr id="64545" name="Freeform 6"/>
            <p:cNvSpPr>
              <a:spLocks noChangeAspect="1"/>
            </p:cNvSpPr>
            <p:nvPr/>
          </p:nvSpPr>
          <p:spPr bwMode="auto">
            <a:xfrm flipH="1">
              <a:off x="6179655" y="3538768"/>
              <a:ext cx="568484" cy="447576"/>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000000"/>
            </a:solidFill>
            <a:ln w="9525">
              <a:solidFill>
                <a:schemeClr val="tx1"/>
              </a:solidFill>
              <a:round/>
              <a:headEnd/>
              <a:tailEnd/>
            </a:ln>
          </p:spPr>
          <p:txBody>
            <a:bodyPr wrap="none" anchor="ctr"/>
            <a:lstStyle/>
            <a:p>
              <a:endParaRPr lang="ja-JP" altLang="en-US"/>
            </a:p>
          </p:txBody>
        </p:sp>
        <p:sp>
          <p:nvSpPr>
            <p:cNvPr id="64546" name="Freeform 7"/>
            <p:cNvSpPr>
              <a:spLocks noChangeAspect="1"/>
            </p:cNvSpPr>
            <p:nvPr/>
          </p:nvSpPr>
          <p:spPr bwMode="auto">
            <a:xfrm flipH="1">
              <a:off x="7908928" y="3484805"/>
              <a:ext cx="624062" cy="49836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BFB00"/>
            </a:solidFill>
            <a:ln w="9525">
              <a:solidFill>
                <a:schemeClr val="tx1"/>
              </a:solidFill>
              <a:round/>
              <a:headEnd/>
              <a:tailEnd/>
            </a:ln>
          </p:spPr>
          <p:txBody>
            <a:bodyPr wrap="none" anchor="ctr"/>
            <a:lstStyle/>
            <a:p>
              <a:endParaRPr lang="ja-JP" altLang="en-US"/>
            </a:p>
          </p:txBody>
        </p:sp>
        <p:grpSp>
          <p:nvGrpSpPr>
            <p:cNvPr id="64547" name="Group 8"/>
            <p:cNvGrpSpPr>
              <a:grpSpLocks/>
            </p:cNvGrpSpPr>
            <p:nvPr/>
          </p:nvGrpSpPr>
          <p:grpSpPr bwMode="auto">
            <a:xfrm>
              <a:off x="6811657" y="3484805"/>
              <a:ext cx="933712" cy="312669"/>
              <a:chOff x="1927" y="618"/>
              <a:chExt cx="817" cy="272"/>
            </a:xfrm>
          </p:grpSpPr>
          <p:sp>
            <p:nvSpPr>
              <p:cNvPr id="64553" name="Line 9"/>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4554" name="Line 10"/>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64548" name="Group 11"/>
            <p:cNvGrpSpPr>
              <a:grpSpLocks/>
            </p:cNvGrpSpPr>
            <p:nvPr/>
          </p:nvGrpSpPr>
          <p:grpSpPr bwMode="auto">
            <a:xfrm flipH="1">
              <a:off x="6811657" y="3749859"/>
              <a:ext cx="933712" cy="312668"/>
              <a:chOff x="1927" y="618"/>
              <a:chExt cx="817" cy="272"/>
            </a:xfrm>
          </p:grpSpPr>
          <p:sp>
            <p:nvSpPr>
              <p:cNvPr id="64551" name="Line 12"/>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4552" name="Line 13"/>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64549" name="Arc 14"/>
            <p:cNvSpPr>
              <a:spLocks/>
            </p:cNvSpPr>
            <p:nvPr/>
          </p:nvSpPr>
          <p:spPr bwMode="auto">
            <a:xfrm flipH="1">
              <a:off x="6622854" y="1097280"/>
              <a:ext cx="1354191" cy="4320540"/>
            </a:xfrm>
            <a:custGeom>
              <a:avLst/>
              <a:gdLst>
                <a:gd name="T0" fmla="*/ 0 w 36886"/>
                <a:gd name="T1" fmla="*/ 2147483646 h 21600"/>
                <a:gd name="T2" fmla="*/ 2147483646 w 36886"/>
                <a:gd name="T3" fmla="*/ 2147483646 h 21600"/>
                <a:gd name="T4" fmla="*/ 2147483646 w 36886"/>
                <a:gd name="T5" fmla="*/ 2147483646 h 21600"/>
                <a:gd name="T6" fmla="*/ 0 60000 65536"/>
                <a:gd name="T7" fmla="*/ 0 60000 65536"/>
                <a:gd name="T8" fmla="*/ 0 60000 65536"/>
                <a:gd name="T9" fmla="*/ 0 w 36886"/>
                <a:gd name="T10" fmla="*/ 0 h 21600"/>
                <a:gd name="T11" fmla="*/ 36886 w 36886"/>
                <a:gd name="T12" fmla="*/ 21600 h 21600"/>
              </a:gdLst>
              <a:ahLst/>
              <a:cxnLst>
                <a:cxn ang="T6">
                  <a:pos x="T0" y="T1"/>
                </a:cxn>
                <a:cxn ang="T7">
                  <a:pos x="T2" y="T3"/>
                </a:cxn>
                <a:cxn ang="T8">
                  <a:pos x="T4" y="T5"/>
                </a:cxn>
              </a:cxnLst>
              <a:rect l="T9" t="T10" r="T11" b="T12"/>
              <a:pathLst>
                <a:path w="36886" h="21600" fill="none" extrusionOk="0">
                  <a:moveTo>
                    <a:pt x="-1" y="10384"/>
                  </a:moveTo>
                  <a:cubicBezTo>
                    <a:pt x="3917" y="3936"/>
                    <a:pt x="10915" y="-1"/>
                    <a:pt x="18460" y="0"/>
                  </a:cubicBezTo>
                  <a:cubicBezTo>
                    <a:pt x="25981" y="0"/>
                    <a:pt x="32960" y="3912"/>
                    <a:pt x="36885" y="10328"/>
                  </a:cubicBezTo>
                </a:path>
                <a:path w="36886" h="21600" stroke="0" extrusionOk="0">
                  <a:moveTo>
                    <a:pt x="-1" y="10384"/>
                  </a:moveTo>
                  <a:cubicBezTo>
                    <a:pt x="3917" y="3936"/>
                    <a:pt x="10915" y="-1"/>
                    <a:pt x="18460" y="0"/>
                  </a:cubicBezTo>
                  <a:cubicBezTo>
                    <a:pt x="25981" y="0"/>
                    <a:pt x="32960" y="3912"/>
                    <a:pt x="36885" y="10328"/>
                  </a:cubicBezTo>
                  <a:lnTo>
                    <a:pt x="18460" y="21600"/>
                  </a:lnTo>
                  <a:lnTo>
                    <a:pt x="-1" y="10384"/>
                  </a:lnTo>
                  <a:close/>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64550" name="AutoShape 15"/>
            <p:cNvSpPr>
              <a:spLocks noChangeArrowheads="1"/>
            </p:cNvSpPr>
            <p:nvPr/>
          </p:nvSpPr>
          <p:spPr bwMode="auto">
            <a:xfrm rot="-10487785">
              <a:off x="6507559" y="3073212"/>
              <a:ext cx="230589" cy="300812"/>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Calibri" panose="020F0502020204030204" pitchFamily="34" charset="0"/>
              </a:endParaRPr>
            </a:p>
          </p:txBody>
        </p:sp>
      </p:grpSp>
      <p:grpSp>
        <p:nvGrpSpPr>
          <p:cNvPr id="3" name="グループ化 2"/>
          <p:cNvGrpSpPr>
            <a:grpSpLocks/>
          </p:cNvGrpSpPr>
          <p:nvPr/>
        </p:nvGrpSpPr>
        <p:grpSpPr bwMode="auto">
          <a:xfrm>
            <a:off x="495300" y="2325688"/>
            <a:ext cx="2354263" cy="890587"/>
            <a:chOff x="495444" y="3171353"/>
            <a:chExt cx="2353335" cy="891174"/>
          </a:xfrm>
        </p:grpSpPr>
        <p:sp>
          <p:nvSpPr>
            <p:cNvPr id="64535" name="Freeform 6"/>
            <p:cNvSpPr>
              <a:spLocks noChangeAspect="1"/>
            </p:cNvSpPr>
            <p:nvPr/>
          </p:nvSpPr>
          <p:spPr bwMode="auto">
            <a:xfrm flipH="1">
              <a:off x="495444" y="3538768"/>
              <a:ext cx="568484" cy="447576"/>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000000"/>
            </a:solidFill>
            <a:ln w="9525">
              <a:solidFill>
                <a:schemeClr val="tx1"/>
              </a:solidFill>
              <a:round/>
              <a:headEnd/>
              <a:tailEnd/>
            </a:ln>
          </p:spPr>
          <p:txBody>
            <a:bodyPr wrap="none" anchor="ctr"/>
            <a:lstStyle/>
            <a:p>
              <a:endParaRPr lang="ja-JP" altLang="en-US"/>
            </a:p>
          </p:txBody>
        </p:sp>
        <p:sp>
          <p:nvSpPr>
            <p:cNvPr id="64536" name="Freeform 7"/>
            <p:cNvSpPr>
              <a:spLocks noChangeAspect="1"/>
            </p:cNvSpPr>
            <p:nvPr/>
          </p:nvSpPr>
          <p:spPr bwMode="auto">
            <a:xfrm flipH="1">
              <a:off x="2224717" y="3484805"/>
              <a:ext cx="624062" cy="49836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BFB00"/>
            </a:solidFill>
            <a:ln w="9525">
              <a:solidFill>
                <a:schemeClr val="tx1"/>
              </a:solidFill>
              <a:round/>
              <a:headEnd/>
              <a:tailEnd/>
            </a:ln>
          </p:spPr>
          <p:txBody>
            <a:bodyPr wrap="none" anchor="ctr"/>
            <a:lstStyle/>
            <a:p>
              <a:endParaRPr lang="ja-JP" altLang="en-US"/>
            </a:p>
          </p:txBody>
        </p:sp>
        <p:grpSp>
          <p:nvGrpSpPr>
            <p:cNvPr id="64537" name="Group 8"/>
            <p:cNvGrpSpPr>
              <a:grpSpLocks/>
            </p:cNvGrpSpPr>
            <p:nvPr/>
          </p:nvGrpSpPr>
          <p:grpSpPr bwMode="auto">
            <a:xfrm>
              <a:off x="1127446" y="3484805"/>
              <a:ext cx="933712" cy="312669"/>
              <a:chOff x="1927" y="618"/>
              <a:chExt cx="817" cy="272"/>
            </a:xfrm>
          </p:grpSpPr>
          <p:sp>
            <p:nvSpPr>
              <p:cNvPr id="64543" name="Line 9"/>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4544" name="Line 10"/>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64538" name="Group 11"/>
            <p:cNvGrpSpPr>
              <a:grpSpLocks/>
            </p:cNvGrpSpPr>
            <p:nvPr/>
          </p:nvGrpSpPr>
          <p:grpSpPr bwMode="auto">
            <a:xfrm flipH="1">
              <a:off x="1127446" y="3749859"/>
              <a:ext cx="933712" cy="312668"/>
              <a:chOff x="1927" y="618"/>
              <a:chExt cx="817" cy="272"/>
            </a:xfrm>
          </p:grpSpPr>
          <p:sp>
            <p:nvSpPr>
              <p:cNvPr id="64541" name="Line 12"/>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4542" name="Line 13"/>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64539" name="Arc 14"/>
            <p:cNvSpPr>
              <a:spLocks/>
            </p:cNvSpPr>
            <p:nvPr/>
          </p:nvSpPr>
          <p:spPr bwMode="auto">
            <a:xfrm flipH="1">
              <a:off x="1070280" y="3171353"/>
              <a:ext cx="1089330" cy="470571"/>
            </a:xfrm>
            <a:custGeom>
              <a:avLst/>
              <a:gdLst>
                <a:gd name="T0" fmla="*/ 0 w 36886"/>
                <a:gd name="T1" fmla="*/ 2147483646 h 21600"/>
                <a:gd name="T2" fmla="*/ 2147483646 w 36886"/>
                <a:gd name="T3" fmla="*/ 2147483646 h 21600"/>
                <a:gd name="T4" fmla="*/ 2147483646 w 36886"/>
                <a:gd name="T5" fmla="*/ 2147483646 h 21600"/>
                <a:gd name="T6" fmla="*/ 0 60000 65536"/>
                <a:gd name="T7" fmla="*/ 0 60000 65536"/>
                <a:gd name="T8" fmla="*/ 0 60000 65536"/>
                <a:gd name="T9" fmla="*/ 0 w 36886"/>
                <a:gd name="T10" fmla="*/ 0 h 21600"/>
                <a:gd name="T11" fmla="*/ 36886 w 36886"/>
                <a:gd name="T12" fmla="*/ 21600 h 21600"/>
              </a:gdLst>
              <a:ahLst/>
              <a:cxnLst>
                <a:cxn ang="T6">
                  <a:pos x="T0" y="T1"/>
                </a:cxn>
                <a:cxn ang="T7">
                  <a:pos x="T2" y="T3"/>
                </a:cxn>
                <a:cxn ang="T8">
                  <a:pos x="T4" y="T5"/>
                </a:cxn>
              </a:cxnLst>
              <a:rect l="T9" t="T10" r="T11" b="T12"/>
              <a:pathLst>
                <a:path w="36886" h="21600" fill="none" extrusionOk="0">
                  <a:moveTo>
                    <a:pt x="-1" y="10384"/>
                  </a:moveTo>
                  <a:cubicBezTo>
                    <a:pt x="3917" y="3936"/>
                    <a:pt x="10915" y="-1"/>
                    <a:pt x="18460" y="0"/>
                  </a:cubicBezTo>
                  <a:cubicBezTo>
                    <a:pt x="25981" y="0"/>
                    <a:pt x="32960" y="3912"/>
                    <a:pt x="36885" y="10328"/>
                  </a:cubicBezTo>
                </a:path>
                <a:path w="36886" h="21600" stroke="0" extrusionOk="0">
                  <a:moveTo>
                    <a:pt x="-1" y="10384"/>
                  </a:moveTo>
                  <a:cubicBezTo>
                    <a:pt x="3917" y="3936"/>
                    <a:pt x="10915" y="-1"/>
                    <a:pt x="18460" y="0"/>
                  </a:cubicBezTo>
                  <a:cubicBezTo>
                    <a:pt x="25981" y="0"/>
                    <a:pt x="32960" y="3912"/>
                    <a:pt x="36885" y="10328"/>
                  </a:cubicBezTo>
                  <a:lnTo>
                    <a:pt x="18460" y="21600"/>
                  </a:lnTo>
                  <a:lnTo>
                    <a:pt x="-1" y="10384"/>
                  </a:lnTo>
                  <a:close/>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64540" name="AutoShape 15"/>
            <p:cNvSpPr>
              <a:spLocks noChangeArrowheads="1"/>
            </p:cNvSpPr>
            <p:nvPr/>
          </p:nvSpPr>
          <p:spPr bwMode="auto">
            <a:xfrm rot="-6707672">
              <a:off x="933121" y="3240828"/>
              <a:ext cx="261615" cy="331620"/>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Calibri" panose="020F0502020204030204" pitchFamily="34" charset="0"/>
              </a:endParaRPr>
            </a:p>
          </p:txBody>
        </p:sp>
      </p:grpSp>
      <p:grpSp>
        <p:nvGrpSpPr>
          <p:cNvPr id="114" name="グループ化 46"/>
          <p:cNvGrpSpPr>
            <a:grpSpLocks/>
          </p:cNvGrpSpPr>
          <p:nvPr/>
        </p:nvGrpSpPr>
        <p:grpSpPr bwMode="auto">
          <a:xfrm>
            <a:off x="495300" y="4144963"/>
            <a:ext cx="8064500" cy="2160587"/>
            <a:chOff x="-180528" y="2348880"/>
            <a:chExt cx="8064897" cy="2160240"/>
          </a:xfrm>
        </p:grpSpPr>
        <p:grpSp>
          <p:nvGrpSpPr>
            <p:cNvPr id="64523" name="グループ化 45"/>
            <p:cNvGrpSpPr>
              <a:grpSpLocks/>
            </p:cNvGrpSpPr>
            <p:nvPr/>
          </p:nvGrpSpPr>
          <p:grpSpPr bwMode="auto">
            <a:xfrm>
              <a:off x="-180528" y="2348880"/>
              <a:ext cx="8064897" cy="2160240"/>
              <a:chOff x="899591" y="4365104"/>
              <a:chExt cx="8064897" cy="2160240"/>
            </a:xfrm>
          </p:grpSpPr>
          <p:sp>
            <p:nvSpPr>
              <p:cNvPr id="117" name="角丸四角形 116"/>
              <p:cNvSpPr/>
              <p:nvPr/>
            </p:nvSpPr>
            <p:spPr>
              <a:xfrm>
                <a:off x="899591" y="4365104"/>
                <a:ext cx="8064897" cy="216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pic>
            <p:nvPicPr>
              <p:cNvPr id="64526" name="Picture 28" descr="D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474" y="5195515"/>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Picture 29" descr="D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273" y="5195514"/>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30" descr="DL=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936" y="5195514"/>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9" name="Picture 31" descr="DL=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6536" y="5195514"/>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0" name="Picture 32" descr="DL=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3994" y="5195514"/>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31" name="Text Box 33"/>
              <p:cNvSpPr txBox="1">
                <a:spLocks noChangeArrowheads="1"/>
              </p:cNvSpPr>
              <p:nvPr/>
            </p:nvSpPr>
            <p:spPr bwMode="auto">
              <a:xfrm>
                <a:off x="4413664" y="4509120"/>
                <a:ext cx="1215817" cy="70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SzTx/>
                  <a:buFontTx/>
                  <a:buNone/>
                </a:pPr>
                <a:r>
                  <a:rPr lang="en-US" altLang="ja-JP" sz="2400" b="1" i="1">
                    <a:latin typeface="HG丸ｺﾞｼｯｸM-PRO" panose="020F0600000000000000" pitchFamily="50" charset="-128"/>
                    <a:ea typeface="HG丸ｺﾞｼｯｸM-PRO" panose="020F0600000000000000" pitchFamily="50" charset="-128"/>
                  </a:rPr>
                  <a:t>Dw</a:t>
                </a:r>
              </a:p>
            </p:txBody>
          </p:sp>
          <p:sp>
            <p:nvSpPr>
              <p:cNvPr id="64532" name="Line 34"/>
              <p:cNvSpPr>
                <a:spLocks noChangeShapeType="1"/>
              </p:cNvSpPr>
              <p:nvPr/>
            </p:nvSpPr>
            <p:spPr bwMode="auto">
              <a:xfrm>
                <a:off x="5864800" y="4901146"/>
                <a:ext cx="13138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4533" name="Line 35"/>
              <p:cNvSpPr>
                <a:spLocks noChangeShapeType="1"/>
              </p:cNvSpPr>
              <p:nvPr/>
            </p:nvSpPr>
            <p:spPr bwMode="auto">
              <a:xfrm flipH="1">
                <a:off x="2766429" y="4901146"/>
                <a:ext cx="15295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4534" name="Text Box 37"/>
              <p:cNvSpPr txBox="1">
                <a:spLocks noChangeArrowheads="1"/>
              </p:cNvSpPr>
              <p:nvPr/>
            </p:nvSpPr>
            <p:spPr bwMode="auto">
              <a:xfrm>
                <a:off x="899591" y="4509120"/>
                <a:ext cx="1808009" cy="71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SzTx/>
                  <a:buFontTx/>
                  <a:buNone/>
                </a:pPr>
                <a:r>
                  <a:rPr lang="en-US" altLang="ja-JP" sz="2400" b="1" i="1">
                    <a:latin typeface="HG丸ｺﾞｼｯｸM-PRO" panose="020F0600000000000000" pitchFamily="50" charset="-128"/>
                    <a:ea typeface="HG丸ｺﾞｼｯｸM-PRO" panose="020F0600000000000000" pitchFamily="50" charset="-128"/>
                  </a:rPr>
                  <a:t>small</a:t>
                </a:r>
                <a:endParaRPr lang="ja-JP" altLang="en-US" sz="2400" b="1" i="1">
                  <a:latin typeface="HG丸ｺﾞｼｯｸM-PRO" panose="020F0600000000000000" pitchFamily="50" charset="-128"/>
                  <a:ea typeface="HG丸ｺﾞｼｯｸM-PRO" panose="020F0600000000000000" pitchFamily="50" charset="-128"/>
                </a:endParaRPr>
              </a:p>
            </p:txBody>
          </p:sp>
        </p:grpSp>
        <p:sp>
          <p:nvSpPr>
            <p:cNvPr id="64524" name="Text Box 36"/>
            <p:cNvSpPr txBox="1">
              <a:spLocks noChangeArrowheads="1"/>
            </p:cNvSpPr>
            <p:nvPr/>
          </p:nvSpPr>
          <p:spPr bwMode="auto">
            <a:xfrm>
              <a:off x="6084168" y="2492896"/>
              <a:ext cx="15476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SzTx/>
                <a:buFontTx/>
                <a:buNone/>
              </a:pPr>
              <a:r>
                <a:rPr lang="en-US" altLang="ja-JP" sz="2400" b="1" i="1">
                  <a:latin typeface="HG丸ｺﾞｼｯｸM-PRO" panose="020F0600000000000000" pitchFamily="50" charset="-128"/>
                  <a:ea typeface="HG丸ｺﾞｼｯｸM-PRO" panose="020F0600000000000000" pitchFamily="50" charset="-128"/>
                </a:rPr>
                <a:t>large</a:t>
              </a:r>
              <a:endParaRPr lang="ja-JP" altLang="en-US" sz="2400" b="1" i="1">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38681718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250825" y="-3175"/>
            <a:ext cx="8640763" cy="984250"/>
          </a:xfrm>
        </p:spPr>
        <p:txBody>
          <a:bodyPr/>
          <a:lstStyle/>
          <a:p>
            <a:pPr eaLnBrk="1" hangingPunct="1">
              <a:defRPr/>
            </a:pPr>
            <a:r>
              <a:rPr lang="en-US" altLang="ja-JP" sz="3600" dirty="0" smtClean="0">
                <a:latin typeface="+mn-ea"/>
                <a:ea typeface="+mn-ea"/>
                <a:cs typeface="Times New Roman" pitchFamily="18" charset="0"/>
              </a:rPr>
              <a:t>Zebra vs Horse</a:t>
            </a:r>
            <a:endParaRPr lang="ja-JP" altLang="en-US" sz="3600" dirty="0" smtClean="0">
              <a:latin typeface="+mn-ea"/>
              <a:ea typeface="+mn-ea"/>
              <a:cs typeface="Times New Roman" pitchFamily="18" charset="0"/>
            </a:endParaRPr>
          </a:p>
        </p:txBody>
      </p:sp>
      <p:pic>
        <p:nvPicPr>
          <p:cNvPr id="6656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1376363"/>
            <a:ext cx="2044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1393825"/>
            <a:ext cx="203358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Line 38"/>
          <p:cNvSpPr>
            <a:spLocks noChangeShapeType="1"/>
          </p:cNvSpPr>
          <p:nvPr/>
        </p:nvSpPr>
        <p:spPr bwMode="auto">
          <a:xfrm flipV="1">
            <a:off x="2806700" y="1785938"/>
            <a:ext cx="316865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6566" name="Line 39"/>
          <p:cNvSpPr>
            <a:spLocks noChangeShapeType="1"/>
          </p:cNvSpPr>
          <p:nvPr/>
        </p:nvSpPr>
        <p:spPr bwMode="auto">
          <a:xfrm>
            <a:off x="4479925" y="18161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885800" name="Picture 40" descr="zor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1213" y="2043113"/>
            <a:ext cx="216376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テキスト ボックス 43"/>
          <p:cNvSpPr txBox="1">
            <a:spLocks noChangeArrowheads="1"/>
          </p:cNvSpPr>
          <p:nvPr/>
        </p:nvSpPr>
        <p:spPr bwMode="auto">
          <a:xfrm>
            <a:off x="3451225" y="3557588"/>
            <a:ext cx="2570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Calibri" panose="020F0502020204030204" pitchFamily="34" charset="0"/>
              </a:rPr>
              <a:t>Contrast: weak</a:t>
            </a:r>
          </a:p>
          <a:p>
            <a:pPr eaLnBrk="1" hangingPunct="1">
              <a:spcBef>
                <a:spcPct val="0"/>
              </a:spcBef>
              <a:buClrTx/>
              <a:buSzTx/>
              <a:buFontTx/>
              <a:buNone/>
            </a:pPr>
            <a:r>
              <a:rPr lang="en-US" altLang="ja-JP" sz="1800">
                <a:latin typeface="Calibri" panose="020F0502020204030204" pitchFamily="34" charset="0"/>
              </a:rPr>
              <a:t>Spacing :narrow</a:t>
            </a:r>
            <a:endParaRPr lang="ja-JP" altLang="en-US" sz="1800">
              <a:latin typeface="Calibri" panose="020F0502020204030204" pitchFamily="34" charset="0"/>
            </a:endParaRPr>
          </a:p>
        </p:txBody>
      </p:sp>
      <p:grpSp>
        <p:nvGrpSpPr>
          <p:cNvPr id="2" name="グループ化 46"/>
          <p:cNvGrpSpPr>
            <a:grpSpLocks/>
          </p:cNvGrpSpPr>
          <p:nvPr/>
        </p:nvGrpSpPr>
        <p:grpSpPr bwMode="auto">
          <a:xfrm>
            <a:off x="468313" y="4508500"/>
            <a:ext cx="8064500" cy="2160588"/>
            <a:chOff x="-180528" y="2348880"/>
            <a:chExt cx="8064897" cy="2160240"/>
          </a:xfrm>
        </p:grpSpPr>
        <p:grpSp>
          <p:nvGrpSpPr>
            <p:cNvPr id="66571" name="グループ化 45"/>
            <p:cNvGrpSpPr>
              <a:grpSpLocks/>
            </p:cNvGrpSpPr>
            <p:nvPr/>
          </p:nvGrpSpPr>
          <p:grpSpPr bwMode="auto">
            <a:xfrm>
              <a:off x="-180528" y="2348880"/>
              <a:ext cx="8064897" cy="2160240"/>
              <a:chOff x="899591" y="4365104"/>
              <a:chExt cx="8064897" cy="2160240"/>
            </a:xfrm>
          </p:grpSpPr>
          <p:sp>
            <p:nvSpPr>
              <p:cNvPr id="49" name="角丸四角形 48"/>
              <p:cNvSpPr/>
              <p:nvPr/>
            </p:nvSpPr>
            <p:spPr>
              <a:xfrm>
                <a:off x="899591" y="4365104"/>
                <a:ext cx="8064897" cy="216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pic>
            <p:nvPicPr>
              <p:cNvPr id="66574" name="Picture 28" descr="DL=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8474" y="5195515"/>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Picture 29" descr="D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273" y="5195514"/>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30" descr="DL=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6936" y="5195514"/>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31" descr="DL=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6536" y="5195514"/>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32" descr="DL=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3994" y="5195514"/>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9" name="Text Box 33"/>
              <p:cNvSpPr txBox="1">
                <a:spLocks noChangeArrowheads="1"/>
              </p:cNvSpPr>
              <p:nvPr/>
            </p:nvSpPr>
            <p:spPr bwMode="auto">
              <a:xfrm>
                <a:off x="4413664" y="4509120"/>
                <a:ext cx="1215817" cy="70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SzTx/>
                  <a:buFontTx/>
                  <a:buNone/>
                </a:pPr>
                <a:r>
                  <a:rPr lang="en-US" altLang="ja-JP" sz="2400" b="1" i="1">
                    <a:latin typeface="HG丸ｺﾞｼｯｸM-PRO" panose="020F0600000000000000" pitchFamily="50" charset="-128"/>
                    <a:ea typeface="HG丸ｺﾞｼｯｸM-PRO" panose="020F0600000000000000" pitchFamily="50" charset="-128"/>
                  </a:rPr>
                  <a:t>Dw</a:t>
                </a:r>
              </a:p>
            </p:txBody>
          </p:sp>
          <p:sp>
            <p:nvSpPr>
              <p:cNvPr id="66580" name="Line 34"/>
              <p:cNvSpPr>
                <a:spLocks noChangeShapeType="1"/>
              </p:cNvSpPr>
              <p:nvPr/>
            </p:nvSpPr>
            <p:spPr bwMode="auto">
              <a:xfrm>
                <a:off x="5864800" y="4901146"/>
                <a:ext cx="13138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6581" name="Line 35"/>
              <p:cNvSpPr>
                <a:spLocks noChangeShapeType="1"/>
              </p:cNvSpPr>
              <p:nvPr/>
            </p:nvSpPr>
            <p:spPr bwMode="auto">
              <a:xfrm flipH="1">
                <a:off x="2766429" y="4901146"/>
                <a:ext cx="15295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6582" name="Text Box 37"/>
              <p:cNvSpPr txBox="1">
                <a:spLocks noChangeArrowheads="1"/>
              </p:cNvSpPr>
              <p:nvPr/>
            </p:nvSpPr>
            <p:spPr bwMode="auto">
              <a:xfrm>
                <a:off x="899591" y="4509120"/>
                <a:ext cx="1808009" cy="71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SzTx/>
                  <a:buFontTx/>
                  <a:buNone/>
                </a:pPr>
                <a:r>
                  <a:rPr lang="en-US" altLang="ja-JP" sz="2400" b="1" i="1">
                    <a:latin typeface="HG丸ｺﾞｼｯｸM-PRO" panose="020F0600000000000000" pitchFamily="50" charset="-128"/>
                    <a:ea typeface="HG丸ｺﾞｼｯｸM-PRO" panose="020F0600000000000000" pitchFamily="50" charset="-128"/>
                  </a:rPr>
                  <a:t>small</a:t>
                </a:r>
                <a:endParaRPr lang="ja-JP" altLang="en-US" sz="2400" b="1" i="1">
                  <a:latin typeface="HG丸ｺﾞｼｯｸM-PRO" panose="020F0600000000000000" pitchFamily="50" charset="-128"/>
                  <a:ea typeface="HG丸ｺﾞｼｯｸM-PRO" panose="020F0600000000000000" pitchFamily="50" charset="-128"/>
                </a:endParaRPr>
              </a:p>
            </p:txBody>
          </p:sp>
        </p:grpSp>
        <p:sp>
          <p:nvSpPr>
            <p:cNvPr id="66572" name="Text Box 36"/>
            <p:cNvSpPr txBox="1">
              <a:spLocks noChangeArrowheads="1"/>
            </p:cNvSpPr>
            <p:nvPr/>
          </p:nvSpPr>
          <p:spPr bwMode="auto">
            <a:xfrm>
              <a:off x="6084168" y="2492896"/>
              <a:ext cx="15476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SzTx/>
                <a:buFontTx/>
                <a:buNone/>
              </a:pPr>
              <a:r>
                <a:rPr lang="en-US" altLang="ja-JP" sz="2400" b="1" i="1">
                  <a:latin typeface="HG丸ｺﾞｼｯｸM-PRO" panose="020F0600000000000000" pitchFamily="50" charset="-128"/>
                  <a:ea typeface="HG丸ｺﾞｼｯｸM-PRO" panose="020F0600000000000000" pitchFamily="50" charset="-128"/>
                </a:rPr>
                <a:t>large</a:t>
              </a:r>
              <a:endParaRPr lang="ja-JP" altLang="en-US" sz="2400" b="1" i="1">
                <a:latin typeface="HG丸ｺﾞｼｯｸM-PRO" panose="020F0600000000000000" pitchFamily="50" charset="-128"/>
                <a:ea typeface="HG丸ｺﾞｼｯｸM-PRO" panose="020F0600000000000000" pitchFamily="50" charset="-128"/>
              </a:endParaRPr>
            </a:p>
          </p:txBody>
        </p:sp>
      </p:grpSp>
      <p:sp>
        <p:nvSpPr>
          <p:cNvPr id="65546" name="テキスト ボックス 21"/>
          <p:cNvSpPr txBox="1">
            <a:spLocks noChangeArrowheads="1"/>
          </p:cNvSpPr>
          <p:nvPr/>
        </p:nvSpPr>
        <p:spPr bwMode="auto">
          <a:xfrm>
            <a:off x="4651375" y="4130675"/>
            <a:ext cx="449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800" dirty="0" err="1" smtClean="0"/>
              <a:t>Dw:length</a:t>
            </a:r>
            <a:r>
              <a:rPr lang="en-US" altLang="ja-JP" sz="1800" dirty="0" smtClean="0"/>
              <a:t> of long range effect</a:t>
            </a:r>
            <a:endParaRPr lang="ja-JP" altLang="en-US" sz="1800" dirty="0"/>
          </a:p>
        </p:txBody>
      </p:sp>
    </p:spTree>
    <p:extLst>
      <p:ext uri="{BB962C8B-B14F-4D97-AF65-F5344CB8AC3E}">
        <p14:creationId xmlns:p14="http://schemas.microsoft.com/office/powerpoint/2010/main" val="427459166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58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554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www.so-net.ne.jp/blog/_images/blog/_e5b/erea/103166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603750"/>
            <a:ext cx="30067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30892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301875"/>
            <a:ext cx="30702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9213" y="4614863"/>
            <a:ext cx="2132012"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313" y="0"/>
            <a:ext cx="21875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4925" y="2305050"/>
            <a:ext cx="22240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2075" y="0"/>
            <a:ext cx="222885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6200" y="2317750"/>
            <a:ext cx="22494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86513" y="4648200"/>
            <a:ext cx="22526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角丸四角形 15"/>
          <p:cNvSpPr/>
          <p:nvPr/>
        </p:nvSpPr>
        <p:spPr>
          <a:xfrm>
            <a:off x="1116013" y="1484313"/>
            <a:ext cx="1800225" cy="477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dirty="0" err="1"/>
              <a:t>Grevey</a:t>
            </a:r>
            <a:r>
              <a:rPr lang="en-US" altLang="ja-JP" dirty="0"/>
              <a:t> Zebra</a:t>
            </a:r>
            <a:endParaRPr lang="ja-JP" altLang="en-US" dirty="0"/>
          </a:p>
        </p:txBody>
      </p:sp>
      <p:sp>
        <p:nvSpPr>
          <p:cNvPr id="17" name="角丸四角形 16"/>
          <p:cNvSpPr/>
          <p:nvPr/>
        </p:nvSpPr>
        <p:spPr>
          <a:xfrm>
            <a:off x="1116013" y="3933825"/>
            <a:ext cx="1800225"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dirty="0" err="1"/>
              <a:t>Zonkey</a:t>
            </a:r>
            <a:endParaRPr lang="ja-JP" altLang="en-US" dirty="0"/>
          </a:p>
        </p:txBody>
      </p:sp>
      <p:sp>
        <p:nvSpPr>
          <p:cNvPr id="18" name="角丸四角形 17"/>
          <p:cNvSpPr/>
          <p:nvPr/>
        </p:nvSpPr>
        <p:spPr>
          <a:xfrm>
            <a:off x="1042988" y="6165850"/>
            <a:ext cx="1800225"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dirty="0"/>
              <a:t>Donkey</a:t>
            </a:r>
            <a:endParaRPr lang="ja-JP" altLang="en-US" dirty="0"/>
          </a:p>
        </p:txBody>
      </p:sp>
      <p:grpSp>
        <p:nvGrpSpPr>
          <p:cNvPr id="2" name="グループ化 86"/>
          <p:cNvGrpSpPr>
            <a:grpSpLocks/>
          </p:cNvGrpSpPr>
          <p:nvPr/>
        </p:nvGrpSpPr>
        <p:grpSpPr bwMode="auto">
          <a:xfrm>
            <a:off x="1476375" y="2276475"/>
            <a:ext cx="3952875" cy="1908175"/>
            <a:chOff x="1327273" y="2270235"/>
            <a:chExt cx="3954197" cy="1907627"/>
          </a:xfrm>
        </p:grpSpPr>
        <p:pic>
          <p:nvPicPr>
            <p:cNvPr id="6862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27273" y="2309648"/>
              <a:ext cx="1885950" cy="18288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8628" name="正方形/長方形 73"/>
            <p:cNvSpPr>
              <a:spLocks noChangeArrowheads="1"/>
            </p:cNvSpPr>
            <p:nvPr/>
          </p:nvSpPr>
          <p:spPr bwMode="auto">
            <a:xfrm>
              <a:off x="4524726" y="2443655"/>
              <a:ext cx="756744" cy="756745"/>
            </a:xfrm>
            <a:prstGeom prst="rect">
              <a:avLst/>
            </a:prstGeom>
            <a:noFill/>
            <a:ln w="571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cxnSp>
          <p:nvCxnSpPr>
            <p:cNvPr id="68629" name="直線コネクタ 75"/>
            <p:cNvCxnSpPr>
              <a:cxnSpLocks noChangeShapeType="1"/>
            </p:cNvCxnSpPr>
            <p:nvPr/>
          </p:nvCxnSpPr>
          <p:spPr bwMode="auto">
            <a:xfrm rot="10800000">
              <a:off x="3200401" y="2270235"/>
              <a:ext cx="1324303" cy="173421"/>
            </a:xfrm>
            <a:prstGeom prst="line">
              <a:avLst/>
            </a:prstGeom>
            <a:noFill/>
            <a:ln w="57150" algn="ctr">
              <a:solidFill>
                <a:srgbClr val="FFFF00"/>
              </a:solidFill>
              <a:round/>
              <a:headEnd/>
              <a:tailEnd/>
            </a:ln>
            <a:extLst>
              <a:ext uri="{909E8E84-426E-40DD-AFC4-6F175D3DCCD1}">
                <a14:hiddenFill xmlns:a14="http://schemas.microsoft.com/office/drawing/2010/main">
                  <a:noFill/>
                </a14:hiddenFill>
              </a:ext>
            </a:extLst>
          </p:spPr>
        </p:cxnSp>
        <p:cxnSp>
          <p:nvCxnSpPr>
            <p:cNvPr id="68630" name="直線コネクタ 77"/>
            <p:cNvCxnSpPr>
              <a:cxnSpLocks noChangeShapeType="1"/>
            </p:cNvCxnSpPr>
            <p:nvPr/>
          </p:nvCxnSpPr>
          <p:spPr bwMode="auto">
            <a:xfrm rot="10800000" flipV="1">
              <a:off x="3263462" y="3216166"/>
              <a:ext cx="1229710" cy="961696"/>
            </a:xfrm>
            <a:prstGeom prst="line">
              <a:avLst/>
            </a:prstGeom>
            <a:noFill/>
            <a:ln w="57150" algn="ctr">
              <a:solidFill>
                <a:srgbClr val="FFFF00"/>
              </a:solidFill>
              <a:round/>
              <a:headEnd/>
              <a:tailEnd/>
            </a:ln>
            <a:extLst>
              <a:ext uri="{909E8E84-426E-40DD-AFC4-6F175D3DCCD1}">
                <a14:hiddenFill xmlns:a14="http://schemas.microsoft.com/office/drawing/2010/main">
                  <a:noFill/>
                </a14:hiddenFill>
              </a:ext>
            </a:extLst>
          </p:spPr>
        </p:cxnSp>
      </p:grpSp>
      <p:grpSp>
        <p:nvGrpSpPr>
          <p:cNvPr id="3" name="グループ化 21"/>
          <p:cNvGrpSpPr>
            <a:grpSpLocks/>
          </p:cNvGrpSpPr>
          <p:nvPr/>
        </p:nvGrpSpPr>
        <p:grpSpPr bwMode="auto">
          <a:xfrm>
            <a:off x="6516688" y="188913"/>
            <a:ext cx="2030412" cy="5530850"/>
            <a:chOff x="6516216" y="188640"/>
            <a:chExt cx="2031325" cy="5531842"/>
          </a:xfrm>
        </p:grpSpPr>
        <p:sp>
          <p:nvSpPr>
            <p:cNvPr id="68624" name="テキスト ボックス 18"/>
            <p:cNvSpPr txBox="1">
              <a:spLocks noChangeArrowheads="1"/>
            </p:cNvSpPr>
            <p:nvPr/>
          </p:nvSpPr>
          <p:spPr bwMode="auto">
            <a:xfrm>
              <a:off x="6804248" y="188640"/>
              <a:ext cx="1544012" cy="646331"/>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Wide</a:t>
              </a:r>
            </a:p>
            <a:p>
              <a:pPr algn="ctr" eaLnBrk="1" hangingPunct="1">
                <a:spcBef>
                  <a:spcPct val="0"/>
                </a:spcBef>
                <a:buClrTx/>
                <a:buSzTx/>
                <a:buFontTx/>
                <a:buNone/>
              </a:pPr>
              <a:r>
                <a:rPr lang="en-US" altLang="ja-JP" sz="1800"/>
                <a:t>High contrast</a:t>
              </a:r>
              <a:endParaRPr lang="ja-JP" altLang="en-US" sz="1800"/>
            </a:p>
          </p:txBody>
        </p:sp>
        <p:sp>
          <p:nvSpPr>
            <p:cNvPr id="68625" name="テキスト ボックス 19"/>
            <p:cNvSpPr txBox="1">
              <a:spLocks noChangeArrowheads="1"/>
            </p:cNvSpPr>
            <p:nvPr/>
          </p:nvSpPr>
          <p:spPr bwMode="auto">
            <a:xfrm>
              <a:off x="6660232" y="2420888"/>
              <a:ext cx="1710725" cy="92333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Narrow </a:t>
              </a:r>
            </a:p>
            <a:p>
              <a:pPr algn="ctr" eaLnBrk="1" hangingPunct="1">
                <a:spcBef>
                  <a:spcPct val="0"/>
                </a:spcBef>
                <a:buClrTx/>
                <a:buSzTx/>
                <a:buFontTx/>
                <a:buNone/>
              </a:pPr>
              <a:r>
                <a:rPr lang="en-US" altLang="ja-JP" sz="1800"/>
                <a:t>(more number)</a:t>
              </a:r>
            </a:p>
            <a:p>
              <a:pPr algn="ctr" eaLnBrk="1" hangingPunct="1">
                <a:spcBef>
                  <a:spcPct val="0"/>
                </a:spcBef>
                <a:buClrTx/>
                <a:buSzTx/>
                <a:buFontTx/>
                <a:buNone/>
              </a:pPr>
              <a:r>
                <a:rPr lang="en-US" altLang="ja-JP" sz="1800"/>
                <a:t>Low contrast</a:t>
              </a:r>
              <a:endParaRPr lang="ja-JP" altLang="en-US" sz="1800"/>
            </a:p>
          </p:txBody>
        </p:sp>
        <p:sp>
          <p:nvSpPr>
            <p:cNvPr id="68626" name="テキスト ボックス 20"/>
            <p:cNvSpPr txBox="1">
              <a:spLocks noChangeArrowheads="1"/>
            </p:cNvSpPr>
            <p:nvPr/>
          </p:nvSpPr>
          <p:spPr bwMode="auto">
            <a:xfrm>
              <a:off x="6516216" y="4797152"/>
              <a:ext cx="2031325" cy="92333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No stripe</a:t>
              </a:r>
            </a:p>
            <a:p>
              <a:pPr algn="ctr" eaLnBrk="1" hangingPunct="1">
                <a:spcBef>
                  <a:spcPct val="0"/>
                </a:spcBef>
                <a:buClrTx/>
                <a:buSzTx/>
                <a:buFontTx/>
                <a:buNone/>
              </a:pPr>
              <a:r>
                <a:rPr lang="en-US" altLang="ja-JP" sz="1800"/>
                <a:t>Uniform</a:t>
              </a:r>
            </a:p>
            <a:p>
              <a:pPr algn="ctr" eaLnBrk="1" hangingPunct="1">
                <a:spcBef>
                  <a:spcPct val="0"/>
                </a:spcBef>
                <a:buClrTx/>
                <a:buSzTx/>
                <a:buFontTx/>
                <a:buNone/>
              </a:pPr>
              <a:r>
                <a:rPr lang="en-US" altLang="ja-JP" sz="1800"/>
                <a:t>Intermediate color</a:t>
              </a:r>
              <a:endParaRPr lang="ja-JP" altLang="en-US" sz="1800"/>
            </a:p>
          </p:txBody>
        </p:sp>
      </p:grpSp>
    </p:spTree>
    <p:extLst>
      <p:ext uri="{BB962C8B-B14F-4D97-AF65-F5344CB8AC3E}">
        <p14:creationId xmlns:p14="http://schemas.microsoft.com/office/powerpoint/2010/main" val="12877725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reeform 6"/>
          <p:cNvSpPr>
            <a:spLocks noChangeAspect="1"/>
          </p:cNvSpPr>
          <p:nvPr/>
        </p:nvSpPr>
        <p:spPr bwMode="auto">
          <a:xfrm flipH="1">
            <a:off x="3352800" y="2692400"/>
            <a:ext cx="568325" cy="44767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000000"/>
          </a:solidFill>
          <a:ln w="9525">
            <a:solidFill>
              <a:schemeClr val="tx1"/>
            </a:solidFill>
            <a:round/>
            <a:headEnd/>
            <a:tailEnd/>
          </a:ln>
        </p:spPr>
        <p:txBody>
          <a:bodyPr wrap="none" anchor="ctr"/>
          <a:lstStyle/>
          <a:p>
            <a:endParaRPr lang="ja-JP" altLang="en-US"/>
          </a:p>
        </p:txBody>
      </p:sp>
      <p:sp>
        <p:nvSpPr>
          <p:cNvPr id="70659" name="Freeform 7"/>
          <p:cNvSpPr>
            <a:spLocks noChangeAspect="1"/>
          </p:cNvSpPr>
          <p:nvPr/>
        </p:nvSpPr>
        <p:spPr bwMode="auto">
          <a:xfrm flipH="1">
            <a:off x="5081588" y="2638425"/>
            <a:ext cx="623887" cy="49847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BFB00"/>
          </a:solidFill>
          <a:ln w="9525">
            <a:solidFill>
              <a:schemeClr val="tx1"/>
            </a:solidFill>
            <a:round/>
            <a:headEnd/>
            <a:tailEnd/>
          </a:ln>
        </p:spPr>
        <p:txBody>
          <a:bodyPr wrap="none" anchor="ctr"/>
          <a:lstStyle/>
          <a:p>
            <a:endParaRPr lang="ja-JP" altLang="en-US"/>
          </a:p>
        </p:txBody>
      </p:sp>
      <p:grpSp>
        <p:nvGrpSpPr>
          <p:cNvPr id="70660" name="Group 8"/>
          <p:cNvGrpSpPr>
            <a:grpSpLocks/>
          </p:cNvGrpSpPr>
          <p:nvPr/>
        </p:nvGrpSpPr>
        <p:grpSpPr bwMode="auto">
          <a:xfrm>
            <a:off x="3984625" y="2638425"/>
            <a:ext cx="933450" cy="312738"/>
            <a:chOff x="1927" y="618"/>
            <a:chExt cx="817" cy="272"/>
          </a:xfrm>
        </p:grpSpPr>
        <p:sp>
          <p:nvSpPr>
            <p:cNvPr id="70705" name="Line 9"/>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0706" name="Line 10"/>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70661" name="Group 11"/>
          <p:cNvGrpSpPr>
            <a:grpSpLocks/>
          </p:cNvGrpSpPr>
          <p:nvPr/>
        </p:nvGrpSpPr>
        <p:grpSpPr bwMode="auto">
          <a:xfrm flipH="1">
            <a:off x="3984625" y="2903538"/>
            <a:ext cx="933450" cy="312737"/>
            <a:chOff x="1927" y="618"/>
            <a:chExt cx="817" cy="272"/>
          </a:xfrm>
        </p:grpSpPr>
        <p:sp>
          <p:nvSpPr>
            <p:cNvPr id="70703" name="Line 12"/>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0704" name="Line 13"/>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70662" name="Arc 14"/>
          <p:cNvSpPr>
            <a:spLocks/>
          </p:cNvSpPr>
          <p:nvPr/>
        </p:nvSpPr>
        <p:spPr bwMode="auto">
          <a:xfrm flipH="1">
            <a:off x="3927475" y="1787525"/>
            <a:ext cx="1089025" cy="1508125"/>
          </a:xfrm>
          <a:custGeom>
            <a:avLst/>
            <a:gdLst>
              <a:gd name="T0" fmla="*/ 0 w 36886"/>
              <a:gd name="T1" fmla="*/ 2147483646 h 21600"/>
              <a:gd name="T2" fmla="*/ 2147483646 w 36886"/>
              <a:gd name="T3" fmla="*/ 2147483646 h 21600"/>
              <a:gd name="T4" fmla="*/ 2147483646 w 36886"/>
              <a:gd name="T5" fmla="*/ 2147483646 h 21600"/>
              <a:gd name="T6" fmla="*/ 0 60000 65536"/>
              <a:gd name="T7" fmla="*/ 0 60000 65536"/>
              <a:gd name="T8" fmla="*/ 0 60000 65536"/>
              <a:gd name="T9" fmla="*/ 0 w 36886"/>
              <a:gd name="T10" fmla="*/ 0 h 21600"/>
              <a:gd name="T11" fmla="*/ 36886 w 36886"/>
              <a:gd name="T12" fmla="*/ 21600 h 21600"/>
            </a:gdLst>
            <a:ahLst/>
            <a:cxnLst>
              <a:cxn ang="T6">
                <a:pos x="T0" y="T1"/>
              </a:cxn>
              <a:cxn ang="T7">
                <a:pos x="T2" y="T3"/>
              </a:cxn>
              <a:cxn ang="T8">
                <a:pos x="T4" y="T5"/>
              </a:cxn>
            </a:cxnLst>
            <a:rect l="T9" t="T10" r="T11" b="T12"/>
            <a:pathLst>
              <a:path w="36886" h="21600" fill="none" extrusionOk="0">
                <a:moveTo>
                  <a:pt x="-1" y="10384"/>
                </a:moveTo>
                <a:cubicBezTo>
                  <a:pt x="3917" y="3936"/>
                  <a:pt x="10915" y="-1"/>
                  <a:pt x="18460" y="0"/>
                </a:cubicBezTo>
                <a:cubicBezTo>
                  <a:pt x="25981" y="0"/>
                  <a:pt x="32960" y="3912"/>
                  <a:pt x="36885" y="10328"/>
                </a:cubicBezTo>
              </a:path>
              <a:path w="36886" h="21600" stroke="0" extrusionOk="0">
                <a:moveTo>
                  <a:pt x="-1" y="10384"/>
                </a:moveTo>
                <a:cubicBezTo>
                  <a:pt x="3917" y="3936"/>
                  <a:pt x="10915" y="-1"/>
                  <a:pt x="18460" y="0"/>
                </a:cubicBezTo>
                <a:cubicBezTo>
                  <a:pt x="25981" y="0"/>
                  <a:pt x="32960" y="3912"/>
                  <a:pt x="36885" y="10328"/>
                </a:cubicBezTo>
                <a:lnTo>
                  <a:pt x="18460" y="21600"/>
                </a:lnTo>
                <a:lnTo>
                  <a:pt x="-1" y="10384"/>
                </a:lnTo>
                <a:close/>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70663" name="AutoShape 15"/>
          <p:cNvSpPr>
            <a:spLocks noChangeArrowheads="1"/>
          </p:cNvSpPr>
          <p:nvPr/>
        </p:nvSpPr>
        <p:spPr bwMode="auto">
          <a:xfrm rot="-9478723">
            <a:off x="3805238" y="2330450"/>
            <a:ext cx="244475" cy="319088"/>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Calibri" panose="020F0502020204030204" pitchFamily="34" charset="0"/>
            </a:endParaRPr>
          </a:p>
        </p:txBody>
      </p:sp>
      <p:grpSp>
        <p:nvGrpSpPr>
          <p:cNvPr id="70664" name="グループ化 3"/>
          <p:cNvGrpSpPr>
            <a:grpSpLocks/>
          </p:cNvGrpSpPr>
          <p:nvPr/>
        </p:nvGrpSpPr>
        <p:grpSpPr bwMode="auto">
          <a:xfrm>
            <a:off x="6180138" y="250825"/>
            <a:ext cx="2352675" cy="4321175"/>
            <a:chOff x="6179655" y="1097280"/>
            <a:chExt cx="2353335" cy="4320540"/>
          </a:xfrm>
        </p:grpSpPr>
        <p:sp>
          <p:nvSpPr>
            <p:cNvPr id="70693" name="Freeform 6"/>
            <p:cNvSpPr>
              <a:spLocks noChangeAspect="1"/>
            </p:cNvSpPr>
            <p:nvPr/>
          </p:nvSpPr>
          <p:spPr bwMode="auto">
            <a:xfrm flipH="1">
              <a:off x="6179655" y="3538768"/>
              <a:ext cx="568484" cy="447576"/>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000000"/>
            </a:solidFill>
            <a:ln w="9525">
              <a:solidFill>
                <a:schemeClr val="tx1"/>
              </a:solidFill>
              <a:round/>
              <a:headEnd/>
              <a:tailEnd/>
            </a:ln>
          </p:spPr>
          <p:txBody>
            <a:bodyPr wrap="none" anchor="ctr"/>
            <a:lstStyle/>
            <a:p>
              <a:endParaRPr lang="ja-JP" altLang="en-US"/>
            </a:p>
          </p:txBody>
        </p:sp>
        <p:sp>
          <p:nvSpPr>
            <p:cNvPr id="70694" name="Freeform 7"/>
            <p:cNvSpPr>
              <a:spLocks noChangeAspect="1"/>
            </p:cNvSpPr>
            <p:nvPr/>
          </p:nvSpPr>
          <p:spPr bwMode="auto">
            <a:xfrm flipH="1">
              <a:off x="7908928" y="3484805"/>
              <a:ext cx="624062" cy="49836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BFB00"/>
            </a:solidFill>
            <a:ln w="9525">
              <a:solidFill>
                <a:schemeClr val="tx1"/>
              </a:solidFill>
              <a:round/>
              <a:headEnd/>
              <a:tailEnd/>
            </a:ln>
          </p:spPr>
          <p:txBody>
            <a:bodyPr wrap="none" anchor="ctr"/>
            <a:lstStyle/>
            <a:p>
              <a:endParaRPr lang="ja-JP" altLang="en-US"/>
            </a:p>
          </p:txBody>
        </p:sp>
        <p:grpSp>
          <p:nvGrpSpPr>
            <p:cNvPr id="70695" name="Group 8"/>
            <p:cNvGrpSpPr>
              <a:grpSpLocks/>
            </p:cNvGrpSpPr>
            <p:nvPr/>
          </p:nvGrpSpPr>
          <p:grpSpPr bwMode="auto">
            <a:xfrm>
              <a:off x="6811657" y="3484805"/>
              <a:ext cx="933712" cy="312669"/>
              <a:chOff x="1927" y="618"/>
              <a:chExt cx="817" cy="272"/>
            </a:xfrm>
          </p:grpSpPr>
          <p:sp>
            <p:nvSpPr>
              <p:cNvPr id="70701" name="Line 9"/>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0702" name="Line 10"/>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70696" name="Group 11"/>
            <p:cNvGrpSpPr>
              <a:grpSpLocks/>
            </p:cNvGrpSpPr>
            <p:nvPr/>
          </p:nvGrpSpPr>
          <p:grpSpPr bwMode="auto">
            <a:xfrm flipH="1">
              <a:off x="6811657" y="3749859"/>
              <a:ext cx="933712" cy="312668"/>
              <a:chOff x="1927" y="618"/>
              <a:chExt cx="817" cy="272"/>
            </a:xfrm>
          </p:grpSpPr>
          <p:sp>
            <p:nvSpPr>
              <p:cNvPr id="70699" name="Line 12"/>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0700" name="Line 13"/>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70697" name="Arc 14"/>
            <p:cNvSpPr>
              <a:spLocks/>
            </p:cNvSpPr>
            <p:nvPr/>
          </p:nvSpPr>
          <p:spPr bwMode="auto">
            <a:xfrm flipH="1">
              <a:off x="6622854" y="1097280"/>
              <a:ext cx="1354191" cy="4320540"/>
            </a:xfrm>
            <a:custGeom>
              <a:avLst/>
              <a:gdLst>
                <a:gd name="T0" fmla="*/ 0 w 36886"/>
                <a:gd name="T1" fmla="*/ 2147483646 h 21600"/>
                <a:gd name="T2" fmla="*/ 2147483646 w 36886"/>
                <a:gd name="T3" fmla="*/ 2147483646 h 21600"/>
                <a:gd name="T4" fmla="*/ 2147483646 w 36886"/>
                <a:gd name="T5" fmla="*/ 2147483646 h 21600"/>
                <a:gd name="T6" fmla="*/ 0 60000 65536"/>
                <a:gd name="T7" fmla="*/ 0 60000 65536"/>
                <a:gd name="T8" fmla="*/ 0 60000 65536"/>
                <a:gd name="T9" fmla="*/ 0 w 36886"/>
                <a:gd name="T10" fmla="*/ 0 h 21600"/>
                <a:gd name="T11" fmla="*/ 36886 w 36886"/>
                <a:gd name="T12" fmla="*/ 21600 h 21600"/>
              </a:gdLst>
              <a:ahLst/>
              <a:cxnLst>
                <a:cxn ang="T6">
                  <a:pos x="T0" y="T1"/>
                </a:cxn>
                <a:cxn ang="T7">
                  <a:pos x="T2" y="T3"/>
                </a:cxn>
                <a:cxn ang="T8">
                  <a:pos x="T4" y="T5"/>
                </a:cxn>
              </a:cxnLst>
              <a:rect l="T9" t="T10" r="T11" b="T12"/>
              <a:pathLst>
                <a:path w="36886" h="21600" fill="none" extrusionOk="0">
                  <a:moveTo>
                    <a:pt x="-1" y="10384"/>
                  </a:moveTo>
                  <a:cubicBezTo>
                    <a:pt x="3917" y="3936"/>
                    <a:pt x="10915" y="-1"/>
                    <a:pt x="18460" y="0"/>
                  </a:cubicBezTo>
                  <a:cubicBezTo>
                    <a:pt x="25981" y="0"/>
                    <a:pt x="32960" y="3912"/>
                    <a:pt x="36885" y="10328"/>
                  </a:cubicBezTo>
                </a:path>
                <a:path w="36886" h="21600" stroke="0" extrusionOk="0">
                  <a:moveTo>
                    <a:pt x="-1" y="10384"/>
                  </a:moveTo>
                  <a:cubicBezTo>
                    <a:pt x="3917" y="3936"/>
                    <a:pt x="10915" y="-1"/>
                    <a:pt x="18460" y="0"/>
                  </a:cubicBezTo>
                  <a:cubicBezTo>
                    <a:pt x="25981" y="0"/>
                    <a:pt x="32960" y="3912"/>
                    <a:pt x="36885" y="10328"/>
                  </a:cubicBezTo>
                  <a:lnTo>
                    <a:pt x="18460" y="21600"/>
                  </a:lnTo>
                  <a:lnTo>
                    <a:pt x="-1" y="10384"/>
                  </a:lnTo>
                  <a:close/>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70698" name="AutoShape 15"/>
            <p:cNvSpPr>
              <a:spLocks noChangeArrowheads="1"/>
            </p:cNvSpPr>
            <p:nvPr/>
          </p:nvSpPr>
          <p:spPr bwMode="auto">
            <a:xfrm rot="-10487785">
              <a:off x="6507559" y="3073212"/>
              <a:ext cx="230589" cy="300812"/>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Calibri" panose="020F0502020204030204" pitchFamily="34" charset="0"/>
              </a:endParaRPr>
            </a:p>
          </p:txBody>
        </p:sp>
      </p:grpSp>
      <p:grpSp>
        <p:nvGrpSpPr>
          <p:cNvPr id="70665" name="グループ化 2"/>
          <p:cNvGrpSpPr>
            <a:grpSpLocks/>
          </p:cNvGrpSpPr>
          <p:nvPr/>
        </p:nvGrpSpPr>
        <p:grpSpPr bwMode="auto">
          <a:xfrm>
            <a:off x="495300" y="2325688"/>
            <a:ext cx="2354263" cy="890587"/>
            <a:chOff x="495444" y="3171353"/>
            <a:chExt cx="2353335" cy="891174"/>
          </a:xfrm>
        </p:grpSpPr>
        <p:sp>
          <p:nvSpPr>
            <p:cNvPr id="70683" name="Freeform 6"/>
            <p:cNvSpPr>
              <a:spLocks noChangeAspect="1"/>
            </p:cNvSpPr>
            <p:nvPr/>
          </p:nvSpPr>
          <p:spPr bwMode="auto">
            <a:xfrm flipH="1">
              <a:off x="495444" y="3538768"/>
              <a:ext cx="568484" cy="447576"/>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000000"/>
            </a:solidFill>
            <a:ln w="9525">
              <a:solidFill>
                <a:schemeClr val="tx1"/>
              </a:solidFill>
              <a:round/>
              <a:headEnd/>
              <a:tailEnd/>
            </a:ln>
          </p:spPr>
          <p:txBody>
            <a:bodyPr wrap="none" anchor="ctr"/>
            <a:lstStyle/>
            <a:p>
              <a:endParaRPr lang="ja-JP" altLang="en-US"/>
            </a:p>
          </p:txBody>
        </p:sp>
        <p:sp>
          <p:nvSpPr>
            <p:cNvPr id="70684" name="Freeform 7"/>
            <p:cNvSpPr>
              <a:spLocks noChangeAspect="1"/>
            </p:cNvSpPr>
            <p:nvPr/>
          </p:nvSpPr>
          <p:spPr bwMode="auto">
            <a:xfrm flipH="1">
              <a:off x="2224717" y="3484805"/>
              <a:ext cx="624062" cy="498365"/>
            </a:xfrm>
            <a:custGeom>
              <a:avLst/>
              <a:gdLst>
                <a:gd name="T0" fmla="*/ 2147483646 w 1472"/>
                <a:gd name="T1" fmla="*/ 2147483646 h 1362"/>
                <a:gd name="T2" fmla="*/ 2147483646 w 1472"/>
                <a:gd name="T3" fmla="*/ 0 h 1362"/>
                <a:gd name="T4" fmla="*/ 2147483646 w 1472"/>
                <a:gd name="T5" fmla="*/ 2147483646 h 1362"/>
                <a:gd name="T6" fmla="*/ 2147483646 w 1472"/>
                <a:gd name="T7" fmla="*/ 2147483646 h 1362"/>
                <a:gd name="T8" fmla="*/ 2147483646 w 1472"/>
                <a:gd name="T9" fmla="*/ 2147483646 h 1362"/>
                <a:gd name="T10" fmla="*/ 2147483646 w 1472"/>
                <a:gd name="T11" fmla="*/ 2147483646 h 1362"/>
                <a:gd name="T12" fmla="*/ 2147483646 w 1472"/>
                <a:gd name="T13" fmla="*/ 2147483646 h 1362"/>
                <a:gd name="T14" fmla="*/ 2147483646 w 1472"/>
                <a:gd name="T15" fmla="*/ 2147483646 h 1362"/>
                <a:gd name="T16" fmla="*/ 2147483646 w 1472"/>
                <a:gd name="T17" fmla="*/ 2147483646 h 1362"/>
                <a:gd name="T18" fmla="*/ 2147483646 w 1472"/>
                <a:gd name="T19" fmla="*/ 2147483646 h 1362"/>
                <a:gd name="T20" fmla="*/ 2147483646 w 1472"/>
                <a:gd name="T21" fmla="*/ 2147483646 h 1362"/>
                <a:gd name="T22" fmla="*/ 2147483646 w 1472"/>
                <a:gd name="T23" fmla="*/ 2147483646 h 1362"/>
                <a:gd name="T24" fmla="*/ 2147483646 w 1472"/>
                <a:gd name="T25" fmla="*/ 2147483646 h 1362"/>
                <a:gd name="T26" fmla="*/ 2147483646 w 1472"/>
                <a:gd name="T27" fmla="*/ 2147483646 h 1362"/>
                <a:gd name="T28" fmla="*/ 2147483646 w 1472"/>
                <a:gd name="T29" fmla="*/ 2147483646 h 1362"/>
                <a:gd name="T30" fmla="*/ 0 w 1472"/>
                <a:gd name="T31" fmla="*/ 2147483646 h 1362"/>
                <a:gd name="T32" fmla="*/ 2147483646 w 1472"/>
                <a:gd name="T33" fmla="*/ 2147483646 h 1362"/>
                <a:gd name="T34" fmla="*/ 2147483646 w 1472"/>
                <a:gd name="T35" fmla="*/ 2147483646 h 1362"/>
                <a:gd name="T36" fmla="*/ 2147483646 w 1472"/>
                <a:gd name="T37" fmla="*/ 2147483646 h 1362"/>
                <a:gd name="T38" fmla="*/ 2147483646 w 1472"/>
                <a:gd name="T39" fmla="*/ 2147483646 h 1362"/>
                <a:gd name="T40" fmla="*/ 2147483646 w 1472"/>
                <a:gd name="T41" fmla="*/ 2147483646 h 1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2"/>
                <a:gd name="T64" fmla="*/ 0 h 1362"/>
                <a:gd name="T65" fmla="*/ 1472 w 1472"/>
                <a:gd name="T66" fmla="*/ 1362 h 1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2" h="1362">
                  <a:moveTo>
                    <a:pt x="612" y="347"/>
                  </a:moveTo>
                  <a:lnTo>
                    <a:pt x="722" y="0"/>
                  </a:lnTo>
                  <a:lnTo>
                    <a:pt x="850" y="356"/>
                  </a:lnTo>
                  <a:lnTo>
                    <a:pt x="1152" y="109"/>
                  </a:lnTo>
                  <a:lnTo>
                    <a:pt x="1069" y="466"/>
                  </a:lnTo>
                  <a:lnTo>
                    <a:pt x="1453" y="439"/>
                  </a:lnTo>
                  <a:lnTo>
                    <a:pt x="1152" y="704"/>
                  </a:lnTo>
                  <a:lnTo>
                    <a:pt x="1472" y="905"/>
                  </a:lnTo>
                  <a:lnTo>
                    <a:pt x="1069" y="905"/>
                  </a:lnTo>
                  <a:lnTo>
                    <a:pt x="1143" y="1298"/>
                  </a:lnTo>
                  <a:lnTo>
                    <a:pt x="850" y="1051"/>
                  </a:lnTo>
                  <a:lnTo>
                    <a:pt x="722" y="1362"/>
                  </a:lnTo>
                  <a:lnTo>
                    <a:pt x="576" y="1051"/>
                  </a:lnTo>
                  <a:lnTo>
                    <a:pt x="301" y="1271"/>
                  </a:lnTo>
                  <a:lnTo>
                    <a:pt x="375" y="914"/>
                  </a:lnTo>
                  <a:lnTo>
                    <a:pt x="0" y="896"/>
                  </a:lnTo>
                  <a:lnTo>
                    <a:pt x="301" y="695"/>
                  </a:lnTo>
                  <a:lnTo>
                    <a:pt x="18" y="411"/>
                  </a:lnTo>
                  <a:lnTo>
                    <a:pt x="365" y="466"/>
                  </a:lnTo>
                  <a:lnTo>
                    <a:pt x="347" y="100"/>
                  </a:lnTo>
                  <a:lnTo>
                    <a:pt x="612" y="347"/>
                  </a:lnTo>
                  <a:close/>
                </a:path>
              </a:pathLst>
            </a:custGeom>
            <a:solidFill>
              <a:srgbClr val="FBFB00"/>
            </a:solidFill>
            <a:ln w="9525">
              <a:solidFill>
                <a:schemeClr val="tx1"/>
              </a:solidFill>
              <a:round/>
              <a:headEnd/>
              <a:tailEnd/>
            </a:ln>
          </p:spPr>
          <p:txBody>
            <a:bodyPr wrap="none" anchor="ctr"/>
            <a:lstStyle/>
            <a:p>
              <a:endParaRPr lang="ja-JP" altLang="en-US"/>
            </a:p>
          </p:txBody>
        </p:sp>
        <p:grpSp>
          <p:nvGrpSpPr>
            <p:cNvPr id="70685" name="Group 8"/>
            <p:cNvGrpSpPr>
              <a:grpSpLocks/>
            </p:cNvGrpSpPr>
            <p:nvPr/>
          </p:nvGrpSpPr>
          <p:grpSpPr bwMode="auto">
            <a:xfrm>
              <a:off x="1127446" y="3484805"/>
              <a:ext cx="933712" cy="312669"/>
              <a:chOff x="1927" y="618"/>
              <a:chExt cx="817" cy="272"/>
            </a:xfrm>
          </p:grpSpPr>
          <p:sp>
            <p:nvSpPr>
              <p:cNvPr id="70691" name="Line 9"/>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0692" name="Line 10"/>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70686" name="Group 11"/>
            <p:cNvGrpSpPr>
              <a:grpSpLocks/>
            </p:cNvGrpSpPr>
            <p:nvPr/>
          </p:nvGrpSpPr>
          <p:grpSpPr bwMode="auto">
            <a:xfrm flipH="1">
              <a:off x="1127446" y="3749859"/>
              <a:ext cx="933712" cy="312668"/>
              <a:chOff x="1927" y="618"/>
              <a:chExt cx="817" cy="272"/>
            </a:xfrm>
          </p:grpSpPr>
          <p:sp>
            <p:nvSpPr>
              <p:cNvPr id="70689" name="Line 12"/>
              <p:cNvSpPr>
                <a:spLocks noChangeShapeType="1"/>
              </p:cNvSpPr>
              <p:nvPr/>
            </p:nvSpPr>
            <p:spPr bwMode="auto">
              <a:xfrm>
                <a:off x="1927" y="754"/>
                <a:ext cx="81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0690" name="Line 13"/>
              <p:cNvSpPr>
                <a:spLocks noChangeShapeType="1"/>
              </p:cNvSpPr>
              <p:nvPr/>
            </p:nvSpPr>
            <p:spPr bwMode="auto">
              <a:xfrm>
                <a:off x="2744" y="618"/>
                <a:ext cx="0" cy="2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70687" name="Arc 14"/>
            <p:cNvSpPr>
              <a:spLocks/>
            </p:cNvSpPr>
            <p:nvPr/>
          </p:nvSpPr>
          <p:spPr bwMode="auto">
            <a:xfrm flipH="1">
              <a:off x="1070280" y="3171353"/>
              <a:ext cx="1089330" cy="470571"/>
            </a:xfrm>
            <a:custGeom>
              <a:avLst/>
              <a:gdLst>
                <a:gd name="T0" fmla="*/ 0 w 36886"/>
                <a:gd name="T1" fmla="*/ 2147483646 h 21600"/>
                <a:gd name="T2" fmla="*/ 2147483646 w 36886"/>
                <a:gd name="T3" fmla="*/ 2147483646 h 21600"/>
                <a:gd name="T4" fmla="*/ 2147483646 w 36886"/>
                <a:gd name="T5" fmla="*/ 2147483646 h 21600"/>
                <a:gd name="T6" fmla="*/ 0 60000 65536"/>
                <a:gd name="T7" fmla="*/ 0 60000 65536"/>
                <a:gd name="T8" fmla="*/ 0 60000 65536"/>
                <a:gd name="T9" fmla="*/ 0 w 36886"/>
                <a:gd name="T10" fmla="*/ 0 h 21600"/>
                <a:gd name="T11" fmla="*/ 36886 w 36886"/>
                <a:gd name="T12" fmla="*/ 21600 h 21600"/>
              </a:gdLst>
              <a:ahLst/>
              <a:cxnLst>
                <a:cxn ang="T6">
                  <a:pos x="T0" y="T1"/>
                </a:cxn>
                <a:cxn ang="T7">
                  <a:pos x="T2" y="T3"/>
                </a:cxn>
                <a:cxn ang="T8">
                  <a:pos x="T4" y="T5"/>
                </a:cxn>
              </a:cxnLst>
              <a:rect l="T9" t="T10" r="T11" b="T12"/>
              <a:pathLst>
                <a:path w="36886" h="21600" fill="none" extrusionOk="0">
                  <a:moveTo>
                    <a:pt x="-1" y="10384"/>
                  </a:moveTo>
                  <a:cubicBezTo>
                    <a:pt x="3917" y="3936"/>
                    <a:pt x="10915" y="-1"/>
                    <a:pt x="18460" y="0"/>
                  </a:cubicBezTo>
                  <a:cubicBezTo>
                    <a:pt x="25981" y="0"/>
                    <a:pt x="32960" y="3912"/>
                    <a:pt x="36885" y="10328"/>
                  </a:cubicBezTo>
                </a:path>
                <a:path w="36886" h="21600" stroke="0" extrusionOk="0">
                  <a:moveTo>
                    <a:pt x="-1" y="10384"/>
                  </a:moveTo>
                  <a:cubicBezTo>
                    <a:pt x="3917" y="3936"/>
                    <a:pt x="10915" y="-1"/>
                    <a:pt x="18460" y="0"/>
                  </a:cubicBezTo>
                  <a:cubicBezTo>
                    <a:pt x="25981" y="0"/>
                    <a:pt x="32960" y="3912"/>
                    <a:pt x="36885" y="10328"/>
                  </a:cubicBezTo>
                  <a:lnTo>
                    <a:pt x="18460" y="21600"/>
                  </a:lnTo>
                  <a:lnTo>
                    <a:pt x="-1" y="10384"/>
                  </a:lnTo>
                  <a:close/>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70688" name="AutoShape 15"/>
            <p:cNvSpPr>
              <a:spLocks noChangeArrowheads="1"/>
            </p:cNvSpPr>
            <p:nvPr/>
          </p:nvSpPr>
          <p:spPr bwMode="auto">
            <a:xfrm rot="-6707672">
              <a:off x="933121" y="3240828"/>
              <a:ext cx="261615" cy="331620"/>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Calibri" panose="020F0502020204030204" pitchFamily="34" charset="0"/>
              </a:endParaRPr>
            </a:p>
          </p:txBody>
        </p:sp>
      </p:grpSp>
      <p:grpSp>
        <p:nvGrpSpPr>
          <p:cNvPr id="70666" name="グループ化 46"/>
          <p:cNvGrpSpPr>
            <a:grpSpLocks/>
          </p:cNvGrpSpPr>
          <p:nvPr/>
        </p:nvGrpSpPr>
        <p:grpSpPr bwMode="auto">
          <a:xfrm>
            <a:off x="495300" y="4144963"/>
            <a:ext cx="8064500" cy="2160587"/>
            <a:chOff x="-180528" y="2348880"/>
            <a:chExt cx="8064897" cy="2160240"/>
          </a:xfrm>
        </p:grpSpPr>
        <p:grpSp>
          <p:nvGrpSpPr>
            <p:cNvPr id="70671" name="グループ化 45"/>
            <p:cNvGrpSpPr>
              <a:grpSpLocks/>
            </p:cNvGrpSpPr>
            <p:nvPr/>
          </p:nvGrpSpPr>
          <p:grpSpPr bwMode="auto">
            <a:xfrm>
              <a:off x="-180528" y="2348880"/>
              <a:ext cx="8064897" cy="2160240"/>
              <a:chOff x="899591" y="4365104"/>
              <a:chExt cx="8064897" cy="2160240"/>
            </a:xfrm>
          </p:grpSpPr>
          <p:sp>
            <p:nvSpPr>
              <p:cNvPr id="117" name="角丸四角形 116"/>
              <p:cNvSpPr/>
              <p:nvPr/>
            </p:nvSpPr>
            <p:spPr>
              <a:xfrm>
                <a:off x="899591" y="4365104"/>
                <a:ext cx="8064897" cy="216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pic>
            <p:nvPicPr>
              <p:cNvPr id="70674" name="Picture 28" descr="D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474" y="5195515"/>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5" name="Picture 29" descr="D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273" y="5195514"/>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6" name="Picture 30" descr="DL=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936" y="5195514"/>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7" name="Picture 31" descr="DL=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6536" y="5195514"/>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8" name="Picture 32" descr="DL=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3994" y="5195514"/>
                <a:ext cx="1274647" cy="127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9" name="Text Box 33"/>
              <p:cNvSpPr txBox="1">
                <a:spLocks noChangeArrowheads="1"/>
              </p:cNvSpPr>
              <p:nvPr/>
            </p:nvSpPr>
            <p:spPr bwMode="auto">
              <a:xfrm>
                <a:off x="4413664" y="4509120"/>
                <a:ext cx="1215817" cy="70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SzTx/>
                  <a:buFontTx/>
                  <a:buNone/>
                </a:pPr>
                <a:r>
                  <a:rPr lang="en-US" altLang="ja-JP" sz="2400" b="1" i="1">
                    <a:latin typeface="HG丸ｺﾞｼｯｸM-PRO" panose="020F0600000000000000" pitchFamily="50" charset="-128"/>
                    <a:ea typeface="HG丸ｺﾞｼｯｸM-PRO" panose="020F0600000000000000" pitchFamily="50" charset="-128"/>
                  </a:rPr>
                  <a:t>Dw</a:t>
                </a:r>
              </a:p>
            </p:txBody>
          </p:sp>
          <p:sp>
            <p:nvSpPr>
              <p:cNvPr id="70680" name="Line 34"/>
              <p:cNvSpPr>
                <a:spLocks noChangeShapeType="1"/>
              </p:cNvSpPr>
              <p:nvPr/>
            </p:nvSpPr>
            <p:spPr bwMode="auto">
              <a:xfrm>
                <a:off x="5864800" y="4901146"/>
                <a:ext cx="13138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0681" name="Line 35"/>
              <p:cNvSpPr>
                <a:spLocks noChangeShapeType="1"/>
              </p:cNvSpPr>
              <p:nvPr/>
            </p:nvSpPr>
            <p:spPr bwMode="auto">
              <a:xfrm flipH="1">
                <a:off x="2766429" y="4901146"/>
                <a:ext cx="15295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0682" name="Text Box 37"/>
              <p:cNvSpPr txBox="1">
                <a:spLocks noChangeArrowheads="1"/>
              </p:cNvSpPr>
              <p:nvPr/>
            </p:nvSpPr>
            <p:spPr bwMode="auto">
              <a:xfrm>
                <a:off x="899591" y="4509120"/>
                <a:ext cx="1808009" cy="71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SzTx/>
                  <a:buFontTx/>
                  <a:buNone/>
                </a:pPr>
                <a:r>
                  <a:rPr lang="en-US" altLang="ja-JP" sz="2400" b="1" i="1">
                    <a:latin typeface="HG丸ｺﾞｼｯｸM-PRO" panose="020F0600000000000000" pitchFamily="50" charset="-128"/>
                    <a:ea typeface="HG丸ｺﾞｼｯｸM-PRO" panose="020F0600000000000000" pitchFamily="50" charset="-128"/>
                  </a:rPr>
                  <a:t>small</a:t>
                </a:r>
                <a:endParaRPr lang="ja-JP" altLang="en-US" sz="2400" b="1" i="1">
                  <a:latin typeface="HG丸ｺﾞｼｯｸM-PRO" panose="020F0600000000000000" pitchFamily="50" charset="-128"/>
                  <a:ea typeface="HG丸ｺﾞｼｯｸM-PRO" panose="020F0600000000000000" pitchFamily="50" charset="-128"/>
                </a:endParaRPr>
              </a:p>
            </p:txBody>
          </p:sp>
        </p:grpSp>
        <p:sp>
          <p:nvSpPr>
            <p:cNvPr id="70672" name="Text Box 36"/>
            <p:cNvSpPr txBox="1">
              <a:spLocks noChangeArrowheads="1"/>
            </p:cNvSpPr>
            <p:nvPr/>
          </p:nvSpPr>
          <p:spPr bwMode="auto">
            <a:xfrm>
              <a:off x="6084168" y="2492896"/>
              <a:ext cx="15476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SzTx/>
                <a:buFontTx/>
                <a:buNone/>
              </a:pPr>
              <a:r>
                <a:rPr lang="en-US" altLang="ja-JP" sz="2400" b="1" i="1">
                  <a:latin typeface="HG丸ｺﾞｼｯｸM-PRO" panose="020F0600000000000000" pitchFamily="50" charset="-128"/>
                  <a:ea typeface="HG丸ｺﾞｼｯｸM-PRO" panose="020F0600000000000000" pitchFamily="50" charset="-128"/>
                </a:rPr>
                <a:t>large</a:t>
              </a:r>
              <a:endParaRPr lang="ja-JP" altLang="en-US" sz="2400" b="1" i="1">
                <a:latin typeface="HG丸ｺﾞｼｯｸM-PRO" panose="020F0600000000000000" pitchFamily="50" charset="-128"/>
                <a:ea typeface="HG丸ｺﾞｼｯｸM-PRO" panose="020F0600000000000000" pitchFamily="50" charset="-128"/>
              </a:endParaRPr>
            </a:p>
          </p:txBody>
        </p:sp>
      </p:grpSp>
      <p:grpSp>
        <p:nvGrpSpPr>
          <p:cNvPr id="47" name="グループ化 108"/>
          <p:cNvGrpSpPr>
            <a:grpSpLocks/>
          </p:cNvGrpSpPr>
          <p:nvPr/>
        </p:nvGrpSpPr>
        <p:grpSpPr bwMode="auto">
          <a:xfrm>
            <a:off x="1069975" y="3441700"/>
            <a:ext cx="7161213" cy="1625600"/>
            <a:chOff x="984634" y="4881453"/>
            <a:chExt cx="7161432" cy="1625106"/>
          </a:xfrm>
        </p:grpSpPr>
        <p:pic>
          <p:nvPicPr>
            <p:cNvPr id="70668"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1366" y="4881453"/>
              <a:ext cx="2044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9"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634" y="4883149"/>
              <a:ext cx="203358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0" name="Picture 40" descr="zors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52265" y="4890484"/>
              <a:ext cx="216376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7938737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1543050" y="1085850"/>
            <a:ext cx="5829300" cy="857250"/>
          </a:xfrm>
        </p:spPr>
        <p:txBody>
          <a:bodyPr>
            <a:normAutofit fontScale="90000"/>
          </a:bodyPr>
          <a:lstStyle/>
          <a:p>
            <a:pPr eaLnBrk="1" hangingPunct="1"/>
            <a:r>
              <a:rPr lang="en-US" altLang="ja-JP" smtClean="0"/>
              <a:t>Cellular slime mold </a:t>
            </a:r>
            <a:endParaRPr lang="ja-JP" altLang="en-US" smtClean="0"/>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205" y="2250281"/>
            <a:ext cx="5679281" cy="325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2109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Grp="1" noChangeArrowheads="1"/>
          </p:cNvSpPr>
          <p:nvPr>
            <p:ph type="ctrTitle"/>
          </p:nvPr>
        </p:nvSpPr>
        <p:spPr>
          <a:xfrm>
            <a:off x="219075" y="288925"/>
            <a:ext cx="8640763" cy="819150"/>
          </a:xfrm>
        </p:spPr>
        <p:txBody>
          <a:bodyPr/>
          <a:lstStyle/>
          <a:p>
            <a:pPr eaLnBrk="1" hangingPunct="1">
              <a:defRPr/>
            </a:pPr>
            <a:r>
              <a:rPr lang="en-US" altLang="ja-JP" sz="4000" dirty="0" smtClean="0">
                <a:latin typeface="+mn-ea"/>
                <a:ea typeface="+mn-ea"/>
              </a:rPr>
              <a:t>Zebra has lost the uniform color</a:t>
            </a:r>
            <a:endParaRPr lang="ja-JP" altLang="en-US" sz="4000" dirty="0" smtClean="0">
              <a:latin typeface="+mn-ea"/>
              <a:ea typeface="+mn-ea"/>
            </a:endParaRPr>
          </a:p>
        </p:txBody>
      </p:sp>
      <p:grpSp>
        <p:nvGrpSpPr>
          <p:cNvPr id="72707" name="Group 3"/>
          <p:cNvGrpSpPr>
            <a:grpSpLocks/>
          </p:cNvGrpSpPr>
          <p:nvPr/>
        </p:nvGrpSpPr>
        <p:grpSpPr bwMode="auto">
          <a:xfrm>
            <a:off x="3346450" y="2146300"/>
            <a:ext cx="476250" cy="444500"/>
            <a:chOff x="471" y="1624"/>
            <a:chExt cx="533" cy="384"/>
          </a:xfrm>
        </p:grpSpPr>
        <p:sp>
          <p:nvSpPr>
            <p:cNvPr id="72768" name="Freeform 4"/>
            <p:cNvSpPr>
              <a:spLocks/>
            </p:cNvSpPr>
            <p:nvPr/>
          </p:nvSpPr>
          <p:spPr bwMode="auto">
            <a:xfrm>
              <a:off x="471" y="1624"/>
              <a:ext cx="533" cy="384"/>
            </a:xfrm>
            <a:custGeom>
              <a:avLst/>
              <a:gdLst>
                <a:gd name="T0" fmla="*/ 533 w 533"/>
                <a:gd name="T1" fmla="*/ 195 h 384"/>
                <a:gd name="T2" fmla="*/ 458 w 533"/>
                <a:gd name="T3" fmla="*/ 168 h 384"/>
                <a:gd name="T4" fmla="*/ 512 w 533"/>
                <a:gd name="T5" fmla="*/ 121 h 384"/>
                <a:gd name="T6" fmla="*/ 431 w 533"/>
                <a:gd name="T7" fmla="*/ 114 h 384"/>
                <a:gd name="T8" fmla="*/ 452 w 533"/>
                <a:gd name="T9" fmla="*/ 54 h 384"/>
                <a:gd name="T10" fmla="*/ 378 w 533"/>
                <a:gd name="T11" fmla="*/ 74 h 384"/>
                <a:gd name="T12" fmla="*/ 364 w 533"/>
                <a:gd name="T13" fmla="*/ 13 h 384"/>
                <a:gd name="T14" fmla="*/ 303 w 533"/>
                <a:gd name="T15" fmla="*/ 54 h 384"/>
                <a:gd name="T16" fmla="*/ 263 w 533"/>
                <a:gd name="T17" fmla="*/ 0 h 384"/>
                <a:gd name="T18" fmla="*/ 222 w 533"/>
                <a:gd name="T19" fmla="*/ 54 h 384"/>
                <a:gd name="T20" fmla="*/ 162 w 533"/>
                <a:gd name="T21" fmla="*/ 13 h 384"/>
                <a:gd name="T22" fmla="*/ 155 w 533"/>
                <a:gd name="T23" fmla="*/ 74 h 384"/>
                <a:gd name="T24" fmla="*/ 74 w 533"/>
                <a:gd name="T25" fmla="*/ 54 h 384"/>
                <a:gd name="T26" fmla="*/ 94 w 533"/>
                <a:gd name="T27" fmla="*/ 114 h 384"/>
                <a:gd name="T28" fmla="*/ 20 w 533"/>
                <a:gd name="T29" fmla="*/ 121 h 384"/>
                <a:gd name="T30" fmla="*/ 67 w 533"/>
                <a:gd name="T31" fmla="*/ 168 h 384"/>
                <a:gd name="T32" fmla="*/ 0 w 533"/>
                <a:gd name="T33" fmla="*/ 195 h 384"/>
                <a:gd name="T34" fmla="*/ 67 w 533"/>
                <a:gd name="T35" fmla="*/ 222 h 384"/>
                <a:gd name="T36" fmla="*/ 20 w 533"/>
                <a:gd name="T37" fmla="*/ 263 h 384"/>
                <a:gd name="T38" fmla="*/ 94 w 533"/>
                <a:gd name="T39" fmla="*/ 270 h 384"/>
                <a:gd name="T40" fmla="*/ 74 w 533"/>
                <a:gd name="T41" fmla="*/ 330 h 384"/>
                <a:gd name="T42" fmla="*/ 155 w 533"/>
                <a:gd name="T43" fmla="*/ 310 h 384"/>
                <a:gd name="T44" fmla="*/ 162 w 533"/>
                <a:gd name="T45" fmla="*/ 371 h 384"/>
                <a:gd name="T46" fmla="*/ 222 w 533"/>
                <a:gd name="T47" fmla="*/ 330 h 384"/>
                <a:gd name="T48" fmla="*/ 263 w 533"/>
                <a:gd name="T49" fmla="*/ 384 h 384"/>
                <a:gd name="T50" fmla="*/ 303 w 533"/>
                <a:gd name="T51" fmla="*/ 330 h 384"/>
                <a:gd name="T52" fmla="*/ 364 w 533"/>
                <a:gd name="T53" fmla="*/ 371 h 384"/>
                <a:gd name="T54" fmla="*/ 378 w 533"/>
                <a:gd name="T55" fmla="*/ 310 h 384"/>
                <a:gd name="T56" fmla="*/ 452 w 533"/>
                <a:gd name="T57" fmla="*/ 330 h 384"/>
                <a:gd name="T58" fmla="*/ 431 w 533"/>
                <a:gd name="T59" fmla="*/ 270 h 384"/>
                <a:gd name="T60" fmla="*/ 512 w 533"/>
                <a:gd name="T61" fmla="*/ 263 h 384"/>
                <a:gd name="T62" fmla="*/ 458 w 533"/>
                <a:gd name="T63" fmla="*/ 222 h 384"/>
                <a:gd name="T64" fmla="*/ 533 w 533"/>
                <a:gd name="T65" fmla="*/ 195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384"/>
                <a:gd name="T101" fmla="*/ 533 w 533"/>
                <a:gd name="T102" fmla="*/ 384 h 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384">
                  <a:moveTo>
                    <a:pt x="533" y="195"/>
                  </a:moveTo>
                  <a:lnTo>
                    <a:pt x="458" y="168"/>
                  </a:lnTo>
                  <a:lnTo>
                    <a:pt x="512" y="121"/>
                  </a:lnTo>
                  <a:lnTo>
                    <a:pt x="431" y="114"/>
                  </a:lnTo>
                  <a:lnTo>
                    <a:pt x="452" y="54"/>
                  </a:lnTo>
                  <a:lnTo>
                    <a:pt x="378" y="74"/>
                  </a:lnTo>
                  <a:lnTo>
                    <a:pt x="364" y="13"/>
                  </a:lnTo>
                  <a:lnTo>
                    <a:pt x="303" y="54"/>
                  </a:lnTo>
                  <a:lnTo>
                    <a:pt x="263" y="0"/>
                  </a:lnTo>
                  <a:lnTo>
                    <a:pt x="222" y="54"/>
                  </a:lnTo>
                  <a:lnTo>
                    <a:pt x="162" y="13"/>
                  </a:lnTo>
                  <a:lnTo>
                    <a:pt x="155" y="74"/>
                  </a:lnTo>
                  <a:lnTo>
                    <a:pt x="74" y="54"/>
                  </a:lnTo>
                  <a:lnTo>
                    <a:pt x="94" y="114"/>
                  </a:lnTo>
                  <a:lnTo>
                    <a:pt x="20" y="121"/>
                  </a:lnTo>
                  <a:lnTo>
                    <a:pt x="67" y="168"/>
                  </a:lnTo>
                  <a:lnTo>
                    <a:pt x="0" y="195"/>
                  </a:lnTo>
                  <a:lnTo>
                    <a:pt x="67" y="222"/>
                  </a:lnTo>
                  <a:lnTo>
                    <a:pt x="20" y="263"/>
                  </a:lnTo>
                  <a:lnTo>
                    <a:pt x="94" y="270"/>
                  </a:lnTo>
                  <a:lnTo>
                    <a:pt x="74" y="330"/>
                  </a:lnTo>
                  <a:lnTo>
                    <a:pt x="155" y="310"/>
                  </a:lnTo>
                  <a:lnTo>
                    <a:pt x="162" y="371"/>
                  </a:lnTo>
                  <a:lnTo>
                    <a:pt x="222" y="330"/>
                  </a:lnTo>
                  <a:lnTo>
                    <a:pt x="263" y="384"/>
                  </a:lnTo>
                  <a:lnTo>
                    <a:pt x="303" y="330"/>
                  </a:lnTo>
                  <a:lnTo>
                    <a:pt x="364" y="371"/>
                  </a:lnTo>
                  <a:lnTo>
                    <a:pt x="378" y="310"/>
                  </a:lnTo>
                  <a:lnTo>
                    <a:pt x="452" y="330"/>
                  </a:lnTo>
                  <a:lnTo>
                    <a:pt x="431" y="270"/>
                  </a:lnTo>
                  <a:lnTo>
                    <a:pt x="512" y="263"/>
                  </a:lnTo>
                  <a:lnTo>
                    <a:pt x="458" y="222"/>
                  </a:lnTo>
                  <a:lnTo>
                    <a:pt x="533" y="195"/>
                  </a:lnTo>
                  <a:close/>
                </a:path>
              </a:pathLst>
            </a:custGeom>
            <a:solidFill>
              <a:srgbClr val="000000"/>
            </a:solidFill>
            <a:ln w="15875">
              <a:solidFill>
                <a:schemeClr val="tx1"/>
              </a:solidFill>
              <a:round/>
              <a:headEnd/>
              <a:tailEnd/>
            </a:ln>
          </p:spPr>
          <p:txBody>
            <a:bodyPr/>
            <a:lstStyle/>
            <a:p>
              <a:endParaRPr lang="ja-JP" altLang="en-US"/>
            </a:p>
          </p:txBody>
        </p:sp>
        <p:sp>
          <p:nvSpPr>
            <p:cNvPr id="72769" name="Oval 5"/>
            <p:cNvSpPr>
              <a:spLocks noChangeArrowheads="1"/>
            </p:cNvSpPr>
            <p:nvPr/>
          </p:nvSpPr>
          <p:spPr bwMode="auto">
            <a:xfrm>
              <a:off x="660" y="1772"/>
              <a:ext cx="168" cy="122"/>
            </a:xfrm>
            <a:prstGeom prst="ellipse">
              <a:avLst/>
            </a:prstGeom>
            <a:solidFill>
              <a:srgbClr val="000000"/>
            </a:solidFill>
            <a:ln w="15875">
              <a:solidFill>
                <a:schemeClr val="tx1"/>
              </a:solidFill>
              <a:round/>
              <a:headEnd/>
              <a:tailEnd/>
            </a:ln>
          </p:spPr>
          <p:txBody>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sp>
        <p:nvSpPr>
          <p:cNvPr id="72708" name="Oval 6"/>
          <p:cNvSpPr>
            <a:spLocks noChangeArrowheads="1"/>
          </p:cNvSpPr>
          <p:nvPr/>
        </p:nvSpPr>
        <p:spPr bwMode="auto">
          <a:xfrm>
            <a:off x="3482975" y="2290763"/>
            <a:ext cx="176213" cy="147637"/>
          </a:xfrm>
          <a:prstGeom prst="ellipse">
            <a:avLst/>
          </a:prstGeom>
          <a:solidFill>
            <a:srgbClr val="FFFFFF"/>
          </a:solidFill>
          <a:ln w="1587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72709" name="Group 7"/>
          <p:cNvGrpSpPr>
            <a:grpSpLocks/>
          </p:cNvGrpSpPr>
          <p:nvPr/>
        </p:nvGrpSpPr>
        <p:grpSpPr bwMode="auto">
          <a:xfrm flipH="1">
            <a:off x="5127625" y="2109788"/>
            <a:ext cx="476250" cy="446087"/>
            <a:chOff x="471" y="1624"/>
            <a:chExt cx="533" cy="384"/>
          </a:xfrm>
        </p:grpSpPr>
        <p:sp>
          <p:nvSpPr>
            <p:cNvPr id="72766" name="Freeform 8"/>
            <p:cNvSpPr>
              <a:spLocks/>
            </p:cNvSpPr>
            <p:nvPr/>
          </p:nvSpPr>
          <p:spPr bwMode="auto">
            <a:xfrm>
              <a:off x="471" y="1624"/>
              <a:ext cx="533" cy="384"/>
            </a:xfrm>
            <a:custGeom>
              <a:avLst/>
              <a:gdLst>
                <a:gd name="T0" fmla="*/ 533 w 533"/>
                <a:gd name="T1" fmla="*/ 195 h 384"/>
                <a:gd name="T2" fmla="*/ 458 w 533"/>
                <a:gd name="T3" fmla="*/ 168 h 384"/>
                <a:gd name="T4" fmla="*/ 512 w 533"/>
                <a:gd name="T5" fmla="*/ 121 h 384"/>
                <a:gd name="T6" fmla="*/ 431 w 533"/>
                <a:gd name="T7" fmla="*/ 114 h 384"/>
                <a:gd name="T8" fmla="*/ 452 w 533"/>
                <a:gd name="T9" fmla="*/ 54 h 384"/>
                <a:gd name="T10" fmla="*/ 378 w 533"/>
                <a:gd name="T11" fmla="*/ 74 h 384"/>
                <a:gd name="T12" fmla="*/ 364 w 533"/>
                <a:gd name="T13" fmla="*/ 13 h 384"/>
                <a:gd name="T14" fmla="*/ 303 w 533"/>
                <a:gd name="T15" fmla="*/ 54 h 384"/>
                <a:gd name="T16" fmla="*/ 263 w 533"/>
                <a:gd name="T17" fmla="*/ 0 h 384"/>
                <a:gd name="T18" fmla="*/ 222 w 533"/>
                <a:gd name="T19" fmla="*/ 54 h 384"/>
                <a:gd name="T20" fmla="*/ 162 w 533"/>
                <a:gd name="T21" fmla="*/ 13 h 384"/>
                <a:gd name="T22" fmla="*/ 155 w 533"/>
                <a:gd name="T23" fmla="*/ 74 h 384"/>
                <a:gd name="T24" fmla="*/ 74 w 533"/>
                <a:gd name="T25" fmla="*/ 54 h 384"/>
                <a:gd name="T26" fmla="*/ 94 w 533"/>
                <a:gd name="T27" fmla="*/ 114 h 384"/>
                <a:gd name="T28" fmla="*/ 20 w 533"/>
                <a:gd name="T29" fmla="*/ 121 h 384"/>
                <a:gd name="T30" fmla="*/ 67 w 533"/>
                <a:gd name="T31" fmla="*/ 168 h 384"/>
                <a:gd name="T32" fmla="*/ 0 w 533"/>
                <a:gd name="T33" fmla="*/ 195 h 384"/>
                <a:gd name="T34" fmla="*/ 67 w 533"/>
                <a:gd name="T35" fmla="*/ 222 h 384"/>
                <a:gd name="T36" fmla="*/ 20 w 533"/>
                <a:gd name="T37" fmla="*/ 263 h 384"/>
                <a:gd name="T38" fmla="*/ 94 w 533"/>
                <a:gd name="T39" fmla="*/ 270 h 384"/>
                <a:gd name="T40" fmla="*/ 74 w 533"/>
                <a:gd name="T41" fmla="*/ 330 h 384"/>
                <a:gd name="T42" fmla="*/ 155 w 533"/>
                <a:gd name="T43" fmla="*/ 310 h 384"/>
                <a:gd name="T44" fmla="*/ 162 w 533"/>
                <a:gd name="T45" fmla="*/ 371 h 384"/>
                <a:gd name="T46" fmla="*/ 222 w 533"/>
                <a:gd name="T47" fmla="*/ 330 h 384"/>
                <a:gd name="T48" fmla="*/ 263 w 533"/>
                <a:gd name="T49" fmla="*/ 384 h 384"/>
                <a:gd name="T50" fmla="*/ 303 w 533"/>
                <a:gd name="T51" fmla="*/ 330 h 384"/>
                <a:gd name="T52" fmla="*/ 364 w 533"/>
                <a:gd name="T53" fmla="*/ 371 h 384"/>
                <a:gd name="T54" fmla="*/ 378 w 533"/>
                <a:gd name="T55" fmla="*/ 310 h 384"/>
                <a:gd name="T56" fmla="*/ 452 w 533"/>
                <a:gd name="T57" fmla="*/ 330 h 384"/>
                <a:gd name="T58" fmla="*/ 431 w 533"/>
                <a:gd name="T59" fmla="*/ 270 h 384"/>
                <a:gd name="T60" fmla="*/ 512 w 533"/>
                <a:gd name="T61" fmla="*/ 263 h 384"/>
                <a:gd name="T62" fmla="*/ 458 w 533"/>
                <a:gd name="T63" fmla="*/ 222 h 384"/>
                <a:gd name="T64" fmla="*/ 533 w 533"/>
                <a:gd name="T65" fmla="*/ 195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384"/>
                <a:gd name="T101" fmla="*/ 533 w 533"/>
                <a:gd name="T102" fmla="*/ 384 h 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384">
                  <a:moveTo>
                    <a:pt x="533" y="195"/>
                  </a:moveTo>
                  <a:lnTo>
                    <a:pt x="458" y="168"/>
                  </a:lnTo>
                  <a:lnTo>
                    <a:pt x="512" y="121"/>
                  </a:lnTo>
                  <a:lnTo>
                    <a:pt x="431" y="114"/>
                  </a:lnTo>
                  <a:lnTo>
                    <a:pt x="452" y="54"/>
                  </a:lnTo>
                  <a:lnTo>
                    <a:pt x="378" y="74"/>
                  </a:lnTo>
                  <a:lnTo>
                    <a:pt x="364" y="13"/>
                  </a:lnTo>
                  <a:lnTo>
                    <a:pt x="303" y="54"/>
                  </a:lnTo>
                  <a:lnTo>
                    <a:pt x="263" y="0"/>
                  </a:lnTo>
                  <a:lnTo>
                    <a:pt x="222" y="54"/>
                  </a:lnTo>
                  <a:lnTo>
                    <a:pt x="162" y="13"/>
                  </a:lnTo>
                  <a:lnTo>
                    <a:pt x="155" y="74"/>
                  </a:lnTo>
                  <a:lnTo>
                    <a:pt x="74" y="54"/>
                  </a:lnTo>
                  <a:lnTo>
                    <a:pt x="94" y="114"/>
                  </a:lnTo>
                  <a:lnTo>
                    <a:pt x="20" y="121"/>
                  </a:lnTo>
                  <a:lnTo>
                    <a:pt x="67" y="168"/>
                  </a:lnTo>
                  <a:lnTo>
                    <a:pt x="0" y="195"/>
                  </a:lnTo>
                  <a:lnTo>
                    <a:pt x="67" y="222"/>
                  </a:lnTo>
                  <a:lnTo>
                    <a:pt x="20" y="263"/>
                  </a:lnTo>
                  <a:lnTo>
                    <a:pt x="94" y="270"/>
                  </a:lnTo>
                  <a:lnTo>
                    <a:pt x="74" y="330"/>
                  </a:lnTo>
                  <a:lnTo>
                    <a:pt x="155" y="310"/>
                  </a:lnTo>
                  <a:lnTo>
                    <a:pt x="162" y="371"/>
                  </a:lnTo>
                  <a:lnTo>
                    <a:pt x="222" y="330"/>
                  </a:lnTo>
                  <a:lnTo>
                    <a:pt x="263" y="384"/>
                  </a:lnTo>
                  <a:lnTo>
                    <a:pt x="303" y="330"/>
                  </a:lnTo>
                  <a:lnTo>
                    <a:pt x="364" y="371"/>
                  </a:lnTo>
                  <a:lnTo>
                    <a:pt x="378" y="310"/>
                  </a:lnTo>
                  <a:lnTo>
                    <a:pt x="452" y="330"/>
                  </a:lnTo>
                  <a:lnTo>
                    <a:pt x="431" y="270"/>
                  </a:lnTo>
                  <a:lnTo>
                    <a:pt x="512" y="263"/>
                  </a:lnTo>
                  <a:lnTo>
                    <a:pt x="458" y="222"/>
                  </a:lnTo>
                  <a:lnTo>
                    <a:pt x="533" y="195"/>
                  </a:lnTo>
                  <a:close/>
                </a:path>
              </a:pathLst>
            </a:custGeom>
            <a:solidFill>
              <a:srgbClr val="FFFF00"/>
            </a:solidFill>
            <a:ln w="15875">
              <a:solidFill>
                <a:srgbClr val="000000"/>
              </a:solidFill>
              <a:round/>
              <a:headEnd/>
              <a:tailEnd/>
            </a:ln>
          </p:spPr>
          <p:txBody>
            <a:bodyPr/>
            <a:lstStyle/>
            <a:p>
              <a:endParaRPr lang="ja-JP" altLang="en-US"/>
            </a:p>
          </p:txBody>
        </p:sp>
        <p:sp>
          <p:nvSpPr>
            <p:cNvPr id="72767" name="Oval 9"/>
            <p:cNvSpPr>
              <a:spLocks noChangeArrowheads="1"/>
            </p:cNvSpPr>
            <p:nvPr/>
          </p:nvSpPr>
          <p:spPr bwMode="auto">
            <a:xfrm>
              <a:off x="660" y="1772"/>
              <a:ext cx="168" cy="122"/>
            </a:xfrm>
            <a:prstGeom prst="ellipse">
              <a:avLst/>
            </a:prstGeom>
            <a:solidFill>
              <a:srgbClr val="FFFF00"/>
            </a:solidFill>
            <a:ln w="1587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sp>
        <p:nvSpPr>
          <p:cNvPr id="72710" name="Oval 10"/>
          <p:cNvSpPr>
            <a:spLocks noChangeArrowheads="1"/>
          </p:cNvSpPr>
          <p:nvPr/>
        </p:nvSpPr>
        <p:spPr bwMode="auto">
          <a:xfrm flipH="1">
            <a:off x="5278438" y="2263775"/>
            <a:ext cx="176212" cy="149225"/>
          </a:xfrm>
          <a:prstGeom prst="ellipse">
            <a:avLst/>
          </a:prstGeom>
          <a:solidFill>
            <a:srgbClr val="FFFFFF"/>
          </a:solidFill>
          <a:ln w="1587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72711" name="Group 12"/>
          <p:cNvGrpSpPr>
            <a:grpSpLocks/>
          </p:cNvGrpSpPr>
          <p:nvPr/>
        </p:nvGrpSpPr>
        <p:grpSpPr bwMode="auto">
          <a:xfrm>
            <a:off x="3925888" y="2052638"/>
            <a:ext cx="1079500" cy="574675"/>
            <a:chOff x="3923" y="1797"/>
            <a:chExt cx="998" cy="362"/>
          </a:xfrm>
        </p:grpSpPr>
        <p:grpSp>
          <p:nvGrpSpPr>
            <p:cNvPr id="72760" name="Group 13"/>
            <p:cNvGrpSpPr>
              <a:grpSpLocks/>
            </p:cNvGrpSpPr>
            <p:nvPr/>
          </p:nvGrpSpPr>
          <p:grpSpPr bwMode="auto">
            <a:xfrm>
              <a:off x="3923" y="1797"/>
              <a:ext cx="998" cy="181"/>
              <a:chOff x="3696" y="1389"/>
              <a:chExt cx="998" cy="181"/>
            </a:xfrm>
          </p:grpSpPr>
          <p:sp>
            <p:nvSpPr>
              <p:cNvPr id="72764" name="Line 14"/>
              <p:cNvSpPr>
                <a:spLocks noChangeShapeType="1"/>
              </p:cNvSpPr>
              <p:nvPr/>
            </p:nvSpPr>
            <p:spPr bwMode="auto">
              <a:xfrm>
                <a:off x="3696" y="1480"/>
                <a:ext cx="998" cy="0"/>
              </a:xfrm>
              <a:prstGeom prst="line">
                <a:avLst/>
              </a:prstGeom>
              <a:noFill/>
              <a:ln w="762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72765" name="Line 15"/>
              <p:cNvSpPr>
                <a:spLocks noChangeShapeType="1"/>
              </p:cNvSpPr>
              <p:nvPr/>
            </p:nvSpPr>
            <p:spPr bwMode="auto">
              <a:xfrm>
                <a:off x="4694" y="1389"/>
                <a:ext cx="0" cy="181"/>
              </a:xfrm>
              <a:prstGeom prst="line">
                <a:avLst/>
              </a:prstGeom>
              <a:noFill/>
              <a:ln w="762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grpSp>
        <p:grpSp>
          <p:nvGrpSpPr>
            <p:cNvPr id="72761" name="Group 16"/>
            <p:cNvGrpSpPr>
              <a:grpSpLocks/>
            </p:cNvGrpSpPr>
            <p:nvPr/>
          </p:nvGrpSpPr>
          <p:grpSpPr bwMode="auto">
            <a:xfrm flipH="1">
              <a:off x="3923" y="1978"/>
              <a:ext cx="998" cy="181"/>
              <a:chOff x="3696" y="1389"/>
              <a:chExt cx="998" cy="181"/>
            </a:xfrm>
          </p:grpSpPr>
          <p:sp>
            <p:nvSpPr>
              <p:cNvPr id="72762" name="Line 17"/>
              <p:cNvSpPr>
                <a:spLocks noChangeShapeType="1"/>
              </p:cNvSpPr>
              <p:nvPr/>
            </p:nvSpPr>
            <p:spPr bwMode="auto">
              <a:xfrm>
                <a:off x="3696" y="1480"/>
                <a:ext cx="998" cy="0"/>
              </a:xfrm>
              <a:prstGeom prst="line">
                <a:avLst/>
              </a:prstGeom>
              <a:noFill/>
              <a:ln w="762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72763" name="Line 18"/>
              <p:cNvSpPr>
                <a:spLocks noChangeShapeType="1"/>
              </p:cNvSpPr>
              <p:nvPr/>
            </p:nvSpPr>
            <p:spPr bwMode="auto">
              <a:xfrm>
                <a:off x="4694" y="1389"/>
                <a:ext cx="0" cy="181"/>
              </a:xfrm>
              <a:prstGeom prst="line">
                <a:avLst/>
              </a:prstGeom>
              <a:noFill/>
              <a:ln w="762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grpSp>
      </p:grpSp>
      <p:pic>
        <p:nvPicPr>
          <p:cNvPr id="72712" name="Picture 38" descr="48982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0288" y="2820988"/>
            <a:ext cx="18415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Text Box 58"/>
          <p:cNvSpPr txBox="1">
            <a:spLocks noChangeArrowheads="1"/>
          </p:cNvSpPr>
          <p:nvPr/>
        </p:nvSpPr>
        <p:spPr bwMode="auto">
          <a:xfrm>
            <a:off x="3722688" y="1670050"/>
            <a:ext cx="1485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SzTx/>
              <a:buFontTx/>
              <a:buNone/>
            </a:pPr>
            <a:r>
              <a:rPr lang="en-US" altLang="ja-JP" sz="1800" dirty="0" smtClean="0">
                <a:latin typeface="Tahoma" panose="020B0604030504040204" pitchFamily="34" charset="0"/>
                <a:ea typeface="HGP創英角ﾎﾟｯﾌﾟ体" panose="040B0A00000000000000" pitchFamily="50" charset="-128"/>
              </a:rPr>
              <a:t>short</a:t>
            </a:r>
            <a:endParaRPr lang="ja-JP" altLang="en-US" sz="1800" dirty="0">
              <a:latin typeface="Tahoma" panose="020B0604030504040204" pitchFamily="34" charset="0"/>
              <a:ea typeface="HGP創英角ﾎﾟｯﾌﾟ体" panose="040B0A00000000000000" pitchFamily="50" charset="-128"/>
            </a:endParaRPr>
          </a:p>
        </p:txBody>
      </p:sp>
      <p:grpSp>
        <p:nvGrpSpPr>
          <p:cNvPr id="3" name="グループ化 2"/>
          <p:cNvGrpSpPr>
            <a:grpSpLocks/>
          </p:cNvGrpSpPr>
          <p:nvPr/>
        </p:nvGrpSpPr>
        <p:grpSpPr bwMode="auto">
          <a:xfrm>
            <a:off x="215900" y="1593850"/>
            <a:ext cx="2819400" cy="3662363"/>
            <a:chOff x="215900" y="1593850"/>
            <a:chExt cx="2819400" cy="3662363"/>
          </a:xfrm>
        </p:grpSpPr>
        <p:grpSp>
          <p:nvGrpSpPr>
            <p:cNvPr id="72741" name="Group 39"/>
            <p:cNvGrpSpPr>
              <a:grpSpLocks/>
            </p:cNvGrpSpPr>
            <p:nvPr/>
          </p:nvGrpSpPr>
          <p:grpSpPr bwMode="auto">
            <a:xfrm>
              <a:off x="682626" y="3216276"/>
              <a:ext cx="476250" cy="444500"/>
              <a:chOff x="471" y="1624"/>
              <a:chExt cx="533" cy="384"/>
            </a:xfrm>
          </p:grpSpPr>
          <p:sp>
            <p:nvSpPr>
              <p:cNvPr id="72758" name="Freeform 40"/>
              <p:cNvSpPr>
                <a:spLocks/>
              </p:cNvSpPr>
              <p:nvPr/>
            </p:nvSpPr>
            <p:spPr bwMode="auto">
              <a:xfrm>
                <a:off x="471" y="1624"/>
                <a:ext cx="533" cy="384"/>
              </a:xfrm>
              <a:custGeom>
                <a:avLst/>
                <a:gdLst>
                  <a:gd name="T0" fmla="*/ 533 w 533"/>
                  <a:gd name="T1" fmla="*/ 195 h 384"/>
                  <a:gd name="T2" fmla="*/ 458 w 533"/>
                  <a:gd name="T3" fmla="*/ 168 h 384"/>
                  <a:gd name="T4" fmla="*/ 512 w 533"/>
                  <a:gd name="T5" fmla="*/ 121 h 384"/>
                  <a:gd name="T6" fmla="*/ 431 w 533"/>
                  <a:gd name="T7" fmla="*/ 114 h 384"/>
                  <a:gd name="T8" fmla="*/ 452 w 533"/>
                  <a:gd name="T9" fmla="*/ 54 h 384"/>
                  <a:gd name="T10" fmla="*/ 378 w 533"/>
                  <a:gd name="T11" fmla="*/ 74 h 384"/>
                  <a:gd name="T12" fmla="*/ 364 w 533"/>
                  <a:gd name="T13" fmla="*/ 13 h 384"/>
                  <a:gd name="T14" fmla="*/ 303 w 533"/>
                  <a:gd name="T15" fmla="*/ 54 h 384"/>
                  <a:gd name="T16" fmla="*/ 263 w 533"/>
                  <a:gd name="T17" fmla="*/ 0 h 384"/>
                  <a:gd name="T18" fmla="*/ 222 w 533"/>
                  <a:gd name="T19" fmla="*/ 54 h 384"/>
                  <a:gd name="T20" fmla="*/ 162 w 533"/>
                  <a:gd name="T21" fmla="*/ 13 h 384"/>
                  <a:gd name="T22" fmla="*/ 155 w 533"/>
                  <a:gd name="T23" fmla="*/ 74 h 384"/>
                  <a:gd name="T24" fmla="*/ 74 w 533"/>
                  <a:gd name="T25" fmla="*/ 54 h 384"/>
                  <a:gd name="T26" fmla="*/ 94 w 533"/>
                  <a:gd name="T27" fmla="*/ 114 h 384"/>
                  <a:gd name="T28" fmla="*/ 20 w 533"/>
                  <a:gd name="T29" fmla="*/ 121 h 384"/>
                  <a:gd name="T30" fmla="*/ 67 w 533"/>
                  <a:gd name="T31" fmla="*/ 168 h 384"/>
                  <a:gd name="T32" fmla="*/ 0 w 533"/>
                  <a:gd name="T33" fmla="*/ 195 h 384"/>
                  <a:gd name="T34" fmla="*/ 67 w 533"/>
                  <a:gd name="T35" fmla="*/ 222 h 384"/>
                  <a:gd name="T36" fmla="*/ 20 w 533"/>
                  <a:gd name="T37" fmla="*/ 263 h 384"/>
                  <a:gd name="T38" fmla="*/ 94 w 533"/>
                  <a:gd name="T39" fmla="*/ 270 h 384"/>
                  <a:gd name="T40" fmla="*/ 74 w 533"/>
                  <a:gd name="T41" fmla="*/ 330 h 384"/>
                  <a:gd name="T42" fmla="*/ 155 w 533"/>
                  <a:gd name="T43" fmla="*/ 310 h 384"/>
                  <a:gd name="T44" fmla="*/ 162 w 533"/>
                  <a:gd name="T45" fmla="*/ 371 h 384"/>
                  <a:gd name="T46" fmla="*/ 222 w 533"/>
                  <a:gd name="T47" fmla="*/ 330 h 384"/>
                  <a:gd name="T48" fmla="*/ 263 w 533"/>
                  <a:gd name="T49" fmla="*/ 384 h 384"/>
                  <a:gd name="T50" fmla="*/ 303 w 533"/>
                  <a:gd name="T51" fmla="*/ 330 h 384"/>
                  <a:gd name="T52" fmla="*/ 364 w 533"/>
                  <a:gd name="T53" fmla="*/ 371 h 384"/>
                  <a:gd name="T54" fmla="*/ 378 w 533"/>
                  <a:gd name="T55" fmla="*/ 310 h 384"/>
                  <a:gd name="T56" fmla="*/ 452 w 533"/>
                  <a:gd name="T57" fmla="*/ 330 h 384"/>
                  <a:gd name="T58" fmla="*/ 431 w 533"/>
                  <a:gd name="T59" fmla="*/ 270 h 384"/>
                  <a:gd name="T60" fmla="*/ 512 w 533"/>
                  <a:gd name="T61" fmla="*/ 263 h 384"/>
                  <a:gd name="T62" fmla="*/ 458 w 533"/>
                  <a:gd name="T63" fmla="*/ 222 h 384"/>
                  <a:gd name="T64" fmla="*/ 533 w 533"/>
                  <a:gd name="T65" fmla="*/ 195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384"/>
                  <a:gd name="T101" fmla="*/ 533 w 533"/>
                  <a:gd name="T102" fmla="*/ 384 h 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384">
                    <a:moveTo>
                      <a:pt x="533" y="195"/>
                    </a:moveTo>
                    <a:lnTo>
                      <a:pt x="458" y="168"/>
                    </a:lnTo>
                    <a:lnTo>
                      <a:pt x="512" y="121"/>
                    </a:lnTo>
                    <a:lnTo>
                      <a:pt x="431" y="114"/>
                    </a:lnTo>
                    <a:lnTo>
                      <a:pt x="452" y="54"/>
                    </a:lnTo>
                    <a:lnTo>
                      <a:pt x="378" y="74"/>
                    </a:lnTo>
                    <a:lnTo>
                      <a:pt x="364" y="13"/>
                    </a:lnTo>
                    <a:lnTo>
                      <a:pt x="303" y="54"/>
                    </a:lnTo>
                    <a:lnTo>
                      <a:pt x="263" y="0"/>
                    </a:lnTo>
                    <a:lnTo>
                      <a:pt x="222" y="54"/>
                    </a:lnTo>
                    <a:lnTo>
                      <a:pt x="162" y="13"/>
                    </a:lnTo>
                    <a:lnTo>
                      <a:pt x="155" y="74"/>
                    </a:lnTo>
                    <a:lnTo>
                      <a:pt x="74" y="54"/>
                    </a:lnTo>
                    <a:lnTo>
                      <a:pt x="94" y="114"/>
                    </a:lnTo>
                    <a:lnTo>
                      <a:pt x="20" y="121"/>
                    </a:lnTo>
                    <a:lnTo>
                      <a:pt x="67" y="168"/>
                    </a:lnTo>
                    <a:lnTo>
                      <a:pt x="0" y="195"/>
                    </a:lnTo>
                    <a:lnTo>
                      <a:pt x="67" y="222"/>
                    </a:lnTo>
                    <a:lnTo>
                      <a:pt x="20" y="263"/>
                    </a:lnTo>
                    <a:lnTo>
                      <a:pt x="94" y="270"/>
                    </a:lnTo>
                    <a:lnTo>
                      <a:pt x="74" y="330"/>
                    </a:lnTo>
                    <a:lnTo>
                      <a:pt x="155" y="310"/>
                    </a:lnTo>
                    <a:lnTo>
                      <a:pt x="162" y="371"/>
                    </a:lnTo>
                    <a:lnTo>
                      <a:pt x="222" y="330"/>
                    </a:lnTo>
                    <a:lnTo>
                      <a:pt x="263" y="384"/>
                    </a:lnTo>
                    <a:lnTo>
                      <a:pt x="303" y="330"/>
                    </a:lnTo>
                    <a:lnTo>
                      <a:pt x="364" y="371"/>
                    </a:lnTo>
                    <a:lnTo>
                      <a:pt x="378" y="310"/>
                    </a:lnTo>
                    <a:lnTo>
                      <a:pt x="452" y="330"/>
                    </a:lnTo>
                    <a:lnTo>
                      <a:pt x="431" y="270"/>
                    </a:lnTo>
                    <a:lnTo>
                      <a:pt x="512" y="263"/>
                    </a:lnTo>
                    <a:lnTo>
                      <a:pt x="458" y="222"/>
                    </a:lnTo>
                    <a:lnTo>
                      <a:pt x="533" y="195"/>
                    </a:lnTo>
                    <a:close/>
                  </a:path>
                </a:pathLst>
              </a:custGeom>
              <a:solidFill>
                <a:srgbClr val="000000"/>
              </a:solidFill>
              <a:ln w="15875">
                <a:solidFill>
                  <a:schemeClr val="tx1"/>
                </a:solidFill>
                <a:round/>
                <a:headEnd/>
                <a:tailEnd/>
              </a:ln>
            </p:spPr>
            <p:txBody>
              <a:bodyPr/>
              <a:lstStyle/>
              <a:p>
                <a:endParaRPr lang="ja-JP" altLang="en-US"/>
              </a:p>
            </p:txBody>
          </p:sp>
          <p:sp>
            <p:nvSpPr>
              <p:cNvPr id="72759" name="Oval 41"/>
              <p:cNvSpPr>
                <a:spLocks noChangeArrowheads="1"/>
              </p:cNvSpPr>
              <p:nvPr/>
            </p:nvSpPr>
            <p:spPr bwMode="auto">
              <a:xfrm>
                <a:off x="660" y="1772"/>
                <a:ext cx="168" cy="122"/>
              </a:xfrm>
              <a:prstGeom prst="ellipse">
                <a:avLst/>
              </a:prstGeom>
              <a:solidFill>
                <a:srgbClr val="000000"/>
              </a:solidFill>
              <a:ln w="15875">
                <a:solidFill>
                  <a:schemeClr val="tx1"/>
                </a:solidFill>
                <a:round/>
                <a:headEnd/>
                <a:tailEnd/>
              </a:ln>
            </p:spPr>
            <p:txBody>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sp>
          <p:nvSpPr>
            <p:cNvPr id="72742" name="Oval 42"/>
            <p:cNvSpPr>
              <a:spLocks noChangeArrowheads="1"/>
            </p:cNvSpPr>
            <p:nvPr/>
          </p:nvSpPr>
          <p:spPr bwMode="auto">
            <a:xfrm>
              <a:off x="819151" y="3360738"/>
              <a:ext cx="176213" cy="147638"/>
            </a:xfrm>
            <a:prstGeom prst="ellipse">
              <a:avLst/>
            </a:prstGeom>
            <a:solidFill>
              <a:srgbClr val="FFFFFF"/>
            </a:solidFill>
            <a:ln w="1587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72743" name="Group 43"/>
            <p:cNvGrpSpPr>
              <a:grpSpLocks/>
            </p:cNvGrpSpPr>
            <p:nvPr/>
          </p:nvGrpSpPr>
          <p:grpSpPr bwMode="auto">
            <a:xfrm flipH="1">
              <a:off x="2463801" y="3179763"/>
              <a:ext cx="476250" cy="446088"/>
              <a:chOff x="471" y="1624"/>
              <a:chExt cx="533" cy="384"/>
            </a:xfrm>
          </p:grpSpPr>
          <p:sp>
            <p:nvSpPr>
              <p:cNvPr id="72756" name="Freeform 44"/>
              <p:cNvSpPr>
                <a:spLocks/>
              </p:cNvSpPr>
              <p:nvPr/>
            </p:nvSpPr>
            <p:spPr bwMode="auto">
              <a:xfrm>
                <a:off x="471" y="1624"/>
                <a:ext cx="533" cy="384"/>
              </a:xfrm>
              <a:custGeom>
                <a:avLst/>
                <a:gdLst>
                  <a:gd name="T0" fmla="*/ 533 w 533"/>
                  <a:gd name="T1" fmla="*/ 195 h 384"/>
                  <a:gd name="T2" fmla="*/ 458 w 533"/>
                  <a:gd name="T3" fmla="*/ 168 h 384"/>
                  <a:gd name="T4" fmla="*/ 512 w 533"/>
                  <a:gd name="T5" fmla="*/ 121 h 384"/>
                  <a:gd name="T6" fmla="*/ 431 w 533"/>
                  <a:gd name="T7" fmla="*/ 114 h 384"/>
                  <a:gd name="T8" fmla="*/ 452 w 533"/>
                  <a:gd name="T9" fmla="*/ 54 h 384"/>
                  <a:gd name="T10" fmla="*/ 378 w 533"/>
                  <a:gd name="T11" fmla="*/ 74 h 384"/>
                  <a:gd name="T12" fmla="*/ 364 w 533"/>
                  <a:gd name="T13" fmla="*/ 13 h 384"/>
                  <a:gd name="T14" fmla="*/ 303 w 533"/>
                  <a:gd name="T15" fmla="*/ 54 h 384"/>
                  <a:gd name="T16" fmla="*/ 263 w 533"/>
                  <a:gd name="T17" fmla="*/ 0 h 384"/>
                  <a:gd name="T18" fmla="*/ 222 w 533"/>
                  <a:gd name="T19" fmla="*/ 54 h 384"/>
                  <a:gd name="T20" fmla="*/ 162 w 533"/>
                  <a:gd name="T21" fmla="*/ 13 h 384"/>
                  <a:gd name="T22" fmla="*/ 155 w 533"/>
                  <a:gd name="T23" fmla="*/ 74 h 384"/>
                  <a:gd name="T24" fmla="*/ 74 w 533"/>
                  <a:gd name="T25" fmla="*/ 54 h 384"/>
                  <a:gd name="T26" fmla="*/ 94 w 533"/>
                  <a:gd name="T27" fmla="*/ 114 h 384"/>
                  <a:gd name="T28" fmla="*/ 20 w 533"/>
                  <a:gd name="T29" fmla="*/ 121 h 384"/>
                  <a:gd name="T30" fmla="*/ 67 w 533"/>
                  <a:gd name="T31" fmla="*/ 168 h 384"/>
                  <a:gd name="T32" fmla="*/ 0 w 533"/>
                  <a:gd name="T33" fmla="*/ 195 h 384"/>
                  <a:gd name="T34" fmla="*/ 67 w 533"/>
                  <a:gd name="T35" fmla="*/ 222 h 384"/>
                  <a:gd name="T36" fmla="*/ 20 w 533"/>
                  <a:gd name="T37" fmla="*/ 263 h 384"/>
                  <a:gd name="T38" fmla="*/ 94 w 533"/>
                  <a:gd name="T39" fmla="*/ 270 h 384"/>
                  <a:gd name="T40" fmla="*/ 74 w 533"/>
                  <a:gd name="T41" fmla="*/ 330 h 384"/>
                  <a:gd name="T42" fmla="*/ 155 w 533"/>
                  <a:gd name="T43" fmla="*/ 310 h 384"/>
                  <a:gd name="T44" fmla="*/ 162 w 533"/>
                  <a:gd name="T45" fmla="*/ 371 h 384"/>
                  <a:gd name="T46" fmla="*/ 222 w 533"/>
                  <a:gd name="T47" fmla="*/ 330 h 384"/>
                  <a:gd name="T48" fmla="*/ 263 w 533"/>
                  <a:gd name="T49" fmla="*/ 384 h 384"/>
                  <a:gd name="T50" fmla="*/ 303 w 533"/>
                  <a:gd name="T51" fmla="*/ 330 h 384"/>
                  <a:gd name="T52" fmla="*/ 364 w 533"/>
                  <a:gd name="T53" fmla="*/ 371 h 384"/>
                  <a:gd name="T54" fmla="*/ 378 w 533"/>
                  <a:gd name="T55" fmla="*/ 310 h 384"/>
                  <a:gd name="T56" fmla="*/ 452 w 533"/>
                  <a:gd name="T57" fmla="*/ 330 h 384"/>
                  <a:gd name="T58" fmla="*/ 431 w 533"/>
                  <a:gd name="T59" fmla="*/ 270 h 384"/>
                  <a:gd name="T60" fmla="*/ 512 w 533"/>
                  <a:gd name="T61" fmla="*/ 263 h 384"/>
                  <a:gd name="T62" fmla="*/ 458 w 533"/>
                  <a:gd name="T63" fmla="*/ 222 h 384"/>
                  <a:gd name="T64" fmla="*/ 533 w 533"/>
                  <a:gd name="T65" fmla="*/ 195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384"/>
                  <a:gd name="T101" fmla="*/ 533 w 533"/>
                  <a:gd name="T102" fmla="*/ 384 h 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384">
                    <a:moveTo>
                      <a:pt x="533" y="195"/>
                    </a:moveTo>
                    <a:lnTo>
                      <a:pt x="458" y="168"/>
                    </a:lnTo>
                    <a:lnTo>
                      <a:pt x="512" y="121"/>
                    </a:lnTo>
                    <a:lnTo>
                      <a:pt x="431" y="114"/>
                    </a:lnTo>
                    <a:lnTo>
                      <a:pt x="452" y="54"/>
                    </a:lnTo>
                    <a:lnTo>
                      <a:pt x="378" y="74"/>
                    </a:lnTo>
                    <a:lnTo>
                      <a:pt x="364" y="13"/>
                    </a:lnTo>
                    <a:lnTo>
                      <a:pt x="303" y="54"/>
                    </a:lnTo>
                    <a:lnTo>
                      <a:pt x="263" y="0"/>
                    </a:lnTo>
                    <a:lnTo>
                      <a:pt x="222" y="54"/>
                    </a:lnTo>
                    <a:lnTo>
                      <a:pt x="162" y="13"/>
                    </a:lnTo>
                    <a:lnTo>
                      <a:pt x="155" y="74"/>
                    </a:lnTo>
                    <a:lnTo>
                      <a:pt x="74" y="54"/>
                    </a:lnTo>
                    <a:lnTo>
                      <a:pt x="94" y="114"/>
                    </a:lnTo>
                    <a:lnTo>
                      <a:pt x="20" y="121"/>
                    </a:lnTo>
                    <a:lnTo>
                      <a:pt x="67" y="168"/>
                    </a:lnTo>
                    <a:lnTo>
                      <a:pt x="0" y="195"/>
                    </a:lnTo>
                    <a:lnTo>
                      <a:pt x="67" y="222"/>
                    </a:lnTo>
                    <a:lnTo>
                      <a:pt x="20" y="263"/>
                    </a:lnTo>
                    <a:lnTo>
                      <a:pt x="94" y="270"/>
                    </a:lnTo>
                    <a:lnTo>
                      <a:pt x="74" y="330"/>
                    </a:lnTo>
                    <a:lnTo>
                      <a:pt x="155" y="310"/>
                    </a:lnTo>
                    <a:lnTo>
                      <a:pt x="162" y="371"/>
                    </a:lnTo>
                    <a:lnTo>
                      <a:pt x="222" y="330"/>
                    </a:lnTo>
                    <a:lnTo>
                      <a:pt x="263" y="384"/>
                    </a:lnTo>
                    <a:lnTo>
                      <a:pt x="303" y="330"/>
                    </a:lnTo>
                    <a:lnTo>
                      <a:pt x="364" y="371"/>
                    </a:lnTo>
                    <a:lnTo>
                      <a:pt x="378" y="310"/>
                    </a:lnTo>
                    <a:lnTo>
                      <a:pt x="452" y="330"/>
                    </a:lnTo>
                    <a:lnTo>
                      <a:pt x="431" y="270"/>
                    </a:lnTo>
                    <a:lnTo>
                      <a:pt x="512" y="263"/>
                    </a:lnTo>
                    <a:lnTo>
                      <a:pt x="458" y="222"/>
                    </a:lnTo>
                    <a:lnTo>
                      <a:pt x="533" y="195"/>
                    </a:lnTo>
                    <a:close/>
                  </a:path>
                </a:pathLst>
              </a:custGeom>
              <a:solidFill>
                <a:srgbClr val="FFFF00"/>
              </a:solidFill>
              <a:ln w="15875">
                <a:solidFill>
                  <a:srgbClr val="000000"/>
                </a:solidFill>
                <a:round/>
                <a:headEnd/>
                <a:tailEnd/>
              </a:ln>
            </p:spPr>
            <p:txBody>
              <a:bodyPr/>
              <a:lstStyle/>
              <a:p>
                <a:endParaRPr lang="ja-JP" altLang="en-US"/>
              </a:p>
            </p:txBody>
          </p:sp>
          <p:sp>
            <p:nvSpPr>
              <p:cNvPr id="72757" name="Oval 45"/>
              <p:cNvSpPr>
                <a:spLocks noChangeArrowheads="1"/>
              </p:cNvSpPr>
              <p:nvPr/>
            </p:nvSpPr>
            <p:spPr bwMode="auto">
              <a:xfrm>
                <a:off x="660" y="1772"/>
                <a:ext cx="168" cy="122"/>
              </a:xfrm>
              <a:prstGeom prst="ellipse">
                <a:avLst/>
              </a:prstGeom>
              <a:solidFill>
                <a:srgbClr val="FFFF00"/>
              </a:solidFill>
              <a:ln w="1587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sp>
          <p:nvSpPr>
            <p:cNvPr id="72744" name="Oval 46"/>
            <p:cNvSpPr>
              <a:spLocks noChangeArrowheads="1"/>
            </p:cNvSpPr>
            <p:nvPr/>
          </p:nvSpPr>
          <p:spPr bwMode="auto">
            <a:xfrm flipH="1">
              <a:off x="2614614" y="3333751"/>
              <a:ext cx="176212" cy="149225"/>
            </a:xfrm>
            <a:prstGeom prst="ellipse">
              <a:avLst/>
            </a:prstGeom>
            <a:solidFill>
              <a:srgbClr val="FFFFFF"/>
            </a:solidFill>
            <a:ln w="1587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72745" name="Group 48"/>
            <p:cNvGrpSpPr>
              <a:grpSpLocks/>
            </p:cNvGrpSpPr>
            <p:nvPr/>
          </p:nvGrpSpPr>
          <p:grpSpPr bwMode="auto">
            <a:xfrm>
              <a:off x="1246189" y="3117851"/>
              <a:ext cx="1079500" cy="574675"/>
              <a:chOff x="3923" y="1797"/>
              <a:chExt cx="998" cy="362"/>
            </a:xfrm>
          </p:grpSpPr>
          <p:grpSp>
            <p:nvGrpSpPr>
              <p:cNvPr id="72750" name="Group 49"/>
              <p:cNvGrpSpPr>
                <a:grpSpLocks/>
              </p:cNvGrpSpPr>
              <p:nvPr/>
            </p:nvGrpSpPr>
            <p:grpSpPr bwMode="auto">
              <a:xfrm>
                <a:off x="3923" y="1797"/>
                <a:ext cx="998" cy="181"/>
                <a:chOff x="3696" y="1389"/>
                <a:chExt cx="998" cy="181"/>
              </a:xfrm>
            </p:grpSpPr>
            <p:sp>
              <p:nvSpPr>
                <p:cNvPr id="72754" name="Line 50"/>
                <p:cNvSpPr>
                  <a:spLocks noChangeShapeType="1"/>
                </p:cNvSpPr>
                <p:nvPr/>
              </p:nvSpPr>
              <p:spPr bwMode="auto">
                <a:xfrm>
                  <a:off x="3696" y="1480"/>
                  <a:ext cx="998" cy="0"/>
                </a:xfrm>
                <a:prstGeom prst="line">
                  <a:avLst/>
                </a:prstGeom>
                <a:noFill/>
                <a:ln w="762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72755" name="Line 51"/>
                <p:cNvSpPr>
                  <a:spLocks noChangeShapeType="1"/>
                </p:cNvSpPr>
                <p:nvPr/>
              </p:nvSpPr>
              <p:spPr bwMode="auto">
                <a:xfrm>
                  <a:off x="4694" y="1389"/>
                  <a:ext cx="0" cy="181"/>
                </a:xfrm>
                <a:prstGeom prst="line">
                  <a:avLst/>
                </a:prstGeom>
                <a:noFill/>
                <a:ln w="762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grpSp>
          <p:grpSp>
            <p:nvGrpSpPr>
              <p:cNvPr id="72751" name="Group 52"/>
              <p:cNvGrpSpPr>
                <a:grpSpLocks/>
              </p:cNvGrpSpPr>
              <p:nvPr/>
            </p:nvGrpSpPr>
            <p:grpSpPr bwMode="auto">
              <a:xfrm flipH="1">
                <a:off x="3923" y="1978"/>
                <a:ext cx="998" cy="181"/>
                <a:chOff x="3696" y="1389"/>
                <a:chExt cx="998" cy="181"/>
              </a:xfrm>
            </p:grpSpPr>
            <p:sp>
              <p:nvSpPr>
                <p:cNvPr id="72752" name="Line 53"/>
                <p:cNvSpPr>
                  <a:spLocks noChangeShapeType="1"/>
                </p:cNvSpPr>
                <p:nvPr/>
              </p:nvSpPr>
              <p:spPr bwMode="auto">
                <a:xfrm>
                  <a:off x="3696" y="1480"/>
                  <a:ext cx="998" cy="0"/>
                </a:xfrm>
                <a:prstGeom prst="line">
                  <a:avLst/>
                </a:prstGeom>
                <a:noFill/>
                <a:ln w="762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72753" name="Line 54"/>
                <p:cNvSpPr>
                  <a:spLocks noChangeShapeType="1"/>
                </p:cNvSpPr>
                <p:nvPr/>
              </p:nvSpPr>
              <p:spPr bwMode="auto">
                <a:xfrm>
                  <a:off x="4694" y="1389"/>
                  <a:ext cx="0" cy="181"/>
                </a:xfrm>
                <a:prstGeom prst="line">
                  <a:avLst/>
                </a:prstGeom>
                <a:noFill/>
                <a:ln w="762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grpSp>
        </p:grpSp>
        <p:sp>
          <p:nvSpPr>
            <p:cNvPr id="72746" name="Text Box 55"/>
            <p:cNvSpPr txBox="1">
              <a:spLocks noChangeArrowheads="1"/>
            </p:cNvSpPr>
            <p:nvPr/>
          </p:nvSpPr>
          <p:spPr bwMode="auto">
            <a:xfrm>
              <a:off x="215900" y="1822450"/>
              <a:ext cx="1966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buClrTx/>
                <a:buSzTx/>
                <a:buFontTx/>
                <a:buNone/>
              </a:pPr>
              <a:r>
                <a:rPr lang="en-US" altLang="ja-JP" sz="1800" dirty="0" smtClean="0">
                  <a:latin typeface="Tahoma" panose="020B0604030504040204" pitchFamily="34" charset="0"/>
                  <a:ea typeface="HG創英角ﾎﾟｯﾌﾟ体" panose="040B0A09000000000000" pitchFamily="49" charset="-128"/>
                </a:rPr>
                <a:t>No Long-range interaction</a:t>
              </a:r>
              <a:endParaRPr lang="ja-JP" altLang="en-US" sz="1800" dirty="0">
                <a:latin typeface="Tahoma" panose="020B0604030504040204" pitchFamily="34" charset="0"/>
                <a:ea typeface="HG創英角ﾎﾟｯﾌﾟ体" panose="040B0A09000000000000" pitchFamily="49" charset="-128"/>
              </a:endParaRPr>
            </a:p>
          </p:txBody>
        </p:sp>
        <p:pic>
          <p:nvPicPr>
            <p:cNvPr id="72747" name="Picture 56" descr="DSC007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26" y="3906838"/>
              <a:ext cx="1798638"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48" name="AutoShape 57"/>
            <p:cNvSpPr>
              <a:spLocks noChangeArrowheads="1"/>
            </p:cNvSpPr>
            <p:nvPr/>
          </p:nvSpPr>
          <p:spPr bwMode="auto">
            <a:xfrm rot="16200000" flipH="1">
              <a:off x="2016125" y="1527175"/>
              <a:ext cx="558800" cy="140335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767 h 21600"/>
                <a:gd name="T14" fmla="*/ 20167 w 21600"/>
                <a:gd name="T15" fmla="*/ 7391 h 21600"/>
              </a:gdLst>
              <a:ahLst/>
              <a:cxnLst>
                <a:cxn ang="T8">
                  <a:pos x="T0" y="T1"/>
                </a:cxn>
                <a:cxn ang="T9">
                  <a:pos x="T2" y="T3"/>
                </a:cxn>
                <a:cxn ang="T10">
                  <a:pos x="T4" y="T5"/>
                </a:cxn>
                <a:cxn ang="T11">
                  <a:pos x="T6" y="T7"/>
                </a:cxn>
              </a:cxnLst>
              <a:rect l="T12" t="T13" r="T14" b="T15"/>
              <a:pathLst>
                <a:path w="21600" h="21600">
                  <a:moveTo>
                    <a:pt x="21600" y="6079"/>
                  </a:moveTo>
                  <a:lnTo>
                    <a:pt x="14959" y="0"/>
                  </a:lnTo>
                  <a:lnTo>
                    <a:pt x="14959" y="4767"/>
                  </a:lnTo>
                  <a:lnTo>
                    <a:pt x="12427" y="4767"/>
                  </a:lnTo>
                  <a:cubicBezTo>
                    <a:pt x="5564" y="4767"/>
                    <a:pt x="0" y="8076"/>
                    <a:pt x="0" y="12158"/>
                  </a:cubicBezTo>
                  <a:lnTo>
                    <a:pt x="0" y="21600"/>
                  </a:lnTo>
                  <a:lnTo>
                    <a:pt x="2682" y="21600"/>
                  </a:lnTo>
                  <a:lnTo>
                    <a:pt x="2682" y="12158"/>
                  </a:lnTo>
                  <a:cubicBezTo>
                    <a:pt x="2682" y="9525"/>
                    <a:pt x="7045" y="7391"/>
                    <a:pt x="12427" y="7391"/>
                  </a:cubicBezTo>
                  <a:lnTo>
                    <a:pt x="14959" y="7391"/>
                  </a:lnTo>
                  <a:lnTo>
                    <a:pt x="14959" y="12158"/>
                  </a:lnTo>
                  <a:lnTo>
                    <a:pt x="21600" y="6079"/>
                  </a:lnTo>
                  <a:close/>
                </a:path>
              </a:pathLst>
            </a:custGeom>
            <a:solidFill>
              <a:schemeClr val="accent1"/>
            </a:solidFill>
            <a:ln w="9525" algn="ctr">
              <a:solidFill>
                <a:schemeClr val="tx1"/>
              </a:solidFill>
              <a:miter lim="800000"/>
              <a:headEnd/>
              <a:tailEnd/>
            </a:ln>
          </p:spPr>
          <p:txBody>
            <a:bodyPr wrap="none" anchor="ctr"/>
            <a:lstStyle/>
            <a:p>
              <a:endParaRPr lang="ja-JP" altLang="en-US"/>
            </a:p>
          </p:txBody>
        </p:sp>
        <p:sp>
          <p:nvSpPr>
            <p:cNvPr id="72749" name="Text Box 59"/>
            <p:cNvSpPr txBox="1">
              <a:spLocks noChangeArrowheads="1"/>
            </p:cNvSpPr>
            <p:nvPr/>
          </p:nvSpPr>
          <p:spPr bwMode="auto">
            <a:xfrm>
              <a:off x="1852613" y="1593850"/>
              <a:ext cx="1182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buClrTx/>
                <a:buSzTx/>
                <a:buFontTx/>
                <a:buNone/>
              </a:pPr>
              <a:r>
                <a:rPr lang="en-US" altLang="ja-JP" sz="1800" dirty="0" smtClean="0">
                  <a:latin typeface="Tahoma" panose="020B0604030504040204" pitchFamily="34" charset="0"/>
                  <a:ea typeface="HG創英角ﾎﾟｯﾌﾟ体" panose="040B0A09000000000000" pitchFamily="49" charset="-128"/>
                </a:rPr>
                <a:t>mutation</a:t>
              </a:r>
              <a:endParaRPr lang="ja-JP" altLang="en-US" sz="1800" dirty="0">
                <a:latin typeface="Tahoma" panose="020B0604030504040204" pitchFamily="34" charset="0"/>
                <a:ea typeface="HG創英角ﾎﾟｯﾌﾟ体" panose="040B0A09000000000000" pitchFamily="49" charset="-128"/>
              </a:endParaRPr>
            </a:p>
          </p:txBody>
        </p:sp>
      </p:grpSp>
      <p:pic>
        <p:nvPicPr>
          <p:cNvPr id="887870" name="Picture 62" descr="shima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438" y="5635625"/>
            <a:ext cx="164941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7871" name="Picture 63" descr="kurosuji5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2700" y="5618163"/>
            <a:ext cx="1731963"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7872" name="Picture 64" descr="zebra_utsubo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2613" y="5618163"/>
            <a:ext cx="1743075"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8" name="下カーブ矢印 61"/>
          <p:cNvSpPr>
            <a:spLocks noChangeArrowheads="1"/>
          </p:cNvSpPr>
          <p:nvPr/>
        </p:nvSpPr>
        <p:spPr bwMode="auto">
          <a:xfrm flipH="1">
            <a:off x="3570288" y="1589088"/>
            <a:ext cx="1712912" cy="442912"/>
          </a:xfrm>
          <a:prstGeom prst="curvedDownArrow">
            <a:avLst>
              <a:gd name="adj1" fmla="val 24977"/>
              <a:gd name="adj2" fmla="val 49972"/>
              <a:gd name="adj3" fmla="val 25000"/>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2" name="グループ化 1"/>
          <p:cNvGrpSpPr>
            <a:grpSpLocks/>
          </p:cNvGrpSpPr>
          <p:nvPr/>
        </p:nvGrpSpPr>
        <p:grpSpPr bwMode="auto">
          <a:xfrm>
            <a:off x="5873751" y="1441450"/>
            <a:ext cx="2626530" cy="3932238"/>
            <a:chOff x="5873751" y="1441450"/>
            <a:chExt cx="2626530" cy="3932237"/>
          </a:xfrm>
        </p:grpSpPr>
        <p:grpSp>
          <p:nvGrpSpPr>
            <p:cNvPr id="72720" name="Group 19"/>
            <p:cNvGrpSpPr>
              <a:grpSpLocks/>
            </p:cNvGrpSpPr>
            <p:nvPr/>
          </p:nvGrpSpPr>
          <p:grpSpPr bwMode="auto">
            <a:xfrm>
              <a:off x="6242856" y="3378201"/>
              <a:ext cx="476250" cy="444500"/>
              <a:chOff x="471" y="1624"/>
              <a:chExt cx="533" cy="384"/>
            </a:xfrm>
          </p:grpSpPr>
          <p:sp>
            <p:nvSpPr>
              <p:cNvPr id="72739" name="Freeform 20"/>
              <p:cNvSpPr>
                <a:spLocks/>
              </p:cNvSpPr>
              <p:nvPr/>
            </p:nvSpPr>
            <p:spPr bwMode="auto">
              <a:xfrm>
                <a:off x="471" y="1624"/>
                <a:ext cx="533" cy="384"/>
              </a:xfrm>
              <a:custGeom>
                <a:avLst/>
                <a:gdLst>
                  <a:gd name="T0" fmla="*/ 533 w 533"/>
                  <a:gd name="T1" fmla="*/ 195 h 384"/>
                  <a:gd name="T2" fmla="*/ 458 w 533"/>
                  <a:gd name="T3" fmla="*/ 168 h 384"/>
                  <a:gd name="T4" fmla="*/ 512 w 533"/>
                  <a:gd name="T5" fmla="*/ 121 h 384"/>
                  <a:gd name="T6" fmla="*/ 431 w 533"/>
                  <a:gd name="T7" fmla="*/ 114 h 384"/>
                  <a:gd name="T8" fmla="*/ 452 w 533"/>
                  <a:gd name="T9" fmla="*/ 54 h 384"/>
                  <a:gd name="T10" fmla="*/ 378 w 533"/>
                  <a:gd name="T11" fmla="*/ 74 h 384"/>
                  <a:gd name="T12" fmla="*/ 364 w 533"/>
                  <a:gd name="T13" fmla="*/ 13 h 384"/>
                  <a:gd name="T14" fmla="*/ 303 w 533"/>
                  <a:gd name="T15" fmla="*/ 54 h 384"/>
                  <a:gd name="T16" fmla="*/ 263 w 533"/>
                  <a:gd name="T17" fmla="*/ 0 h 384"/>
                  <a:gd name="T18" fmla="*/ 222 w 533"/>
                  <a:gd name="T19" fmla="*/ 54 h 384"/>
                  <a:gd name="T20" fmla="*/ 162 w 533"/>
                  <a:gd name="T21" fmla="*/ 13 h 384"/>
                  <a:gd name="T22" fmla="*/ 155 w 533"/>
                  <a:gd name="T23" fmla="*/ 74 h 384"/>
                  <a:gd name="T24" fmla="*/ 74 w 533"/>
                  <a:gd name="T25" fmla="*/ 54 h 384"/>
                  <a:gd name="T26" fmla="*/ 94 w 533"/>
                  <a:gd name="T27" fmla="*/ 114 h 384"/>
                  <a:gd name="T28" fmla="*/ 20 w 533"/>
                  <a:gd name="T29" fmla="*/ 121 h 384"/>
                  <a:gd name="T30" fmla="*/ 67 w 533"/>
                  <a:gd name="T31" fmla="*/ 168 h 384"/>
                  <a:gd name="T32" fmla="*/ 0 w 533"/>
                  <a:gd name="T33" fmla="*/ 195 h 384"/>
                  <a:gd name="T34" fmla="*/ 67 w 533"/>
                  <a:gd name="T35" fmla="*/ 222 h 384"/>
                  <a:gd name="T36" fmla="*/ 20 w 533"/>
                  <a:gd name="T37" fmla="*/ 263 h 384"/>
                  <a:gd name="T38" fmla="*/ 94 w 533"/>
                  <a:gd name="T39" fmla="*/ 270 h 384"/>
                  <a:gd name="T40" fmla="*/ 74 w 533"/>
                  <a:gd name="T41" fmla="*/ 330 h 384"/>
                  <a:gd name="T42" fmla="*/ 155 w 533"/>
                  <a:gd name="T43" fmla="*/ 310 h 384"/>
                  <a:gd name="T44" fmla="*/ 162 w 533"/>
                  <a:gd name="T45" fmla="*/ 371 h 384"/>
                  <a:gd name="T46" fmla="*/ 222 w 533"/>
                  <a:gd name="T47" fmla="*/ 330 h 384"/>
                  <a:gd name="T48" fmla="*/ 263 w 533"/>
                  <a:gd name="T49" fmla="*/ 384 h 384"/>
                  <a:gd name="T50" fmla="*/ 303 w 533"/>
                  <a:gd name="T51" fmla="*/ 330 h 384"/>
                  <a:gd name="T52" fmla="*/ 364 w 533"/>
                  <a:gd name="T53" fmla="*/ 371 h 384"/>
                  <a:gd name="T54" fmla="*/ 378 w 533"/>
                  <a:gd name="T55" fmla="*/ 310 h 384"/>
                  <a:gd name="T56" fmla="*/ 452 w 533"/>
                  <a:gd name="T57" fmla="*/ 330 h 384"/>
                  <a:gd name="T58" fmla="*/ 431 w 533"/>
                  <a:gd name="T59" fmla="*/ 270 h 384"/>
                  <a:gd name="T60" fmla="*/ 512 w 533"/>
                  <a:gd name="T61" fmla="*/ 263 h 384"/>
                  <a:gd name="T62" fmla="*/ 458 w 533"/>
                  <a:gd name="T63" fmla="*/ 222 h 384"/>
                  <a:gd name="T64" fmla="*/ 533 w 533"/>
                  <a:gd name="T65" fmla="*/ 195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384"/>
                  <a:gd name="T101" fmla="*/ 533 w 533"/>
                  <a:gd name="T102" fmla="*/ 384 h 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384">
                    <a:moveTo>
                      <a:pt x="533" y="195"/>
                    </a:moveTo>
                    <a:lnTo>
                      <a:pt x="458" y="168"/>
                    </a:lnTo>
                    <a:lnTo>
                      <a:pt x="512" y="121"/>
                    </a:lnTo>
                    <a:lnTo>
                      <a:pt x="431" y="114"/>
                    </a:lnTo>
                    <a:lnTo>
                      <a:pt x="452" y="54"/>
                    </a:lnTo>
                    <a:lnTo>
                      <a:pt x="378" y="74"/>
                    </a:lnTo>
                    <a:lnTo>
                      <a:pt x="364" y="13"/>
                    </a:lnTo>
                    <a:lnTo>
                      <a:pt x="303" y="54"/>
                    </a:lnTo>
                    <a:lnTo>
                      <a:pt x="263" y="0"/>
                    </a:lnTo>
                    <a:lnTo>
                      <a:pt x="222" y="54"/>
                    </a:lnTo>
                    <a:lnTo>
                      <a:pt x="162" y="13"/>
                    </a:lnTo>
                    <a:lnTo>
                      <a:pt x="155" y="74"/>
                    </a:lnTo>
                    <a:lnTo>
                      <a:pt x="74" y="54"/>
                    </a:lnTo>
                    <a:lnTo>
                      <a:pt x="94" y="114"/>
                    </a:lnTo>
                    <a:lnTo>
                      <a:pt x="20" y="121"/>
                    </a:lnTo>
                    <a:lnTo>
                      <a:pt x="67" y="168"/>
                    </a:lnTo>
                    <a:lnTo>
                      <a:pt x="0" y="195"/>
                    </a:lnTo>
                    <a:lnTo>
                      <a:pt x="67" y="222"/>
                    </a:lnTo>
                    <a:lnTo>
                      <a:pt x="20" y="263"/>
                    </a:lnTo>
                    <a:lnTo>
                      <a:pt x="94" y="270"/>
                    </a:lnTo>
                    <a:lnTo>
                      <a:pt x="74" y="330"/>
                    </a:lnTo>
                    <a:lnTo>
                      <a:pt x="155" y="310"/>
                    </a:lnTo>
                    <a:lnTo>
                      <a:pt x="162" y="371"/>
                    </a:lnTo>
                    <a:lnTo>
                      <a:pt x="222" y="330"/>
                    </a:lnTo>
                    <a:lnTo>
                      <a:pt x="263" y="384"/>
                    </a:lnTo>
                    <a:lnTo>
                      <a:pt x="303" y="330"/>
                    </a:lnTo>
                    <a:lnTo>
                      <a:pt x="364" y="371"/>
                    </a:lnTo>
                    <a:lnTo>
                      <a:pt x="378" y="310"/>
                    </a:lnTo>
                    <a:lnTo>
                      <a:pt x="452" y="330"/>
                    </a:lnTo>
                    <a:lnTo>
                      <a:pt x="431" y="270"/>
                    </a:lnTo>
                    <a:lnTo>
                      <a:pt x="512" y="263"/>
                    </a:lnTo>
                    <a:lnTo>
                      <a:pt x="458" y="222"/>
                    </a:lnTo>
                    <a:lnTo>
                      <a:pt x="533" y="195"/>
                    </a:lnTo>
                    <a:close/>
                  </a:path>
                </a:pathLst>
              </a:custGeom>
              <a:solidFill>
                <a:srgbClr val="000000"/>
              </a:solidFill>
              <a:ln w="15875">
                <a:solidFill>
                  <a:schemeClr val="tx1"/>
                </a:solidFill>
                <a:round/>
                <a:headEnd/>
                <a:tailEnd/>
              </a:ln>
            </p:spPr>
            <p:txBody>
              <a:bodyPr/>
              <a:lstStyle/>
              <a:p>
                <a:endParaRPr lang="ja-JP" altLang="en-US"/>
              </a:p>
            </p:txBody>
          </p:sp>
          <p:sp>
            <p:nvSpPr>
              <p:cNvPr id="72740" name="Oval 21"/>
              <p:cNvSpPr>
                <a:spLocks noChangeArrowheads="1"/>
              </p:cNvSpPr>
              <p:nvPr/>
            </p:nvSpPr>
            <p:spPr bwMode="auto">
              <a:xfrm>
                <a:off x="660" y="1772"/>
                <a:ext cx="168" cy="122"/>
              </a:xfrm>
              <a:prstGeom prst="ellipse">
                <a:avLst/>
              </a:prstGeom>
              <a:solidFill>
                <a:srgbClr val="000000"/>
              </a:solidFill>
              <a:ln w="15875">
                <a:solidFill>
                  <a:schemeClr val="tx1"/>
                </a:solidFill>
                <a:round/>
                <a:headEnd/>
                <a:tailEnd/>
              </a:ln>
            </p:spPr>
            <p:txBody>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sp>
          <p:nvSpPr>
            <p:cNvPr id="72721" name="Oval 22"/>
            <p:cNvSpPr>
              <a:spLocks noChangeArrowheads="1"/>
            </p:cNvSpPr>
            <p:nvPr/>
          </p:nvSpPr>
          <p:spPr bwMode="auto">
            <a:xfrm>
              <a:off x="6379381" y="3522663"/>
              <a:ext cx="176212" cy="147638"/>
            </a:xfrm>
            <a:prstGeom prst="ellipse">
              <a:avLst/>
            </a:prstGeom>
            <a:solidFill>
              <a:srgbClr val="FFFFFF"/>
            </a:solidFill>
            <a:ln w="1587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72722" name="Group 23"/>
            <p:cNvGrpSpPr>
              <a:grpSpLocks/>
            </p:cNvGrpSpPr>
            <p:nvPr/>
          </p:nvGrpSpPr>
          <p:grpSpPr bwMode="auto">
            <a:xfrm flipH="1">
              <a:off x="8024031" y="3341688"/>
              <a:ext cx="476250" cy="446088"/>
              <a:chOff x="471" y="1624"/>
              <a:chExt cx="533" cy="384"/>
            </a:xfrm>
          </p:grpSpPr>
          <p:sp>
            <p:nvSpPr>
              <p:cNvPr id="72737" name="Freeform 24"/>
              <p:cNvSpPr>
                <a:spLocks/>
              </p:cNvSpPr>
              <p:nvPr/>
            </p:nvSpPr>
            <p:spPr bwMode="auto">
              <a:xfrm>
                <a:off x="471" y="1624"/>
                <a:ext cx="533" cy="384"/>
              </a:xfrm>
              <a:custGeom>
                <a:avLst/>
                <a:gdLst>
                  <a:gd name="T0" fmla="*/ 533 w 533"/>
                  <a:gd name="T1" fmla="*/ 195 h 384"/>
                  <a:gd name="T2" fmla="*/ 458 w 533"/>
                  <a:gd name="T3" fmla="*/ 168 h 384"/>
                  <a:gd name="T4" fmla="*/ 512 w 533"/>
                  <a:gd name="T5" fmla="*/ 121 h 384"/>
                  <a:gd name="T6" fmla="*/ 431 w 533"/>
                  <a:gd name="T7" fmla="*/ 114 h 384"/>
                  <a:gd name="T8" fmla="*/ 452 w 533"/>
                  <a:gd name="T9" fmla="*/ 54 h 384"/>
                  <a:gd name="T10" fmla="*/ 378 w 533"/>
                  <a:gd name="T11" fmla="*/ 74 h 384"/>
                  <a:gd name="T12" fmla="*/ 364 w 533"/>
                  <a:gd name="T13" fmla="*/ 13 h 384"/>
                  <a:gd name="T14" fmla="*/ 303 w 533"/>
                  <a:gd name="T15" fmla="*/ 54 h 384"/>
                  <a:gd name="T16" fmla="*/ 263 w 533"/>
                  <a:gd name="T17" fmla="*/ 0 h 384"/>
                  <a:gd name="T18" fmla="*/ 222 w 533"/>
                  <a:gd name="T19" fmla="*/ 54 h 384"/>
                  <a:gd name="T20" fmla="*/ 162 w 533"/>
                  <a:gd name="T21" fmla="*/ 13 h 384"/>
                  <a:gd name="T22" fmla="*/ 155 w 533"/>
                  <a:gd name="T23" fmla="*/ 74 h 384"/>
                  <a:gd name="T24" fmla="*/ 74 w 533"/>
                  <a:gd name="T25" fmla="*/ 54 h 384"/>
                  <a:gd name="T26" fmla="*/ 94 w 533"/>
                  <a:gd name="T27" fmla="*/ 114 h 384"/>
                  <a:gd name="T28" fmla="*/ 20 w 533"/>
                  <a:gd name="T29" fmla="*/ 121 h 384"/>
                  <a:gd name="T30" fmla="*/ 67 w 533"/>
                  <a:gd name="T31" fmla="*/ 168 h 384"/>
                  <a:gd name="T32" fmla="*/ 0 w 533"/>
                  <a:gd name="T33" fmla="*/ 195 h 384"/>
                  <a:gd name="T34" fmla="*/ 67 w 533"/>
                  <a:gd name="T35" fmla="*/ 222 h 384"/>
                  <a:gd name="T36" fmla="*/ 20 w 533"/>
                  <a:gd name="T37" fmla="*/ 263 h 384"/>
                  <a:gd name="T38" fmla="*/ 94 w 533"/>
                  <a:gd name="T39" fmla="*/ 270 h 384"/>
                  <a:gd name="T40" fmla="*/ 74 w 533"/>
                  <a:gd name="T41" fmla="*/ 330 h 384"/>
                  <a:gd name="T42" fmla="*/ 155 w 533"/>
                  <a:gd name="T43" fmla="*/ 310 h 384"/>
                  <a:gd name="T44" fmla="*/ 162 w 533"/>
                  <a:gd name="T45" fmla="*/ 371 h 384"/>
                  <a:gd name="T46" fmla="*/ 222 w 533"/>
                  <a:gd name="T47" fmla="*/ 330 h 384"/>
                  <a:gd name="T48" fmla="*/ 263 w 533"/>
                  <a:gd name="T49" fmla="*/ 384 h 384"/>
                  <a:gd name="T50" fmla="*/ 303 w 533"/>
                  <a:gd name="T51" fmla="*/ 330 h 384"/>
                  <a:gd name="T52" fmla="*/ 364 w 533"/>
                  <a:gd name="T53" fmla="*/ 371 h 384"/>
                  <a:gd name="T54" fmla="*/ 378 w 533"/>
                  <a:gd name="T55" fmla="*/ 310 h 384"/>
                  <a:gd name="T56" fmla="*/ 452 w 533"/>
                  <a:gd name="T57" fmla="*/ 330 h 384"/>
                  <a:gd name="T58" fmla="*/ 431 w 533"/>
                  <a:gd name="T59" fmla="*/ 270 h 384"/>
                  <a:gd name="T60" fmla="*/ 512 w 533"/>
                  <a:gd name="T61" fmla="*/ 263 h 384"/>
                  <a:gd name="T62" fmla="*/ 458 w 533"/>
                  <a:gd name="T63" fmla="*/ 222 h 384"/>
                  <a:gd name="T64" fmla="*/ 533 w 533"/>
                  <a:gd name="T65" fmla="*/ 195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384"/>
                  <a:gd name="T101" fmla="*/ 533 w 533"/>
                  <a:gd name="T102" fmla="*/ 384 h 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384">
                    <a:moveTo>
                      <a:pt x="533" y="195"/>
                    </a:moveTo>
                    <a:lnTo>
                      <a:pt x="458" y="168"/>
                    </a:lnTo>
                    <a:lnTo>
                      <a:pt x="512" y="121"/>
                    </a:lnTo>
                    <a:lnTo>
                      <a:pt x="431" y="114"/>
                    </a:lnTo>
                    <a:lnTo>
                      <a:pt x="452" y="54"/>
                    </a:lnTo>
                    <a:lnTo>
                      <a:pt x="378" y="74"/>
                    </a:lnTo>
                    <a:lnTo>
                      <a:pt x="364" y="13"/>
                    </a:lnTo>
                    <a:lnTo>
                      <a:pt x="303" y="54"/>
                    </a:lnTo>
                    <a:lnTo>
                      <a:pt x="263" y="0"/>
                    </a:lnTo>
                    <a:lnTo>
                      <a:pt x="222" y="54"/>
                    </a:lnTo>
                    <a:lnTo>
                      <a:pt x="162" y="13"/>
                    </a:lnTo>
                    <a:lnTo>
                      <a:pt x="155" y="74"/>
                    </a:lnTo>
                    <a:lnTo>
                      <a:pt x="74" y="54"/>
                    </a:lnTo>
                    <a:lnTo>
                      <a:pt x="94" y="114"/>
                    </a:lnTo>
                    <a:lnTo>
                      <a:pt x="20" y="121"/>
                    </a:lnTo>
                    <a:lnTo>
                      <a:pt x="67" y="168"/>
                    </a:lnTo>
                    <a:lnTo>
                      <a:pt x="0" y="195"/>
                    </a:lnTo>
                    <a:lnTo>
                      <a:pt x="67" y="222"/>
                    </a:lnTo>
                    <a:lnTo>
                      <a:pt x="20" y="263"/>
                    </a:lnTo>
                    <a:lnTo>
                      <a:pt x="94" y="270"/>
                    </a:lnTo>
                    <a:lnTo>
                      <a:pt x="74" y="330"/>
                    </a:lnTo>
                    <a:lnTo>
                      <a:pt x="155" y="310"/>
                    </a:lnTo>
                    <a:lnTo>
                      <a:pt x="162" y="371"/>
                    </a:lnTo>
                    <a:lnTo>
                      <a:pt x="222" y="330"/>
                    </a:lnTo>
                    <a:lnTo>
                      <a:pt x="263" y="384"/>
                    </a:lnTo>
                    <a:lnTo>
                      <a:pt x="303" y="330"/>
                    </a:lnTo>
                    <a:lnTo>
                      <a:pt x="364" y="371"/>
                    </a:lnTo>
                    <a:lnTo>
                      <a:pt x="378" y="310"/>
                    </a:lnTo>
                    <a:lnTo>
                      <a:pt x="452" y="330"/>
                    </a:lnTo>
                    <a:lnTo>
                      <a:pt x="431" y="270"/>
                    </a:lnTo>
                    <a:lnTo>
                      <a:pt x="512" y="263"/>
                    </a:lnTo>
                    <a:lnTo>
                      <a:pt x="458" y="222"/>
                    </a:lnTo>
                    <a:lnTo>
                      <a:pt x="533" y="195"/>
                    </a:lnTo>
                    <a:close/>
                  </a:path>
                </a:pathLst>
              </a:custGeom>
              <a:solidFill>
                <a:srgbClr val="FFFF00"/>
              </a:solidFill>
              <a:ln w="15875">
                <a:solidFill>
                  <a:srgbClr val="000000"/>
                </a:solidFill>
                <a:round/>
                <a:headEnd/>
                <a:tailEnd/>
              </a:ln>
            </p:spPr>
            <p:txBody>
              <a:bodyPr/>
              <a:lstStyle/>
              <a:p>
                <a:endParaRPr lang="ja-JP" altLang="en-US"/>
              </a:p>
            </p:txBody>
          </p:sp>
          <p:sp>
            <p:nvSpPr>
              <p:cNvPr id="72738" name="Oval 25"/>
              <p:cNvSpPr>
                <a:spLocks noChangeArrowheads="1"/>
              </p:cNvSpPr>
              <p:nvPr/>
            </p:nvSpPr>
            <p:spPr bwMode="auto">
              <a:xfrm>
                <a:off x="660" y="1772"/>
                <a:ext cx="168" cy="122"/>
              </a:xfrm>
              <a:prstGeom prst="ellipse">
                <a:avLst/>
              </a:prstGeom>
              <a:solidFill>
                <a:srgbClr val="FFFF00"/>
              </a:solidFill>
              <a:ln w="1587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sp>
          <p:nvSpPr>
            <p:cNvPr id="72723" name="Oval 26"/>
            <p:cNvSpPr>
              <a:spLocks noChangeArrowheads="1"/>
            </p:cNvSpPr>
            <p:nvPr/>
          </p:nvSpPr>
          <p:spPr bwMode="auto">
            <a:xfrm flipH="1">
              <a:off x="8174843" y="3495676"/>
              <a:ext cx="176213" cy="149225"/>
            </a:xfrm>
            <a:prstGeom prst="ellipse">
              <a:avLst/>
            </a:prstGeom>
            <a:solidFill>
              <a:srgbClr val="FFFFFF"/>
            </a:solidFill>
            <a:ln w="1587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72724" name="Group 28"/>
            <p:cNvGrpSpPr>
              <a:grpSpLocks/>
            </p:cNvGrpSpPr>
            <p:nvPr/>
          </p:nvGrpSpPr>
          <p:grpSpPr bwMode="auto">
            <a:xfrm>
              <a:off x="6806418" y="3279776"/>
              <a:ext cx="1079500" cy="574675"/>
              <a:chOff x="3923" y="1797"/>
              <a:chExt cx="998" cy="362"/>
            </a:xfrm>
          </p:grpSpPr>
          <p:grpSp>
            <p:nvGrpSpPr>
              <p:cNvPr id="72731" name="Group 29"/>
              <p:cNvGrpSpPr>
                <a:grpSpLocks/>
              </p:cNvGrpSpPr>
              <p:nvPr/>
            </p:nvGrpSpPr>
            <p:grpSpPr bwMode="auto">
              <a:xfrm>
                <a:off x="3923" y="1797"/>
                <a:ext cx="998" cy="181"/>
                <a:chOff x="3696" y="1389"/>
                <a:chExt cx="998" cy="181"/>
              </a:xfrm>
            </p:grpSpPr>
            <p:sp>
              <p:nvSpPr>
                <p:cNvPr id="72735" name="Line 30"/>
                <p:cNvSpPr>
                  <a:spLocks noChangeShapeType="1"/>
                </p:cNvSpPr>
                <p:nvPr/>
              </p:nvSpPr>
              <p:spPr bwMode="auto">
                <a:xfrm>
                  <a:off x="3696" y="1480"/>
                  <a:ext cx="998" cy="0"/>
                </a:xfrm>
                <a:prstGeom prst="line">
                  <a:avLst/>
                </a:prstGeom>
                <a:noFill/>
                <a:ln w="762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72736" name="Line 31"/>
                <p:cNvSpPr>
                  <a:spLocks noChangeShapeType="1"/>
                </p:cNvSpPr>
                <p:nvPr/>
              </p:nvSpPr>
              <p:spPr bwMode="auto">
                <a:xfrm>
                  <a:off x="4694" y="1389"/>
                  <a:ext cx="0" cy="181"/>
                </a:xfrm>
                <a:prstGeom prst="line">
                  <a:avLst/>
                </a:prstGeom>
                <a:noFill/>
                <a:ln w="762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grpSp>
          <p:grpSp>
            <p:nvGrpSpPr>
              <p:cNvPr id="72732" name="Group 32"/>
              <p:cNvGrpSpPr>
                <a:grpSpLocks/>
              </p:cNvGrpSpPr>
              <p:nvPr/>
            </p:nvGrpSpPr>
            <p:grpSpPr bwMode="auto">
              <a:xfrm flipH="1">
                <a:off x="3923" y="1978"/>
                <a:ext cx="998" cy="181"/>
                <a:chOff x="3696" y="1389"/>
                <a:chExt cx="998" cy="181"/>
              </a:xfrm>
            </p:grpSpPr>
            <p:sp>
              <p:nvSpPr>
                <p:cNvPr id="72733" name="Line 33"/>
                <p:cNvSpPr>
                  <a:spLocks noChangeShapeType="1"/>
                </p:cNvSpPr>
                <p:nvPr/>
              </p:nvSpPr>
              <p:spPr bwMode="auto">
                <a:xfrm>
                  <a:off x="3696" y="1480"/>
                  <a:ext cx="998" cy="0"/>
                </a:xfrm>
                <a:prstGeom prst="line">
                  <a:avLst/>
                </a:prstGeom>
                <a:noFill/>
                <a:ln w="762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72734" name="Line 34"/>
                <p:cNvSpPr>
                  <a:spLocks noChangeShapeType="1"/>
                </p:cNvSpPr>
                <p:nvPr/>
              </p:nvSpPr>
              <p:spPr bwMode="auto">
                <a:xfrm>
                  <a:off x="4694" y="1389"/>
                  <a:ext cx="0" cy="181"/>
                </a:xfrm>
                <a:prstGeom prst="line">
                  <a:avLst/>
                </a:prstGeom>
                <a:noFill/>
                <a:ln w="762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grpSp>
        </p:grpSp>
        <p:pic>
          <p:nvPicPr>
            <p:cNvPr id="72725"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8611" y="3944937"/>
              <a:ext cx="17557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2726" name="AutoShape 36"/>
            <p:cNvSpPr>
              <a:spLocks noChangeArrowheads="1"/>
            </p:cNvSpPr>
            <p:nvPr/>
          </p:nvSpPr>
          <p:spPr bwMode="auto">
            <a:xfrm rot="5400000">
              <a:off x="6473825" y="1539875"/>
              <a:ext cx="609600" cy="140335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767 h 21600"/>
                <a:gd name="T14" fmla="*/ 20167 w 21600"/>
                <a:gd name="T15" fmla="*/ 7391 h 21600"/>
              </a:gdLst>
              <a:ahLst/>
              <a:cxnLst>
                <a:cxn ang="T8">
                  <a:pos x="T0" y="T1"/>
                </a:cxn>
                <a:cxn ang="T9">
                  <a:pos x="T2" y="T3"/>
                </a:cxn>
                <a:cxn ang="T10">
                  <a:pos x="T4" y="T5"/>
                </a:cxn>
                <a:cxn ang="T11">
                  <a:pos x="T6" y="T7"/>
                </a:cxn>
              </a:cxnLst>
              <a:rect l="T12" t="T13" r="T14" b="T15"/>
              <a:pathLst>
                <a:path w="21600" h="21600">
                  <a:moveTo>
                    <a:pt x="21600" y="6079"/>
                  </a:moveTo>
                  <a:lnTo>
                    <a:pt x="14959" y="0"/>
                  </a:lnTo>
                  <a:lnTo>
                    <a:pt x="14959" y="4767"/>
                  </a:lnTo>
                  <a:lnTo>
                    <a:pt x="12427" y="4767"/>
                  </a:lnTo>
                  <a:cubicBezTo>
                    <a:pt x="5564" y="4767"/>
                    <a:pt x="0" y="8076"/>
                    <a:pt x="0" y="12158"/>
                  </a:cubicBezTo>
                  <a:lnTo>
                    <a:pt x="0" y="21600"/>
                  </a:lnTo>
                  <a:lnTo>
                    <a:pt x="2682" y="21600"/>
                  </a:lnTo>
                  <a:lnTo>
                    <a:pt x="2682" y="12158"/>
                  </a:lnTo>
                  <a:cubicBezTo>
                    <a:pt x="2682" y="9525"/>
                    <a:pt x="7045" y="7391"/>
                    <a:pt x="12427" y="7391"/>
                  </a:cubicBezTo>
                  <a:lnTo>
                    <a:pt x="14959" y="7391"/>
                  </a:lnTo>
                  <a:lnTo>
                    <a:pt x="14959" y="12158"/>
                  </a:lnTo>
                  <a:lnTo>
                    <a:pt x="21600" y="6079"/>
                  </a:lnTo>
                  <a:close/>
                </a:path>
              </a:pathLst>
            </a:custGeom>
            <a:solidFill>
              <a:schemeClr val="accent1"/>
            </a:solidFill>
            <a:ln w="9525" algn="ctr">
              <a:solidFill>
                <a:schemeClr val="tx1"/>
              </a:solidFill>
              <a:miter lim="800000"/>
              <a:headEnd/>
              <a:tailEnd/>
            </a:ln>
          </p:spPr>
          <p:txBody>
            <a:bodyPr wrap="none" anchor="ctr"/>
            <a:lstStyle/>
            <a:p>
              <a:endParaRPr lang="ja-JP" altLang="en-US"/>
            </a:p>
          </p:txBody>
        </p:sp>
        <p:sp>
          <p:nvSpPr>
            <p:cNvPr id="72727" name="Text Box 37"/>
            <p:cNvSpPr txBox="1">
              <a:spLocks noChangeArrowheads="1"/>
            </p:cNvSpPr>
            <p:nvPr/>
          </p:nvSpPr>
          <p:spPr bwMode="auto">
            <a:xfrm>
              <a:off x="5873751" y="1441450"/>
              <a:ext cx="1139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buClrTx/>
                <a:buSzTx/>
                <a:buFontTx/>
                <a:buNone/>
              </a:pPr>
              <a:r>
                <a:rPr lang="en-US" altLang="ja-JP" sz="1800" dirty="0" smtClean="0">
                  <a:latin typeface="Tahoma" panose="020B0604030504040204" pitchFamily="34" charset="0"/>
                  <a:ea typeface="HG創英角ﾎﾟｯﾌﾟ体" panose="040B0A09000000000000" pitchFamily="49" charset="-128"/>
                </a:rPr>
                <a:t>mutation</a:t>
              </a:r>
              <a:endParaRPr lang="ja-JP" altLang="en-US" sz="1800" dirty="0">
                <a:latin typeface="Tahoma" panose="020B0604030504040204" pitchFamily="34" charset="0"/>
                <a:ea typeface="HG創英角ﾎﾟｯﾌﾟ体" panose="040B0A09000000000000" pitchFamily="49" charset="-128"/>
              </a:endParaRPr>
            </a:p>
          </p:txBody>
        </p:sp>
        <p:sp>
          <p:nvSpPr>
            <p:cNvPr id="72728" name="Text Box 60"/>
            <p:cNvSpPr txBox="1">
              <a:spLocks noChangeArrowheads="1"/>
            </p:cNvSpPr>
            <p:nvPr/>
          </p:nvSpPr>
          <p:spPr bwMode="auto">
            <a:xfrm>
              <a:off x="6609568" y="2708276"/>
              <a:ext cx="1484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SzTx/>
                <a:buFontTx/>
                <a:buNone/>
              </a:pPr>
              <a:r>
                <a:rPr lang="en-US" altLang="ja-JP" sz="1800" dirty="0" smtClean="0">
                  <a:latin typeface="Tahoma" panose="020B0604030504040204" pitchFamily="34" charset="0"/>
                  <a:ea typeface="HGP創英角ﾎﾟｯﾌﾟ体" panose="040B0A00000000000000" pitchFamily="50" charset="-128"/>
                </a:rPr>
                <a:t>long</a:t>
              </a:r>
              <a:endParaRPr lang="ja-JP" altLang="en-US" sz="1800" dirty="0">
                <a:latin typeface="Tahoma" panose="020B0604030504040204" pitchFamily="34" charset="0"/>
                <a:ea typeface="HGP創英角ﾎﾟｯﾌﾟ体" panose="040B0A00000000000000" pitchFamily="50" charset="-128"/>
              </a:endParaRPr>
            </a:p>
          </p:txBody>
        </p:sp>
        <p:sp>
          <p:nvSpPr>
            <p:cNvPr id="72730" name="下カーブ矢印 62"/>
            <p:cNvSpPr>
              <a:spLocks noChangeArrowheads="1"/>
            </p:cNvSpPr>
            <p:nvPr/>
          </p:nvSpPr>
          <p:spPr bwMode="auto">
            <a:xfrm flipH="1">
              <a:off x="6439706" y="2636838"/>
              <a:ext cx="1711325" cy="682625"/>
            </a:xfrm>
            <a:prstGeom prst="curvedDownArrow">
              <a:avLst>
                <a:gd name="adj1" fmla="val 24954"/>
                <a:gd name="adj2" fmla="val 49931"/>
                <a:gd name="adj3" fmla="val 25000"/>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spTree>
    <p:extLst>
      <p:ext uri="{BB962C8B-B14F-4D97-AF65-F5344CB8AC3E}">
        <p14:creationId xmlns:p14="http://schemas.microsoft.com/office/powerpoint/2010/main" val="239818867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878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78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87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365126"/>
            <a:ext cx="9144000" cy="874951"/>
          </a:xfrm>
        </p:spPr>
        <p:txBody>
          <a:bodyPr>
            <a:normAutofit fontScale="90000"/>
          </a:bodyPr>
          <a:lstStyle/>
          <a:p>
            <a:pPr algn="ctr"/>
            <a:r>
              <a:rPr lang="en-US" altLang="ja-JP" dirty="0" smtClean="0"/>
              <a:t>Four mechanisms we learn in this lecture</a:t>
            </a:r>
            <a:endParaRPr kumimoji="1" lang="ja-JP" altLang="en-US" dirty="0"/>
          </a:p>
        </p:txBody>
      </p:sp>
      <p:pic>
        <p:nvPicPr>
          <p:cNvPr id="5" name="図 4"/>
          <p:cNvPicPr>
            <a:picLocks noChangeAspect="1"/>
          </p:cNvPicPr>
          <p:nvPr/>
        </p:nvPicPr>
        <p:blipFill>
          <a:blip r:embed="rId4"/>
          <a:stretch>
            <a:fillRect/>
          </a:stretch>
        </p:blipFill>
        <p:spPr>
          <a:xfrm>
            <a:off x="1697030" y="4647907"/>
            <a:ext cx="2351136" cy="1757754"/>
          </a:xfrm>
          <a:prstGeom prst="rect">
            <a:avLst/>
          </a:prstGeom>
        </p:spPr>
      </p:pic>
      <p:pic>
        <p:nvPicPr>
          <p:cNvPr id="6" name="図 5"/>
          <p:cNvPicPr>
            <a:picLocks noChangeAspect="1"/>
          </p:cNvPicPr>
          <p:nvPr/>
        </p:nvPicPr>
        <p:blipFill>
          <a:blip r:embed="rId5"/>
          <a:stretch>
            <a:fillRect/>
          </a:stretch>
        </p:blipFill>
        <p:spPr>
          <a:xfrm>
            <a:off x="5091177" y="1492612"/>
            <a:ext cx="2132409" cy="2132409"/>
          </a:xfrm>
          <a:prstGeom prst="rect">
            <a:avLst/>
          </a:prstGeom>
        </p:spPr>
      </p:pic>
      <p:pic>
        <p:nvPicPr>
          <p:cNvPr id="7" name="図 6"/>
          <p:cNvPicPr>
            <a:picLocks noChangeAspect="1"/>
          </p:cNvPicPr>
          <p:nvPr/>
        </p:nvPicPr>
        <p:blipFill>
          <a:blip r:embed="rId6"/>
          <a:stretch>
            <a:fillRect/>
          </a:stretch>
        </p:blipFill>
        <p:spPr>
          <a:xfrm>
            <a:off x="5065340" y="4608489"/>
            <a:ext cx="2476500" cy="1797172"/>
          </a:xfrm>
          <a:prstGeom prst="rect">
            <a:avLst/>
          </a:prstGeom>
        </p:spPr>
      </p:pic>
      <p:sp>
        <p:nvSpPr>
          <p:cNvPr id="8" name="テキスト ボックス 7"/>
          <p:cNvSpPr txBox="1"/>
          <p:nvPr/>
        </p:nvSpPr>
        <p:spPr>
          <a:xfrm>
            <a:off x="1845778" y="4239157"/>
            <a:ext cx="2053639" cy="369332"/>
          </a:xfrm>
          <a:prstGeom prst="rect">
            <a:avLst/>
          </a:prstGeom>
          <a:noFill/>
        </p:spPr>
        <p:txBody>
          <a:bodyPr wrap="none" rtlCol="0">
            <a:spAutoFit/>
          </a:bodyPr>
          <a:lstStyle/>
          <a:p>
            <a:r>
              <a:rPr kumimoji="1" lang="en-US" altLang="ja-JP" dirty="0" smtClean="0"/>
              <a:t>Stable wave pattern</a:t>
            </a:r>
            <a:endParaRPr kumimoji="1" lang="ja-JP" altLang="en-US" dirty="0"/>
          </a:p>
        </p:txBody>
      </p:sp>
      <p:sp>
        <p:nvSpPr>
          <p:cNvPr id="9" name="テキスト ボックス 8"/>
          <p:cNvSpPr txBox="1"/>
          <p:nvPr/>
        </p:nvSpPr>
        <p:spPr>
          <a:xfrm>
            <a:off x="1680070" y="1314752"/>
            <a:ext cx="2359941" cy="369332"/>
          </a:xfrm>
          <a:prstGeom prst="rect">
            <a:avLst/>
          </a:prstGeom>
          <a:noFill/>
        </p:spPr>
        <p:txBody>
          <a:bodyPr wrap="none" rtlCol="0">
            <a:spAutoFit/>
          </a:bodyPr>
          <a:lstStyle/>
          <a:p>
            <a:r>
              <a:rPr kumimoji="1" lang="en-US" altLang="ja-JP" dirty="0" smtClean="0"/>
              <a:t>Travelling wave pattern</a:t>
            </a:r>
            <a:endParaRPr kumimoji="1" lang="ja-JP" altLang="en-US" dirty="0"/>
          </a:p>
        </p:txBody>
      </p:sp>
      <p:sp>
        <p:nvSpPr>
          <p:cNvPr id="11" name="テキスト ボックス 10"/>
          <p:cNvSpPr txBox="1"/>
          <p:nvPr/>
        </p:nvSpPr>
        <p:spPr>
          <a:xfrm>
            <a:off x="5520793" y="1314752"/>
            <a:ext cx="1301703" cy="369332"/>
          </a:xfrm>
          <a:prstGeom prst="rect">
            <a:avLst/>
          </a:prstGeom>
          <a:noFill/>
        </p:spPr>
        <p:txBody>
          <a:bodyPr wrap="none" rtlCol="0">
            <a:spAutoFit/>
          </a:bodyPr>
          <a:lstStyle/>
          <a:p>
            <a:r>
              <a:rPr kumimoji="1" lang="en-US" altLang="ja-JP" dirty="0" smtClean="0"/>
              <a:t>Spiral cones</a:t>
            </a:r>
            <a:endParaRPr kumimoji="1" lang="ja-JP" altLang="en-US" dirty="0"/>
          </a:p>
        </p:txBody>
      </p:sp>
      <p:sp>
        <p:nvSpPr>
          <p:cNvPr id="10" name="テキスト ボックス 9"/>
          <p:cNvSpPr txBox="1"/>
          <p:nvPr/>
        </p:nvSpPr>
        <p:spPr>
          <a:xfrm>
            <a:off x="5445374" y="4239157"/>
            <a:ext cx="1682384" cy="369332"/>
          </a:xfrm>
          <a:prstGeom prst="rect">
            <a:avLst/>
          </a:prstGeom>
          <a:noFill/>
        </p:spPr>
        <p:txBody>
          <a:bodyPr wrap="none" rtlCol="0">
            <a:spAutoFit/>
          </a:bodyPr>
          <a:lstStyle/>
          <a:p>
            <a:r>
              <a:rPr lang="en-US" altLang="ja-JP" dirty="0" smtClean="0"/>
              <a:t>Origami Balloon</a:t>
            </a:r>
            <a:endParaRPr kumimoji="1" lang="ja-JP" altLang="en-US" dirty="0"/>
          </a:p>
        </p:txBody>
      </p:sp>
      <p:pic>
        <p:nvPicPr>
          <p:cNvPr id="13" name="waves_during_develop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04370" y="1700103"/>
            <a:ext cx="2095047" cy="2095047"/>
          </a:xfrm>
          <a:prstGeom prst="rect">
            <a:avLst/>
          </a:prstGeom>
        </p:spPr>
      </p:pic>
    </p:spTree>
    <p:extLst>
      <p:ext uri="{BB962C8B-B14F-4D97-AF65-F5344CB8AC3E}">
        <p14:creationId xmlns:p14="http://schemas.microsoft.com/office/powerpoint/2010/main" val="1436451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6609" y="480740"/>
            <a:ext cx="7886700" cy="748971"/>
          </a:xfrm>
        </p:spPr>
        <p:txBody>
          <a:bodyPr/>
          <a:lstStyle/>
          <a:p>
            <a:pPr algn="ctr"/>
            <a:r>
              <a:rPr kumimoji="1" lang="en-US" altLang="ja-JP" dirty="0" smtClean="0"/>
              <a:t>How do they grow?</a:t>
            </a:r>
            <a:endParaRPr kumimoji="1" lang="ja-JP" altLang="en-US" dirty="0"/>
          </a:p>
        </p:txBody>
      </p:sp>
      <p:pic>
        <p:nvPicPr>
          <p:cNvPr id="7170" name="Picture 2" descr="ãå·»è²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018" y="1650124"/>
            <a:ext cx="3312838" cy="248462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ãç¾ è§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547" y="1650123"/>
            <a:ext cx="3269974" cy="248462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ãé¹¿ãè§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017" y="4219958"/>
            <a:ext cx="3306303" cy="2380539"/>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5"/>
          <a:stretch>
            <a:fillRect/>
          </a:stretch>
        </p:blipFill>
        <p:spPr>
          <a:xfrm>
            <a:off x="4906253" y="4219957"/>
            <a:ext cx="3276268" cy="2380539"/>
          </a:xfrm>
          <a:prstGeom prst="rect">
            <a:avLst/>
          </a:prstGeom>
        </p:spPr>
      </p:pic>
    </p:spTree>
    <p:extLst>
      <p:ext uri="{BB962C8B-B14F-4D97-AF65-F5344CB8AC3E}">
        <p14:creationId xmlns:p14="http://schemas.microsoft.com/office/powerpoint/2010/main" val="8340223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725419"/>
            <a:ext cx="9144000" cy="994172"/>
          </a:xfrm>
        </p:spPr>
        <p:txBody>
          <a:bodyPr>
            <a:normAutofit fontScale="90000"/>
          </a:bodyPr>
          <a:lstStyle/>
          <a:p>
            <a:pPr algn="ctr"/>
            <a:r>
              <a:rPr kumimoji="1" lang="en-US" altLang="ja-JP" dirty="0" smtClean="0"/>
              <a:t>Apposition growth of sea shells</a:t>
            </a:r>
            <a:r>
              <a:rPr lang="ja-JP" altLang="en-US" dirty="0"/>
              <a:t> </a:t>
            </a:r>
            <a:r>
              <a:rPr lang="en-US" altLang="ja-JP" dirty="0" smtClean="0"/>
              <a:t>and horns</a:t>
            </a:r>
            <a:r>
              <a:rPr kumimoji="1" lang="en-US" altLang="ja-JP" dirty="0" smtClean="0"/>
              <a:t/>
            </a:r>
            <a:br>
              <a:rPr kumimoji="1" lang="en-US" altLang="ja-JP" dirty="0" smtClean="0"/>
            </a:br>
            <a:r>
              <a:rPr lang="en-US" altLang="ja-JP" sz="2400" dirty="0"/>
              <a:t>Shells grow only at the edge of opening</a:t>
            </a:r>
            <a:endParaRPr lang="ja-JP" altLang="en-US" sz="2400" dirty="0"/>
          </a:p>
        </p:txBody>
      </p:sp>
      <p:pic>
        <p:nvPicPr>
          <p:cNvPr id="49156" name="Picture 4" descr="http://us.123rf.com/400wm/400/400/ievavincer/ievavincer1104/ievavincer110400037/9377187-sea-shell-isolated-on-white.jpg"/>
          <p:cNvPicPr>
            <a:picLocks noChangeAspect="1" noChangeArrowheads="1"/>
          </p:cNvPicPr>
          <p:nvPr/>
        </p:nvPicPr>
        <p:blipFill>
          <a:blip r:embed="rId2" cstate="print"/>
          <a:srcRect/>
          <a:stretch>
            <a:fillRect/>
          </a:stretch>
        </p:blipFill>
        <p:spPr bwMode="auto">
          <a:xfrm rot="5006008">
            <a:off x="1031013" y="2354582"/>
            <a:ext cx="3637517" cy="2646294"/>
          </a:xfrm>
          <a:prstGeom prst="rect">
            <a:avLst/>
          </a:prstGeom>
          <a:noFill/>
        </p:spPr>
      </p:pic>
      <p:sp>
        <p:nvSpPr>
          <p:cNvPr id="3" name="下矢印 2"/>
          <p:cNvSpPr/>
          <p:nvPr/>
        </p:nvSpPr>
        <p:spPr>
          <a:xfrm rot="3124289">
            <a:off x="3826783" y="3010728"/>
            <a:ext cx="357275" cy="651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372226" y="2699117"/>
            <a:ext cx="3873048" cy="369332"/>
          </a:xfrm>
          <a:prstGeom prst="rect">
            <a:avLst/>
          </a:prstGeom>
          <a:noFill/>
        </p:spPr>
        <p:txBody>
          <a:bodyPr wrap="none" rtlCol="0">
            <a:spAutoFit/>
          </a:bodyPr>
          <a:lstStyle/>
          <a:p>
            <a:r>
              <a:rPr kumimoji="1" lang="en-US" altLang="ja-JP" dirty="0" smtClean="0"/>
              <a:t>Only the edge part grows by apposition</a:t>
            </a:r>
            <a:endParaRPr kumimoji="1" lang="ja-JP" altLang="en-US" dirty="0"/>
          </a:p>
        </p:txBody>
      </p:sp>
      <p:pic>
        <p:nvPicPr>
          <p:cNvPr id="7" name="Picture 4" descr="ãç¾ è§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0295" y="4401823"/>
            <a:ext cx="2707454" cy="2057209"/>
          </a:xfrm>
          <a:prstGeom prst="rect">
            <a:avLst/>
          </a:prstGeom>
          <a:noFill/>
          <a:extLst>
            <a:ext uri="{909E8E84-426E-40DD-AFC4-6F175D3DCCD1}">
              <a14:hiddenFill xmlns:a14="http://schemas.microsoft.com/office/drawing/2010/main">
                <a:solidFill>
                  <a:srgbClr val="FFFFFF"/>
                </a:solidFill>
              </a14:hiddenFill>
            </a:ext>
          </a:extLst>
        </p:spPr>
      </p:pic>
      <p:sp>
        <p:nvSpPr>
          <p:cNvPr id="8" name="下矢印 7"/>
          <p:cNvSpPr/>
          <p:nvPr/>
        </p:nvSpPr>
        <p:spPr>
          <a:xfrm rot="844555">
            <a:off x="6292345" y="3183510"/>
            <a:ext cx="357275" cy="1350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907388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0181" y="658128"/>
            <a:ext cx="8117317" cy="994172"/>
          </a:xfrm>
        </p:spPr>
        <p:txBody>
          <a:bodyPr>
            <a:normAutofit/>
          </a:bodyPr>
          <a:lstStyle/>
          <a:p>
            <a:r>
              <a:rPr kumimoji="1" lang="en-US" altLang="ja-JP" sz="3200" dirty="0" smtClean="0"/>
              <a:t>All the shells are made by an identical method</a:t>
            </a:r>
            <a:endParaRPr kumimoji="1" lang="ja-JP" altLang="en-US" sz="3200" dirty="0"/>
          </a:p>
        </p:txBody>
      </p:sp>
      <p:pic>
        <p:nvPicPr>
          <p:cNvPr id="54274" name="Picture 2" descr="http://www.geocities.jp/kazura32/subtitle.JPG"/>
          <p:cNvPicPr>
            <a:picLocks noChangeAspect="1" noChangeArrowheads="1"/>
          </p:cNvPicPr>
          <p:nvPr/>
        </p:nvPicPr>
        <p:blipFill>
          <a:blip r:embed="rId2" cstate="print"/>
          <a:srcRect/>
          <a:stretch>
            <a:fillRect/>
          </a:stretch>
        </p:blipFill>
        <p:spPr bwMode="auto">
          <a:xfrm>
            <a:off x="1647772" y="1841487"/>
            <a:ext cx="5793551" cy="4345163"/>
          </a:xfrm>
          <a:prstGeom prst="rect">
            <a:avLst/>
          </a:prstGeom>
          <a:noFill/>
        </p:spPr>
      </p:pic>
    </p:spTree>
    <p:extLst>
      <p:ext uri="{BB962C8B-B14F-4D97-AF65-F5344CB8AC3E}">
        <p14:creationId xmlns:p14="http://schemas.microsoft.com/office/powerpoint/2010/main" val="19579493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madsci.org/posts/archives/may98/892237971.Zo.1.gif"/>
          <p:cNvPicPr>
            <a:picLocks noChangeAspect="1" noChangeArrowheads="1"/>
          </p:cNvPicPr>
          <p:nvPr/>
        </p:nvPicPr>
        <p:blipFill>
          <a:blip r:embed="rId2" cstate="print"/>
          <a:srcRect/>
          <a:stretch>
            <a:fillRect/>
          </a:stretch>
        </p:blipFill>
        <p:spPr bwMode="auto">
          <a:xfrm>
            <a:off x="642910" y="1000108"/>
            <a:ext cx="7755502" cy="5072098"/>
          </a:xfrm>
          <a:prstGeom prst="rect">
            <a:avLst/>
          </a:prstGeom>
          <a:noFill/>
        </p:spPr>
      </p:pic>
    </p:spTree>
    <p:extLst>
      <p:ext uri="{BB962C8B-B14F-4D97-AF65-F5344CB8AC3E}">
        <p14:creationId xmlns:p14="http://schemas.microsoft.com/office/powerpoint/2010/main" val="25503471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alaeo.gly.bris.ac.uk/Palaeofiles/Fossilgroups/ammonoidea/Mollusc_classes.jpg"/>
          <p:cNvPicPr>
            <a:picLocks noChangeAspect="1" noChangeArrowheads="1"/>
          </p:cNvPicPr>
          <p:nvPr/>
        </p:nvPicPr>
        <p:blipFill>
          <a:blip r:embed="rId2" cstate="print"/>
          <a:srcRect/>
          <a:stretch>
            <a:fillRect/>
          </a:stretch>
        </p:blipFill>
        <p:spPr bwMode="auto">
          <a:xfrm>
            <a:off x="1285852" y="285728"/>
            <a:ext cx="6715172" cy="6579512"/>
          </a:xfrm>
          <a:prstGeom prst="rect">
            <a:avLst/>
          </a:prstGeom>
          <a:noFill/>
        </p:spPr>
      </p:pic>
    </p:spTree>
    <p:extLst>
      <p:ext uri="{BB962C8B-B14F-4D97-AF65-F5344CB8AC3E}">
        <p14:creationId xmlns:p14="http://schemas.microsoft.com/office/powerpoint/2010/main" val="29939080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0181" y="658128"/>
            <a:ext cx="8117317" cy="994172"/>
          </a:xfrm>
        </p:spPr>
        <p:txBody>
          <a:bodyPr>
            <a:normAutofit/>
          </a:bodyPr>
          <a:lstStyle/>
          <a:p>
            <a:r>
              <a:rPr kumimoji="1" lang="en-US" altLang="ja-JP" sz="3200" dirty="0" smtClean="0"/>
              <a:t>All the shells are made by an identical method</a:t>
            </a:r>
            <a:endParaRPr kumimoji="1" lang="ja-JP" altLang="en-US" sz="3200" dirty="0"/>
          </a:p>
        </p:txBody>
      </p:sp>
      <p:pic>
        <p:nvPicPr>
          <p:cNvPr id="54274" name="Picture 2" descr="http://www.geocities.jp/kazura32/subtitle.JPG"/>
          <p:cNvPicPr>
            <a:picLocks noChangeAspect="1" noChangeArrowheads="1"/>
          </p:cNvPicPr>
          <p:nvPr/>
        </p:nvPicPr>
        <p:blipFill>
          <a:blip r:embed="rId2" cstate="print"/>
          <a:srcRect/>
          <a:stretch>
            <a:fillRect/>
          </a:stretch>
        </p:blipFill>
        <p:spPr bwMode="auto">
          <a:xfrm>
            <a:off x="1647772" y="1841487"/>
            <a:ext cx="5793551" cy="4345163"/>
          </a:xfrm>
          <a:prstGeom prst="rect">
            <a:avLst/>
          </a:prstGeom>
          <a:noFill/>
        </p:spPr>
      </p:pic>
    </p:spTree>
    <p:extLst>
      <p:ext uri="{BB962C8B-B14F-4D97-AF65-F5344CB8AC3E}">
        <p14:creationId xmlns:p14="http://schemas.microsoft.com/office/powerpoint/2010/main" val="33149090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8263102" cy="914082"/>
          </a:xfrm>
        </p:spPr>
        <p:txBody>
          <a:bodyPr/>
          <a:lstStyle/>
          <a:p>
            <a:r>
              <a:rPr kumimoji="1" lang="en-US" altLang="ja-JP" dirty="0" smtClean="0"/>
              <a:t>Parameters determining the shape</a:t>
            </a:r>
            <a:endParaRPr kumimoji="1" lang="ja-JP" altLang="en-US" dirty="0"/>
          </a:p>
        </p:txBody>
      </p:sp>
      <p:pic>
        <p:nvPicPr>
          <p:cNvPr id="49156" name="Picture 4" descr="http://us.123rf.com/400wm/400/400/ievavincer/ievavincer1104/ievavincer110400037/9377187-sea-shell-isolated-on-white.jpg"/>
          <p:cNvPicPr>
            <a:picLocks noChangeAspect="1" noChangeArrowheads="1"/>
          </p:cNvPicPr>
          <p:nvPr/>
        </p:nvPicPr>
        <p:blipFill>
          <a:blip r:embed="rId2" cstate="print"/>
          <a:srcRect/>
          <a:stretch>
            <a:fillRect/>
          </a:stretch>
        </p:blipFill>
        <p:spPr bwMode="auto">
          <a:xfrm rot="5006008">
            <a:off x="794144" y="3297534"/>
            <a:ext cx="3637517" cy="2646294"/>
          </a:xfrm>
          <a:prstGeom prst="rect">
            <a:avLst/>
          </a:prstGeom>
          <a:noFill/>
        </p:spPr>
      </p:pic>
      <p:grpSp>
        <p:nvGrpSpPr>
          <p:cNvPr id="7" name="グループ化 6"/>
          <p:cNvGrpSpPr/>
          <p:nvPr/>
        </p:nvGrpSpPr>
        <p:grpSpPr>
          <a:xfrm>
            <a:off x="3555959" y="2662543"/>
            <a:ext cx="5335793" cy="3693206"/>
            <a:chOff x="3555959" y="2872943"/>
            <a:chExt cx="4759565" cy="3294366"/>
          </a:xfrm>
        </p:grpSpPr>
        <p:pic>
          <p:nvPicPr>
            <p:cNvPr id="49154" name="Picture 2" descr="http://www.fbs.osaka-u.ac.jp/labs/skondo/saibokogaku/shell1.JPG"/>
            <p:cNvPicPr>
              <a:picLocks noChangeAspect="1" noChangeArrowheads="1"/>
            </p:cNvPicPr>
            <p:nvPr/>
          </p:nvPicPr>
          <p:blipFill>
            <a:blip r:embed="rId3" cstate="print"/>
            <a:srcRect/>
            <a:stretch>
              <a:fillRect/>
            </a:stretch>
          </p:blipFill>
          <p:spPr bwMode="auto">
            <a:xfrm>
              <a:off x="3555959" y="2872943"/>
              <a:ext cx="4392488" cy="3294366"/>
            </a:xfrm>
            <a:prstGeom prst="rect">
              <a:avLst/>
            </a:prstGeom>
            <a:noFill/>
          </p:spPr>
        </p:pic>
        <p:sp>
          <p:nvSpPr>
            <p:cNvPr id="3" name="テキスト ボックス 2"/>
            <p:cNvSpPr txBox="1"/>
            <p:nvPr/>
          </p:nvSpPr>
          <p:spPr>
            <a:xfrm>
              <a:off x="7007153" y="4097837"/>
              <a:ext cx="758541" cy="300082"/>
            </a:xfrm>
            <a:prstGeom prst="rect">
              <a:avLst/>
            </a:prstGeom>
            <a:noFill/>
          </p:spPr>
          <p:txBody>
            <a:bodyPr wrap="none" rtlCol="0">
              <a:spAutoFit/>
            </a:bodyPr>
            <a:lstStyle/>
            <a:p>
              <a:r>
                <a:rPr lang="en-US" altLang="ja-JP" sz="1350" dirty="0"/>
                <a:t>bending</a:t>
              </a:r>
              <a:endParaRPr lang="ja-JP" altLang="en-US" sz="1350" dirty="0"/>
            </a:p>
          </p:txBody>
        </p:sp>
        <p:sp>
          <p:nvSpPr>
            <p:cNvPr id="4" name="テキスト ボックス 3"/>
            <p:cNvSpPr txBox="1"/>
            <p:nvPr/>
          </p:nvSpPr>
          <p:spPr>
            <a:xfrm>
              <a:off x="7007153" y="5203185"/>
              <a:ext cx="742191" cy="300082"/>
            </a:xfrm>
            <a:prstGeom prst="rect">
              <a:avLst/>
            </a:prstGeom>
            <a:noFill/>
          </p:spPr>
          <p:txBody>
            <a:bodyPr wrap="none" rtlCol="0">
              <a:spAutoFit/>
            </a:bodyPr>
            <a:lstStyle/>
            <a:p>
              <a:r>
                <a:rPr lang="en-US" altLang="ja-JP" sz="1350" dirty="0"/>
                <a:t>twisting</a:t>
              </a:r>
              <a:endParaRPr lang="ja-JP" altLang="en-US" sz="1350" dirty="0"/>
            </a:p>
          </p:txBody>
        </p:sp>
        <p:sp>
          <p:nvSpPr>
            <p:cNvPr id="5" name="テキスト ボックス 4"/>
            <p:cNvSpPr txBox="1"/>
            <p:nvPr/>
          </p:nvSpPr>
          <p:spPr>
            <a:xfrm>
              <a:off x="7007153" y="3069891"/>
              <a:ext cx="1308371" cy="300082"/>
            </a:xfrm>
            <a:prstGeom prst="rect">
              <a:avLst/>
            </a:prstGeom>
            <a:noFill/>
          </p:spPr>
          <p:txBody>
            <a:bodyPr wrap="none" rtlCol="0">
              <a:spAutoFit/>
            </a:bodyPr>
            <a:lstStyle/>
            <a:p>
              <a:r>
                <a:rPr lang="en-US" altLang="ja-JP" sz="1350" dirty="0"/>
                <a:t>Angle of growth</a:t>
              </a:r>
              <a:endParaRPr lang="ja-JP" altLang="en-US" sz="1350" dirty="0"/>
            </a:p>
          </p:txBody>
        </p:sp>
      </p:grpSp>
      <p:sp>
        <p:nvSpPr>
          <p:cNvPr id="6" name="テキスト ボックス 5"/>
          <p:cNvSpPr txBox="1"/>
          <p:nvPr/>
        </p:nvSpPr>
        <p:spPr>
          <a:xfrm>
            <a:off x="1355834" y="1620552"/>
            <a:ext cx="3048142" cy="369332"/>
          </a:xfrm>
          <a:prstGeom prst="rect">
            <a:avLst/>
          </a:prstGeom>
          <a:noFill/>
        </p:spPr>
        <p:txBody>
          <a:bodyPr wrap="none" rtlCol="0">
            <a:spAutoFit/>
          </a:bodyPr>
          <a:lstStyle/>
          <a:p>
            <a:r>
              <a:rPr kumimoji="1" lang="en-US" altLang="ja-JP" dirty="0" smtClean="0"/>
              <a:t>Basic structure is a cone shape</a:t>
            </a:r>
            <a:endParaRPr kumimoji="1" lang="ja-JP" altLang="en-US" dirty="0"/>
          </a:p>
        </p:txBody>
      </p:sp>
    </p:spTree>
    <p:extLst>
      <p:ext uri="{BB962C8B-B14F-4D97-AF65-F5344CB8AC3E}">
        <p14:creationId xmlns:p14="http://schemas.microsoft.com/office/powerpoint/2010/main" val="2119293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fbs.osaka-u.ac.jp/labs/skondo/saibokogaku/shell2.JPG"/>
          <p:cNvPicPr>
            <a:picLocks noChangeAspect="1" noChangeArrowheads="1"/>
          </p:cNvPicPr>
          <p:nvPr/>
        </p:nvPicPr>
        <p:blipFill>
          <a:blip r:embed="rId2" cstate="print"/>
          <a:srcRect/>
          <a:stretch>
            <a:fillRect/>
          </a:stretch>
        </p:blipFill>
        <p:spPr bwMode="auto">
          <a:xfrm>
            <a:off x="1143710" y="1576552"/>
            <a:ext cx="6856580" cy="5142435"/>
          </a:xfrm>
          <a:prstGeom prst="rect">
            <a:avLst/>
          </a:prstGeom>
          <a:noFill/>
        </p:spPr>
      </p:pic>
      <p:sp>
        <p:nvSpPr>
          <p:cNvPr id="3" name="正方形/長方形 2"/>
          <p:cNvSpPr/>
          <p:nvPr/>
        </p:nvSpPr>
        <p:spPr>
          <a:xfrm>
            <a:off x="987972" y="4424855"/>
            <a:ext cx="1786759" cy="683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solidFill>
                  <a:schemeClr val="tx1"/>
                </a:solidFill>
              </a:rPr>
              <a:t>Let us begin from the straight cone</a:t>
            </a:r>
            <a:endParaRPr kumimoji="1" lang="ja-JP" altLang="en-US" sz="1600" dirty="0">
              <a:solidFill>
                <a:schemeClr val="tx1"/>
              </a:solidFill>
            </a:endParaRPr>
          </a:p>
        </p:txBody>
      </p:sp>
      <p:sp>
        <p:nvSpPr>
          <p:cNvPr id="2" name="タイトル 1"/>
          <p:cNvSpPr>
            <a:spLocks noGrp="1"/>
          </p:cNvSpPr>
          <p:nvPr>
            <p:ph type="title"/>
          </p:nvPr>
        </p:nvSpPr>
        <p:spPr>
          <a:xfrm>
            <a:off x="723243" y="706712"/>
            <a:ext cx="7886700" cy="1116833"/>
          </a:xfrm>
        </p:spPr>
        <p:txBody>
          <a:bodyPr>
            <a:normAutofit fontScale="90000"/>
          </a:bodyPr>
          <a:lstStyle/>
          <a:p>
            <a:pPr algn="ctr"/>
            <a:r>
              <a:rPr kumimoji="1" lang="en-US" altLang="ja-JP" dirty="0" smtClean="0"/>
              <a:t>How to make the coiling of sea shells</a:t>
            </a:r>
            <a:endParaRPr kumimoji="1" lang="ja-JP" altLang="en-US" dirty="0"/>
          </a:p>
        </p:txBody>
      </p:sp>
      <p:sp>
        <p:nvSpPr>
          <p:cNvPr id="4" name="テキスト ボックス 3"/>
          <p:cNvSpPr txBox="1"/>
          <p:nvPr/>
        </p:nvSpPr>
        <p:spPr>
          <a:xfrm>
            <a:off x="2375338" y="3090040"/>
            <a:ext cx="609462" cy="338554"/>
          </a:xfrm>
          <a:prstGeom prst="rect">
            <a:avLst/>
          </a:prstGeom>
          <a:solidFill>
            <a:schemeClr val="bg1"/>
          </a:solidFill>
        </p:spPr>
        <p:txBody>
          <a:bodyPr wrap="none" rtlCol="0">
            <a:spAutoFit/>
          </a:bodyPr>
          <a:lstStyle/>
          <a:p>
            <a:r>
              <a:rPr kumimoji="1" lang="en-US" altLang="ja-JP" sz="1600" dirty="0" smtClean="0"/>
              <a:t>bend</a:t>
            </a:r>
            <a:endParaRPr kumimoji="1" lang="ja-JP" altLang="en-US" sz="1600" dirty="0" smtClean="0"/>
          </a:p>
        </p:txBody>
      </p:sp>
      <p:sp>
        <p:nvSpPr>
          <p:cNvPr id="6" name="テキスト ボックス 5"/>
          <p:cNvSpPr txBox="1"/>
          <p:nvPr/>
        </p:nvSpPr>
        <p:spPr>
          <a:xfrm>
            <a:off x="4052527" y="2880979"/>
            <a:ext cx="868304" cy="584775"/>
          </a:xfrm>
          <a:prstGeom prst="rect">
            <a:avLst/>
          </a:prstGeom>
          <a:solidFill>
            <a:schemeClr val="bg1"/>
          </a:solidFill>
        </p:spPr>
        <p:txBody>
          <a:bodyPr wrap="square" rtlCol="0">
            <a:spAutoFit/>
          </a:bodyPr>
          <a:lstStyle/>
          <a:p>
            <a:r>
              <a:rPr kumimoji="1" lang="en-US" altLang="ja-JP" sz="1600" dirty="0" smtClean="0"/>
              <a:t>Bend more</a:t>
            </a:r>
            <a:endParaRPr kumimoji="1" lang="ja-JP" altLang="en-US" sz="1600" dirty="0" smtClean="0"/>
          </a:p>
        </p:txBody>
      </p:sp>
      <p:sp>
        <p:nvSpPr>
          <p:cNvPr id="7" name="テキスト ボックス 6"/>
          <p:cNvSpPr txBox="1"/>
          <p:nvPr/>
        </p:nvSpPr>
        <p:spPr>
          <a:xfrm>
            <a:off x="5607838" y="2849449"/>
            <a:ext cx="1121913" cy="584775"/>
          </a:xfrm>
          <a:prstGeom prst="rect">
            <a:avLst/>
          </a:prstGeom>
          <a:solidFill>
            <a:schemeClr val="bg1"/>
          </a:solidFill>
        </p:spPr>
        <p:txBody>
          <a:bodyPr wrap="square" rtlCol="0">
            <a:spAutoFit/>
          </a:bodyPr>
          <a:lstStyle/>
          <a:p>
            <a:r>
              <a:rPr kumimoji="1" lang="en-US" altLang="ja-JP" sz="1600" dirty="0" smtClean="0"/>
              <a:t>Bend more and more</a:t>
            </a:r>
            <a:endParaRPr kumimoji="1" lang="ja-JP" altLang="en-US" sz="1600" dirty="0" smtClean="0"/>
          </a:p>
        </p:txBody>
      </p:sp>
      <p:sp>
        <p:nvSpPr>
          <p:cNvPr id="5" name="テキスト ボックス 4"/>
          <p:cNvSpPr txBox="1"/>
          <p:nvPr/>
        </p:nvSpPr>
        <p:spPr>
          <a:xfrm>
            <a:off x="5639004" y="4435365"/>
            <a:ext cx="1090748" cy="338554"/>
          </a:xfrm>
          <a:prstGeom prst="rect">
            <a:avLst/>
          </a:prstGeom>
          <a:solidFill>
            <a:schemeClr val="bg1"/>
          </a:solidFill>
        </p:spPr>
        <p:txBody>
          <a:bodyPr wrap="none" rtlCol="0">
            <a:spAutoFit/>
          </a:bodyPr>
          <a:lstStyle/>
          <a:p>
            <a:r>
              <a:rPr kumimoji="1" lang="en-US" altLang="ja-JP" sz="1600" dirty="0" smtClean="0"/>
              <a:t>Rotate 90*</a:t>
            </a:r>
            <a:endParaRPr kumimoji="1" lang="ja-JP" altLang="en-US" sz="1600" dirty="0" smtClean="0"/>
          </a:p>
        </p:txBody>
      </p:sp>
      <p:sp>
        <p:nvSpPr>
          <p:cNvPr id="8" name="テキスト ボックス 7"/>
          <p:cNvSpPr txBox="1"/>
          <p:nvPr/>
        </p:nvSpPr>
        <p:spPr>
          <a:xfrm>
            <a:off x="5569721" y="4964648"/>
            <a:ext cx="594330" cy="338554"/>
          </a:xfrm>
          <a:prstGeom prst="rect">
            <a:avLst/>
          </a:prstGeom>
          <a:solidFill>
            <a:schemeClr val="bg1"/>
          </a:solidFill>
        </p:spPr>
        <p:txBody>
          <a:bodyPr wrap="none" rtlCol="0">
            <a:spAutoFit/>
          </a:bodyPr>
          <a:lstStyle/>
          <a:p>
            <a:r>
              <a:rPr kumimoji="1" lang="en-US" altLang="ja-JP" sz="1600" dirty="0" smtClean="0"/>
              <a:t>twist</a:t>
            </a:r>
            <a:endParaRPr kumimoji="1" lang="ja-JP" altLang="en-US" sz="1600" dirty="0" smtClean="0"/>
          </a:p>
        </p:txBody>
      </p:sp>
      <p:sp>
        <p:nvSpPr>
          <p:cNvPr id="10" name="テキスト ボックス 9"/>
          <p:cNvSpPr txBox="1"/>
          <p:nvPr/>
        </p:nvSpPr>
        <p:spPr>
          <a:xfrm>
            <a:off x="3445058" y="4964647"/>
            <a:ext cx="1107226" cy="338554"/>
          </a:xfrm>
          <a:prstGeom prst="rect">
            <a:avLst/>
          </a:prstGeom>
          <a:solidFill>
            <a:schemeClr val="bg1"/>
          </a:solidFill>
        </p:spPr>
        <p:txBody>
          <a:bodyPr wrap="none" rtlCol="0">
            <a:spAutoFit/>
          </a:bodyPr>
          <a:lstStyle/>
          <a:p>
            <a:r>
              <a:rPr kumimoji="1" lang="en-US" altLang="ja-JP" sz="1600" dirty="0" smtClean="0"/>
              <a:t>Twist more</a:t>
            </a:r>
            <a:endParaRPr kumimoji="1" lang="ja-JP" altLang="en-US" sz="1600" dirty="0" smtClean="0"/>
          </a:p>
        </p:txBody>
      </p:sp>
      <p:sp>
        <p:nvSpPr>
          <p:cNvPr id="9" name="テキスト ボックス 8"/>
          <p:cNvSpPr txBox="1"/>
          <p:nvPr/>
        </p:nvSpPr>
        <p:spPr>
          <a:xfrm>
            <a:off x="2180509" y="5977867"/>
            <a:ext cx="1691297" cy="338554"/>
          </a:xfrm>
          <a:prstGeom prst="rect">
            <a:avLst/>
          </a:prstGeom>
          <a:solidFill>
            <a:schemeClr val="bg1"/>
          </a:solidFill>
        </p:spPr>
        <p:txBody>
          <a:bodyPr wrap="none" rtlCol="0">
            <a:spAutoFit/>
          </a:bodyPr>
          <a:lstStyle/>
          <a:p>
            <a:r>
              <a:rPr kumimoji="1" lang="en-US" altLang="ja-JP" sz="1600" dirty="0" smtClean="0"/>
              <a:t>Shell is completed</a:t>
            </a:r>
            <a:endParaRPr kumimoji="1" lang="ja-JP" altLang="en-US" sz="1600" dirty="0" smtClean="0"/>
          </a:p>
        </p:txBody>
      </p:sp>
    </p:spTree>
    <p:extLst>
      <p:ext uri="{BB962C8B-B14F-4D97-AF65-F5344CB8AC3E}">
        <p14:creationId xmlns:p14="http://schemas.microsoft.com/office/powerpoint/2010/main" val="37872608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1543050" y="1085850"/>
            <a:ext cx="5829300" cy="857250"/>
          </a:xfrm>
        </p:spPr>
        <p:txBody>
          <a:bodyPr>
            <a:normAutofit fontScale="90000"/>
          </a:bodyPr>
          <a:lstStyle/>
          <a:p>
            <a:pPr eaLnBrk="1" hangingPunct="1"/>
            <a:r>
              <a:rPr lang="en-US" altLang="ja-JP" smtClean="0"/>
              <a:t>Cellular slime mold </a:t>
            </a:r>
            <a:endParaRPr lang="ja-JP" altLang="en-US" smtClean="0"/>
          </a:p>
        </p:txBody>
      </p:sp>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205" y="2250281"/>
            <a:ext cx="5679281" cy="325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2_division_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12060" y="3221045"/>
            <a:ext cx="1566174" cy="1566174"/>
          </a:xfrm>
          <a:prstGeom prst="rect">
            <a:avLst/>
          </a:prstGeom>
        </p:spPr>
      </p:pic>
    </p:spTree>
    <p:extLst>
      <p:ext uri="{BB962C8B-B14F-4D97-AF65-F5344CB8AC3E}">
        <p14:creationId xmlns:p14="http://schemas.microsoft.com/office/powerpoint/2010/main" val="41277006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t>Make these spirals</a:t>
            </a:r>
            <a:endParaRPr kumimoji="1" lang="ja-JP" altLang="en-US" dirty="0"/>
          </a:p>
        </p:txBody>
      </p:sp>
      <p:pic>
        <p:nvPicPr>
          <p:cNvPr id="3" name="Picture 6" descr="http://www.polyvore.com/cgi/img-thing?.out=jpg&amp;size=l&amp;tid=27186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 y="2304618"/>
            <a:ext cx="3439418" cy="34394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www.zukan-bouz.com/makigai/yokuzetumoku/itokakegai.image/nagaitoka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358" y="2410286"/>
            <a:ext cx="11239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ãã«ãµã¬ã¤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170" y="3215654"/>
            <a:ext cx="2663190" cy="1997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9210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0132" y="536421"/>
            <a:ext cx="7886700" cy="797310"/>
          </a:xfrm>
        </p:spPr>
        <p:txBody>
          <a:bodyPr/>
          <a:lstStyle/>
          <a:p>
            <a:pPr algn="ctr"/>
            <a:r>
              <a:rPr kumimoji="1" lang="en-US" altLang="ja-JP" dirty="0" smtClean="0"/>
              <a:t>How to make the </a:t>
            </a:r>
            <a:r>
              <a:rPr lang="en-US" altLang="ja-JP" dirty="0" err="1"/>
              <a:t>Bivalvia</a:t>
            </a:r>
            <a:r>
              <a:rPr kumimoji="1" lang="en-US" altLang="ja-JP" dirty="0" smtClean="0"/>
              <a:t> </a:t>
            </a:r>
            <a:endParaRPr kumimoji="1" lang="ja-JP" altLang="en-US" dirty="0"/>
          </a:p>
        </p:txBody>
      </p:sp>
      <p:pic>
        <p:nvPicPr>
          <p:cNvPr id="3" name="図 2"/>
          <p:cNvPicPr>
            <a:picLocks noChangeAspect="1"/>
          </p:cNvPicPr>
          <p:nvPr/>
        </p:nvPicPr>
        <p:blipFill>
          <a:blip r:embed="rId2"/>
          <a:stretch>
            <a:fillRect/>
          </a:stretch>
        </p:blipFill>
        <p:spPr>
          <a:xfrm>
            <a:off x="1998230" y="1793984"/>
            <a:ext cx="5210504" cy="3907878"/>
          </a:xfrm>
          <a:prstGeom prst="rect">
            <a:avLst/>
          </a:prstGeom>
        </p:spPr>
      </p:pic>
      <p:sp>
        <p:nvSpPr>
          <p:cNvPr id="4" name="テキスト ボックス 3"/>
          <p:cNvSpPr txBox="1"/>
          <p:nvPr/>
        </p:nvSpPr>
        <p:spPr>
          <a:xfrm>
            <a:off x="1364133" y="6036385"/>
            <a:ext cx="6714339" cy="369332"/>
          </a:xfrm>
          <a:prstGeom prst="rect">
            <a:avLst/>
          </a:prstGeom>
          <a:noFill/>
        </p:spPr>
        <p:txBody>
          <a:bodyPr wrap="none" rtlCol="0">
            <a:spAutoFit/>
          </a:bodyPr>
          <a:lstStyle/>
          <a:p>
            <a:r>
              <a:rPr kumimoji="1" lang="en-US" altLang="ja-JP" dirty="0" smtClean="0"/>
              <a:t>Size of the shells </a:t>
            </a:r>
            <a:r>
              <a:rPr lang="en-US" altLang="ja-JP" dirty="0" smtClean="0"/>
              <a:t>differs but the shape is identical. How do they grow? </a:t>
            </a:r>
            <a:endParaRPr kumimoji="1" lang="ja-JP" altLang="en-US" dirty="0"/>
          </a:p>
        </p:txBody>
      </p:sp>
    </p:spTree>
    <p:extLst>
      <p:ext uri="{BB962C8B-B14F-4D97-AF65-F5344CB8AC3E}">
        <p14:creationId xmlns:p14="http://schemas.microsoft.com/office/powerpoint/2010/main" val="24699071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smtClean="0"/>
              <a:t>Can you make the clams?</a:t>
            </a:r>
            <a:endParaRPr kumimoji="1" lang="ja-JP" altLang="en-US" dirty="0"/>
          </a:p>
        </p:txBody>
      </p:sp>
    </p:spTree>
    <p:extLst>
      <p:ext uri="{BB962C8B-B14F-4D97-AF65-F5344CB8AC3E}">
        <p14:creationId xmlns:p14="http://schemas.microsoft.com/office/powerpoint/2010/main" val="11027606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fbs.osaka-u.ac.jp/labs/skondo/saibokogaku/shell3.JPG"/>
          <p:cNvPicPr>
            <a:picLocks noChangeAspect="1" noChangeArrowheads="1"/>
          </p:cNvPicPr>
          <p:nvPr/>
        </p:nvPicPr>
        <p:blipFill>
          <a:blip r:embed="rId2" cstate="print"/>
          <a:srcRect/>
          <a:stretch>
            <a:fillRect/>
          </a:stretch>
        </p:blipFill>
        <p:spPr bwMode="auto">
          <a:xfrm>
            <a:off x="1871700" y="1862826"/>
            <a:ext cx="5295398" cy="3971549"/>
          </a:xfrm>
          <a:prstGeom prst="rect">
            <a:avLst/>
          </a:prstGeom>
          <a:noFill/>
        </p:spPr>
      </p:pic>
      <p:sp>
        <p:nvSpPr>
          <p:cNvPr id="4" name="正方形/長方形 3"/>
          <p:cNvSpPr/>
          <p:nvPr/>
        </p:nvSpPr>
        <p:spPr>
          <a:xfrm>
            <a:off x="1744717" y="3848600"/>
            <a:ext cx="1786759" cy="683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Let us begin from a wide cone</a:t>
            </a:r>
            <a:endParaRPr kumimoji="1" lang="ja-JP" altLang="en-US" sz="1400" dirty="0">
              <a:solidFill>
                <a:schemeClr val="tx1"/>
              </a:solidFill>
            </a:endParaRPr>
          </a:p>
        </p:txBody>
      </p:sp>
      <p:sp>
        <p:nvSpPr>
          <p:cNvPr id="3" name="テキスト ボックス 2"/>
          <p:cNvSpPr txBox="1"/>
          <p:nvPr/>
        </p:nvSpPr>
        <p:spPr>
          <a:xfrm>
            <a:off x="2638096" y="2545997"/>
            <a:ext cx="1366344" cy="523220"/>
          </a:xfrm>
          <a:prstGeom prst="rect">
            <a:avLst/>
          </a:prstGeom>
          <a:solidFill>
            <a:schemeClr val="bg1"/>
          </a:solidFill>
        </p:spPr>
        <p:txBody>
          <a:bodyPr wrap="square" rtlCol="0">
            <a:spAutoFit/>
          </a:bodyPr>
          <a:lstStyle/>
          <a:p>
            <a:r>
              <a:rPr kumimoji="1" lang="en-US" altLang="ja-JP" sz="1400" dirty="0" smtClean="0"/>
              <a:t>Shift the peak position</a:t>
            </a:r>
            <a:endParaRPr kumimoji="1" lang="ja-JP" altLang="en-US" sz="1400" dirty="0" smtClean="0"/>
          </a:p>
        </p:txBody>
      </p:sp>
      <p:sp>
        <p:nvSpPr>
          <p:cNvPr id="5" name="テキスト ボックス 4"/>
          <p:cNvSpPr txBox="1"/>
          <p:nvPr/>
        </p:nvSpPr>
        <p:spPr>
          <a:xfrm>
            <a:off x="4045316" y="2807607"/>
            <a:ext cx="558166" cy="307777"/>
          </a:xfrm>
          <a:prstGeom prst="rect">
            <a:avLst/>
          </a:prstGeom>
          <a:solidFill>
            <a:schemeClr val="bg1"/>
          </a:solidFill>
        </p:spPr>
        <p:txBody>
          <a:bodyPr wrap="none" rtlCol="0">
            <a:spAutoFit/>
          </a:bodyPr>
          <a:lstStyle/>
          <a:p>
            <a:r>
              <a:rPr kumimoji="1" lang="en-US" altLang="ja-JP" sz="1400" dirty="0" smtClean="0"/>
              <a:t>bend</a:t>
            </a:r>
            <a:endParaRPr kumimoji="1" lang="ja-JP" altLang="en-US" sz="1400" dirty="0" smtClean="0"/>
          </a:p>
        </p:txBody>
      </p:sp>
      <p:sp>
        <p:nvSpPr>
          <p:cNvPr id="8" name="テキスト ボックス 7"/>
          <p:cNvSpPr txBox="1"/>
          <p:nvPr/>
        </p:nvSpPr>
        <p:spPr>
          <a:xfrm>
            <a:off x="5069061" y="2807607"/>
            <a:ext cx="988604" cy="307777"/>
          </a:xfrm>
          <a:prstGeom prst="rect">
            <a:avLst/>
          </a:prstGeom>
          <a:solidFill>
            <a:schemeClr val="bg1"/>
          </a:solidFill>
        </p:spPr>
        <p:txBody>
          <a:bodyPr wrap="none" rtlCol="0">
            <a:spAutoFit/>
          </a:bodyPr>
          <a:lstStyle/>
          <a:p>
            <a:r>
              <a:rPr kumimoji="1" lang="en-US" altLang="ja-JP" sz="1400" dirty="0" smtClean="0"/>
              <a:t>Bend more</a:t>
            </a:r>
            <a:endParaRPr kumimoji="1" lang="ja-JP" altLang="en-US" sz="1400" dirty="0" smtClean="0"/>
          </a:p>
        </p:txBody>
      </p:sp>
      <p:sp>
        <p:nvSpPr>
          <p:cNvPr id="7" name="テキスト ボックス 6"/>
          <p:cNvSpPr txBox="1"/>
          <p:nvPr/>
        </p:nvSpPr>
        <p:spPr>
          <a:xfrm>
            <a:off x="6136392" y="2915328"/>
            <a:ext cx="1281120" cy="307777"/>
          </a:xfrm>
          <a:prstGeom prst="rect">
            <a:avLst/>
          </a:prstGeom>
          <a:solidFill>
            <a:schemeClr val="bg1"/>
          </a:solidFill>
        </p:spPr>
        <p:txBody>
          <a:bodyPr wrap="none" rtlCol="0">
            <a:spAutoFit/>
          </a:bodyPr>
          <a:lstStyle/>
          <a:p>
            <a:r>
              <a:rPr lang="en-US" altLang="ja-JP" sz="1400" dirty="0" smtClean="0"/>
              <a:t>A c</a:t>
            </a:r>
            <a:r>
              <a:rPr kumimoji="1" lang="en-US" altLang="ja-JP" sz="1400" dirty="0" smtClean="0"/>
              <a:t>lam is made</a:t>
            </a:r>
            <a:endParaRPr kumimoji="1" lang="ja-JP" altLang="en-US" sz="1400" dirty="0" smtClean="0"/>
          </a:p>
        </p:txBody>
      </p:sp>
      <p:sp>
        <p:nvSpPr>
          <p:cNvPr id="9" name="テキスト ボックス 8"/>
          <p:cNvSpPr txBox="1"/>
          <p:nvPr/>
        </p:nvSpPr>
        <p:spPr>
          <a:xfrm>
            <a:off x="4791760" y="4067074"/>
            <a:ext cx="1744067" cy="307777"/>
          </a:xfrm>
          <a:prstGeom prst="rect">
            <a:avLst/>
          </a:prstGeom>
          <a:solidFill>
            <a:schemeClr val="bg1"/>
          </a:solidFill>
        </p:spPr>
        <p:txBody>
          <a:bodyPr wrap="none" rtlCol="0">
            <a:spAutoFit/>
          </a:bodyPr>
          <a:lstStyle/>
          <a:p>
            <a:r>
              <a:rPr kumimoji="1" lang="en-US" altLang="ja-JP" sz="1400" dirty="0" smtClean="0"/>
              <a:t>From different angles</a:t>
            </a:r>
            <a:endParaRPr kumimoji="1" lang="ja-JP" altLang="en-US" sz="1400" dirty="0" smtClean="0"/>
          </a:p>
        </p:txBody>
      </p:sp>
      <p:sp>
        <p:nvSpPr>
          <p:cNvPr id="2" name="タイトル 1"/>
          <p:cNvSpPr>
            <a:spLocks noGrp="1"/>
          </p:cNvSpPr>
          <p:nvPr>
            <p:ph type="title"/>
          </p:nvPr>
        </p:nvSpPr>
        <p:spPr>
          <a:xfrm>
            <a:off x="848410" y="1725358"/>
            <a:ext cx="7886700" cy="797310"/>
          </a:xfrm>
          <a:solidFill>
            <a:schemeClr val="bg1"/>
          </a:solidFill>
        </p:spPr>
        <p:txBody>
          <a:bodyPr/>
          <a:lstStyle/>
          <a:p>
            <a:pPr algn="ctr"/>
            <a:r>
              <a:rPr kumimoji="1" lang="en-US" altLang="ja-JP" dirty="0" smtClean="0"/>
              <a:t>How to make the </a:t>
            </a:r>
            <a:r>
              <a:rPr lang="en-US" altLang="ja-JP" dirty="0" err="1"/>
              <a:t>Bivalvia</a:t>
            </a:r>
            <a:r>
              <a:rPr kumimoji="1" lang="en-US" altLang="ja-JP" dirty="0" smtClean="0"/>
              <a:t> </a:t>
            </a:r>
            <a:endParaRPr kumimoji="1" lang="ja-JP" altLang="en-US" dirty="0"/>
          </a:p>
        </p:txBody>
      </p:sp>
    </p:spTree>
    <p:extLst>
      <p:ext uri="{BB962C8B-B14F-4D97-AF65-F5344CB8AC3E}">
        <p14:creationId xmlns:p14="http://schemas.microsoft.com/office/powerpoint/2010/main" val="23839867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t>Horns are also made by the same method</a:t>
            </a:r>
            <a:endParaRPr kumimoji="1" lang="ja-JP" altLang="en-US" dirty="0"/>
          </a:p>
        </p:txBody>
      </p:sp>
      <p:pic>
        <p:nvPicPr>
          <p:cNvPr id="1026" name="Picture 2" descr="http://www.guardian-re.com/Southwest+Montana+Photos/big+horn+shee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8150" y="2111660"/>
            <a:ext cx="2359443" cy="17695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04.deviantart.net/fs71/PRE/i/2013/159/3/a/type__10_resin_horns___springbok_by_starborneworks-d68bas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5068" y="2117078"/>
            <a:ext cx="2704682" cy="1742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polyvore.com/cgi/img-thing?.out=jpg&amp;size=l&amp;tid=27186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9750" y="2095284"/>
            <a:ext cx="1785958" cy="17859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humbs.dreamstime.com/x/ibex-goat-106529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150" y="4044204"/>
            <a:ext cx="2373006" cy="17500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i.gzn.jp/img/2007/10/05/dog_find_mammoth_bone/1382429706_8262a230e9_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5067" y="4037186"/>
            <a:ext cx="2342813" cy="17571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upload.wikimedia.org/wikipedia/commons/8/86/Sheep_with_interesting_horn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7015" y="4027614"/>
            <a:ext cx="2368335" cy="1776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57020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26"/>
            <a:ext cx="9144000" cy="769991"/>
          </a:xfrm>
        </p:spPr>
        <p:txBody>
          <a:bodyPr>
            <a:noAutofit/>
          </a:bodyPr>
          <a:lstStyle/>
          <a:p>
            <a:pPr algn="ctr"/>
            <a:r>
              <a:rPr kumimoji="1" lang="en-US" altLang="ja-JP" sz="3200" dirty="0" smtClean="0"/>
              <a:t>question1</a:t>
            </a:r>
            <a:endParaRPr kumimoji="1" lang="ja-JP" altLang="en-US" sz="3200" dirty="0"/>
          </a:p>
        </p:txBody>
      </p:sp>
      <p:pic>
        <p:nvPicPr>
          <p:cNvPr id="3" name="図 2"/>
          <p:cNvPicPr>
            <a:picLocks noChangeAspect="1"/>
          </p:cNvPicPr>
          <p:nvPr/>
        </p:nvPicPr>
        <p:blipFill>
          <a:blip r:embed="rId2"/>
          <a:stretch>
            <a:fillRect/>
          </a:stretch>
        </p:blipFill>
        <p:spPr>
          <a:xfrm>
            <a:off x="4751168" y="1835660"/>
            <a:ext cx="3794019" cy="2270234"/>
          </a:xfrm>
          <a:prstGeom prst="rect">
            <a:avLst/>
          </a:prstGeom>
        </p:spPr>
      </p:pic>
      <p:pic>
        <p:nvPicPr>
          <p:cNvPr id="4" name="Picture 4" descr="http://us.123rf.com/400wm/400/400/ievavincer/ievavincer1104/ievavincer110400037/9377187-sea-shell-isolated-on-white.jpg"/>
          <p:cNvPicPr>
            <a:picLocks noChangeAspect="1" noChangeArrowheads="1"/>
          </p:cNvPicPr>
          <p:nvPr/>
        </p:nvPicPr>
        <p:blipFill>
          <a:blip r:embed="rId3" cstate="print"/>
          <a:srcRect/>
          <a:stretch>
            <a:fillRect/>
          </a:stretch>
        </p:blipFill>
        <p:spPr bwMode="auto">
          <a:xfrm rot="5006008">
            <a:off x="436791" y="1647630"/>
            <a:ext cx="3637517" cy="2646294"/>
          </a:xfrm>
          <a:prstGeom prst="rect">
            <a:avLst/>
          </a:prstGeom>
          <a:noFill/>
        </p:spPr>
      </p:pic>
      <p:sp>
        <p:nvSpPr>
          <p:cNvPr id="5" name="テキスト ボックス 4"/>
          <p:cNvSpPr txBox="1"/>
          <p:nvPr/>
        </p:nvSpPr>
        <p:spPr>
          <a:xfrm>
            <a:off x="6063014" y="4246179"/>
            <a:ext cx="1170326" cy="369332"/>
          </a:xfrm>
          <a:prstGeom prst="rect">
            <a:avLst/>
          </a:prstGeom>
          <a:noFill/>
        </p:spPr>
        <p:txBody>
          <a:bodyPr wrap="square" rtlCol="0">
            <a:spAutoFit/>
          </a:bodyPr>
          <a:lstStyle/>
          <a:p>
            <a:r>
              <a:rPr kumimoji="1" lang="en-US" altLang="ja-JP" dirty="0" smtClean="0"/>
              <a:t>Twist = 0</a:t>
            </a:r>
            <a:endParaRPr kumimoji="1" lang="ja-JP" altLang="en-US" dirty="0"/>
          </a:p>
        </p:txBody>
      </p:sp>
      <p:sp>
        <p:nvSpPr>
          <p:cNvPr id="6" name="テキスト ボックス 5"/>
          <p:cNvSpPr txBox="1"/>
          <p:nvPr/>
        </p:nvSpPr>
        <p:spPr>
          <a:xfrm>
            <a:off x="1847920" y="4105894"/>
            <a:ext cx="1170326" cy="369332"/>
          </a:xfrm>
          <a:prstGeom prst="rect">
            <a:avLst/>
          </a:prstGeom>
          <a:noFill/>
        </p:spPr>
        <p:txBody>
          <a:bodyPr wrap="square" rtlCol="0">
            <a:spAutoFit/>
          </a:bodyPr>
          <a:lstStyle/>
          <a:p>
            <a:r>
              <a:rPr kumimoji="1" lang="en-US" altLang="ja-JP" dirty="0" smtClean="0"/>
              <a:t>Twist &gt; 0</a:t>
            </a:r>
            <a:endParaRPr kumimoji="1" lang="ja-JP" altLang="en-US" dirty="0"/>
          </a:p>
        </p:txBody>
      </p:sp>
      <p:sp>
        <p:nvSpPr>
          <p:cNvPr id="7" name="テキスト ボックス 6"/>
          <p:cNvSpPr txBox="1"/>
          <p:nvPr/>
        </p:nvSpPr>
        <p:spPr>
          <a:xfrm flipH="1">
            <a:off x="2433083" y="5314818"/>
            <a:ext cx="4699579" cy="954107"/>
          </a:xfrm>
          <a:prstGeom prst="rect">
            <a:avLst/>
          </a:prstGeom>
          <a:noFill/>
        </p:spPr>
        <p:txBody>
          <a:bodyPr wrap="square" rtlCol="0">
            <a:spAutoFit/>
          </a:bodyPr>
          <a:lstStyle/>
          <a:p>
            <a:r>
              <a:rPr kumimoji="1" lang="en-US" altLang="ja-JP" sz="2800" dirty="0" smtClean="0"/>
              <a:t>Why the mollusks get twisted?</a:t>
            </a:r>
          </a:p>
          <a:p>
            <a:r>
              <a:rPr lang="en-US" altLang="ja-JP" sz="2800" dirty="0" smtClean="0"/>
              <a:t>What is the merit?</a:t>
            </a:r>
            <a:endParaRPr kumimoji="1" lang="ja-JP" altLang="en-US" sz="2800" dirty="0"/>
          </a:p>
        </p:txBody>
      </p:sp>
    </p:spTree>
    <p:extLst>
      <p:ext uri="{BB962C8B-B14F-4D97-AF65-F5344CB8AC3E}">
        <p14:creationId xmlns:p14="http://schemas.microsoft.com/office/powerpoint/2010/main" val="403300800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smtClean="0"/>
              <a:t>The most important role of the shell is to guard the mollusk body from the predators.</a:t>
            </a:r>
            <a:endParaRPr kumimoji="1" lang="ja-JP" altLang="en-US" sz="3200" dirty="0"/>
          </a:p>
        </p:txBody>
      </p:sp>
      <p:pic>
        <p:nvPicPr>
          <p:cNvPr id="4" name="図 3"/>
          <p:cNvPicPr>
            <a:picLocks noChangeAspect="1"/>
          </p:cNvPicPr>
          <p:nvPr/>
        </p:nvPicPr>
        <p:blipFill>
          <a:blip r:embed="rId2"/>
          <a:stretch>
            <a:fillRect/>
          </a:stretch>
        </p:blipFill>
        <p:spPr>
          <a:xfrm>
            <a:off x="969681" y="2701158"/>
            <a:ext cx="4339539" cy="2730227"/>
          </a:xfrm>
          <a:prstGeom prst="rect">
            <a:avLst/>
          </a:prstGeom>
        </p:spPr>
      </p:pic>
      <p:pic>
        <p:nvPicPr>
          <p:cNvPr id="5" name="図 4"/>
          <p:cNvPicPr>
            <a:picLocks noChangeAspect="1"/>
          </p:cNvPicPr>
          <p:nvPr/>
        </p:nvPicPr>
        <p:blipFill>
          <a:blip r:embed="rId3"/>
          <a:stretch>
            <a:fillRect/>
          </a:stretch>
        </p:blipFill>
        <p:spPr>
          <a:xfrm>
            <a:off x="5844573" y="2701158"/>
            <a:ext cx="2418694" cy="3567934"/>
          </a:xfrm>
          <a:prstGeom prst="rect">
            <a:avLst/>
          </a:prstGeom>
        </p:spPr>
      </p:pic>
      <p:sp>
        <p:nvSpPr>
          <p:cNvPr id="6" name="右矢印 5"/>
          <p:cNvSpPr/>
          <p:nvPr/>
        </p:nvSpPr>
        <p:spPr>
          <a:xfrm>
            <a:off x="6602796" y="3903360"/>
            <a:ext cx="504497" cy="325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540839" y="2144110"/>
            <a:ext cx="3449470" cy="369332"/>
          </a:xfrm>
          <a:prstGeom prst="rect">
            <a:avLst/>
          </a:prstGeom>
          <a:noFill/>
        </p:spPr>
        <p:txBody>
          <a:bodyPr wrap="none" rtlCol="0">
            <a:spAutoFit/>
          </a:bodyPr>
          <a:lstStyle/>
          <a:p>
            <a:r>
              <a:rPr lang="en-US" altLang="ja-JP" dirty="0" smtClean="0"/>
              <a:t>creeping </a:t>
            </a:r>
            <a:r>
              <a:rPr kumimoji="1" lang="en-US" altLang="ja-JP" dirty="0" smtClean="0"/>
              <a:t>on the bottom of the sea.</a:t>
            </a:r>
            <a:endParaRPr kumimoji="1" lang="ja-JP" altLang="en-US" dirty="0"/>
          </a:p>
        </p:txBody>
      </p:sp>
      <p:sp>
        <p:nvSpPr>
          <p:cNvPr id="8" name="テキスト ボックス 7"/>
          <p:cNvSpPr txBox="1"/>
          <p:nvPr/>
        </p:nvSpPr>
        <p:spPr>
          <a:xfrm>
            <a:off x="6024881" y="2144110"/>
            <a:ext cx="2164823" cy="369332"/>
          </a:xfrm>
          <a:prstGeom prst="rect">
            <a:avLst/>
          </a:prstGeom>
          <a:noFill/>
        </p:spPr>
        <p:txBody>
          <a:bodyPr wrap="none" rtlCol="0">
            <a:spAutoFit/>
          </a:bodyPr>
          <a:lstStyle/>
          <a:p>
            <a:r>
              <a:rPr kumimoji="1" lang="en-US" altLang="ja-JP" dirty="0" smtClean="0"/>
              <a:t>swimming in the sea.</a:t>
            </a:r>
            <a:endParaRPr kumimoji="1" lang="ja-JP" altLang="en-US" dirty="0"/>
          </a:p>
        </p:txBody>
      </p:sp>
      <p:sp>
        <p:nvSpPr>
          <p:cNvPr id="9" name="テキスト ボックス 8"/>
          <p:cNvSpPr txBox="1"/>
          <p:nvPr/>
        </p:nvSpPr>
        <p:spPr>
          <a:xfrm>
            <a:off x="889488" y="5622761"/>
            <a:ext cx="4499923" cy="646331"/>
          </a:xfrm>
          <a:prstGeom prst="rect">
            <a:avLst/>
          </a:prstGeom>
          <a:noFill/>
        </p:spPr>
        <p:txBody>
          <a:bodyPr wrap="square" rtlCol="0">
            <a:spAutoFit/>
          </a:bodyPr>
          <a:lstStyle/>
          <a:p>
            <a:r>
              <a:rPr kumimoji="1" lang="en-US" altLang="ja-JP" dirty="0" smtClean="0"/>
              <a:t>Twisting make the mollusk possible to bind the body more tightly.</a:t>
            </a:r>
            <a:endParaRPr kumimoji="1" lang="ja-JP" altLang="en-US" dirty="0"/>
          </a:p>
        </p:txBody>
      </p:sp>
    </p:spTree>
    <p:extLst>
      <p:ext uri="{BB962C8B-B14F-4D97-AF65-F5344CB8AC3E}">
        <p14:creationId xmlns:p14="http://schemas.microsoft.com/office/powerpoint/2010/main" val="8309040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8883" y="365126"/>
            <a:ext cx="8376745" cy="1474183"/>
          </a:xfrm>
        </p:spPr>
        <p:txBody>
          <a:bodyPr>
            <a:normAutofit fontScale="90000"/>
          </a:bodyPr>
          <a:lstStyle/>
          <a:p>
            <a:pPr algn="ctr"/>
            <a:r>
              <a:rPr kumimoji="1" lang="en-US" altLang="ja-JP" sz="3600" dirty="0" smtClean="0"/>
              <a:t>Question 2</a:t>
            </a:r>
            <a:br>
              <a:rPr kumimoji="1" lang="en-US" altLang="ja-JP" sz="3600" dirty="0" smtClean="0"/>
            </a:br>
            <a:r>
              <a:rPr kumimoji="1" lang="en-US" altLang="ja-JP" sz="3600" dirty="0" smtClean="0"/>
              <a:t/>
            </a:r>
            <a:br>
              <a:rPr kumimoji="1" lang="en-US" altLang="ja-JP" sz="3600" dirty="0" smtClean="0"/>
            </a:br>
            <a:r>
              <a:rPr lang="en-US" altLang="ja-JP" sz="3600" dirty="0" smtClean="0"/>
              <a:t>Why do some of the mollusks have protrusions?</a:t>
            </a:r>
            <a:endParaRPr kumimoji="1" lang="ja-JP" altLang="en-US" sz="3600" dirty="0"/>
          </a:p>
        </p:txBody>
      </p:sp>
      <p:pic>
        <p:nvPicPr>
          <p:cNvPr id="4" name="図 3"/>
          <p:cNvPicPr>
            <a:picLocks noChangeAspect="1"/>
          </p:cNvPicPr>
          <p:nvPr/>
        </p:nvPicPr>
        <p:blipFill>
          <a:blip r:embed="rId2"/>
          <a:stretch>
            <a:fillRect/>
          </a:stretch>
        </p:blipFill>
        <p:spPr>
          <a:xfrm>
            <a:off x="1067292" y="2196826"/>
            <a:ext cx="7019925" cy="5133975"/>
          </a:xfrm>
          <a:prstGeom prst="rect">
            <a:avLst/>
          </a:prstGeom>
        </p:spPr>
      </p:pic>
      <p:sp>
        <p:nvSpPr>
          <p:cNvPr id="5" name="右矢印 4"/>
          <p:cNvSpPr/>
          <p:nvPr/>
        </p:nvSpPr>
        <p:spPr>
          <a:xfrm>
            <a:off x="1324303" y="4897821"/>
            <a:ext cx="462456" cy="33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5"/>
          <p:cNvSpPr/>
          <p:nvPr/>
        </p:nvSpPr>
        <p:spPr>
          <a:xfrm>
            <a:off x="3578772" y="5044966"/>
            <a:ext cx="462456" cy="33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右矢印 6"/>
          <p:cNvSpPr/>
          <p:nvPr/>
        </p:nvSpPr>
        <p:spPr>
          <a:xfrm rot="9630956">
            <a:off x="4620103" y="4135820"/>
            <a:ext cx="462456" cy="33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5832994" y="5370787"/>
            <a:ext cx="462456" cy="33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rot="8760827">
            <a:off x="7451835" y="3084788"/>
            <a:ext cx="462456" cy="33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rot="9564428">
            <a:off x="7737566" y="3602742"/>
            <a:ext cx="462456" cy="33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710143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01009" y="493986"/>
            <a:ext cx="6350219" cy="816029"/>
          </a:xfrm>
        </p:spPr>
        <p:txBody>
          <a:bodyPr>
            <a:normAutofit fontScale="90000"/>
          </a:bodyPr>
          <a:lstStyle/>
          <a:p>
            <a:pPr algn="ctr"/>
            <a:r>
              <a:rPr lang="en-US" altLang="ja-JP" sz="3200" dirty="0" smtClean="0"/>
              <a:t>Now you are a mollusk.</a:t>
            </a:r>
            <a:br>
              <a:rPr lang="en-US" altLang="ja-JP" sz="3200" dirty="0" smtClean="0"/>
            </a:br>
            <a:r>
              <a:rPr lang="en-US" altLang="ja-JP" sz="3200" dirty="0" smtClean="0"/>
              <a:t>How do you feel this situation?</a:t>
            </a:r>
            <a:endParaRPr kumimoji="1" lang="ja-JP" altLang="en-US" sz="3200" dirty="0"/>
          </a:p>
        </p:txBody>
      </p:sp>
      <p:pic>
        <p:nvPicPr>
          <p:cNvPr id="4" name="図 3"/>
          <p:cNvPicPr>
            <a:picLocks noChangeAspect="1"/>
          </p:cNvPicPr>
          <p:nvPr/>
        </p:nvPicPr>
        <p:blipFill>
          <a:blip r:embed="rId2"/>
          <a:stretch>
            <a:fillRect/>
          </a:stretch>
        </p:blipFill>
        <p:spPr>
          <a:xfrm>
            <a:off x="1231353" y="2028496"/>
            <a:ext cx="2935223" cy="5501837"/>
          </a:xfrm>
          <a:prstGeom prst="rect">
            <a:avLst/>
          </a:prstGeom>
        </p:spPr>
      </p:pic>
      <p:sp>
        <p:nvSpPr>
          <p:cNvPr id="5" name="テキスト ボックス 4"/>
          <p:cNvSpPr txBox="1"/>
          <p:nvPr/>
        </p:nvSpPr>
        <p:spPr>
          <a:xfrm>
            <a:off x="1019504" y="4855778"/>
            <a:ext cx="1397562" cy="307777"/>
          </a:xfrm>
          <a:prstGeom prst="rect">
            <a:avLst/>
          </a:prstGeom>
          <a:solidFill>
            <a:schemeClr val="bg1"/>
          </a:solidFill>
        </p:spPr>
        <p:txBody>
          <a:bodyPr wrap="none" rtlCol="0">
            <a:spAutoFit/>
          </a:bodyPr>
          <a:lstStyle/>
          <a:p>
            <a:r>
              <a:rPr kumimoji="1" lang="en-US" altLang="ja-JP" sz="1400" dirty="0" smtClean="0"/>
              <a:t>Center of gravity</a:t>
            </a:r>
            <a:endParaRPr kumimoji="1" lang="ja-JP" altLang="en-US" sz="1400" dirty="0"/>
          </a:p>
        </p:txBody>
      </p:sp>
      <p:sp>
        <p:nvSpPr>
          <p:cNvPr id="6" name="テキスト ボックス 5"/>
          <p:cNvSpPr txBox="1"/>
          <p:nvPr/>
        </p:nvSpPr>
        <p:spPr>
          <a:xfrm>
            <a:off x="2879681" y="6431538"/>
            <a:ext cx="1498744" cy="307777"/>
          </a:xfrm>
          <a:prstGeom prst="rect">
            <a:avLst/>
          </a:prstGeom>
          <a:solidFill>
            <a:schemeClr val="bg1"/>
          </a:solidFill>
        </p:spPr>
        <p:txBody>
          <a:bodyPr wrap="none" rtlCol="0">
            <a:spAutoFit/>
          </a:bodyPr>
          <a:lstStyle/>
          <a:p>
            <a:r>
              <a:rPr kumimoji="1" lang="en-US" altLang="ja-JP" sz="1400" dirty="0" smtClean="0"/>
              <a:t>Center of opening</a:t>
            </a:r>
            <a:endParaRPr kumimoji="1" lang="ja-JP" altLang="en-US" sz="1400" dirty="0"/>
          </a:p>
        </p:txBody>
      </p:sp>
      <p:pic>
        <p:nvPicPr>
          <p:cNvPr id="7" name="図 6"/>
          <p:cNvPicPr>
            <a:picLocks noChangeAspect="1"/>
          </p:cNvPicPr>
          <p:nvPr/>
        </p:nvPicPr>
        <p:blipFill>
          <a:blip r:embed="rId3"/>
          <a:stretch>
            <a:fillRect/>
          </a:stretch>
        </p:blipFill>
        <p:spPr>
          <a:xfrm>
            <a:off x="4862020" y="3230945"/>
            <a:ext cx="6419850" cy="2266950"/>
          </a:xfrm>
          <a:prstGeom prst="rect">
            <a:avLst/>
          </a:prstGeom>
        </p:spPr>
      </p:pic>
      <p:sp>
        <p:nvSpPr>
          <p:cNvPr id="8" name="テキスト ボックス 7"/>
          <p:cNvSpPr txBox="1"/>
          <p:nvPr/>
        </p:nvSpPr>
        <p:spPr>
          <a:xfrm>
            <a:off x="6726621" y="4471637"/>
            <a:ext cx="1397562" cy="307777"/>
          </a:xfrm>
          <a:prstGeom prst="rect">
            <a:avLst/>
          </a:prstGeom>
          <a:solidFill>
            <a:schemeClr val="bg1"/>
          </a:solidFill>
        </p:spPr>
        <p:txBody>
          <a:bodyPr wrap="none" rtlCol="0">
            <a:spAutoFit/>
          </a:bodyPr>
          <a:lstStyle/>
          <a:p>
            <a:r>
              <a:rPr kumimoji="1" lang="en-US" altLang="ja-JP" sz="1400" dirty="0" smtClean="0"/>
              <a:t>Center of gravity</a:t>
            </a:r>
            <a:endParaRPr kumimoji="1" lang="ja-JP" altLang="en-US" sz="1400" dirty="0"/>
          </a:p>
        </p:txBody>
      </p:sp>
      <p:sp>
        <p:nvSpPr>
          <p:cNvPr id="9" name="下矢印 8"/>
          <p:cNvSpPr/>
          <p:nvPr/>
        </p:nvSpPr>
        <p:spPr>
          <a:xfrm>
            <a:off x="7283512" y="3015730"/>
            <a:ext cx="283779" cy="5150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717627" y="2707953"/>
            <a:ext cx="2722179" cy="307777"/>
          </a:xfrm>
          <a:prstGeom prst="rect">
            <a:avLst/>
          </a:prstGeom>
          <a:solidFill>
            <a:schemeClr val="bg1"/>
          </a:solidFill>
        </p:spPr>
        <p:txBody>
          <a:bodyPr wrap="square" rtlCol="0">
            <a:spAutoFit/>
          </a:bodyPr>
          <a:lstStyle/>
          <a:p>
            <a:r>
              <a:rPr kumimoji="1" lang="en-US" altLang="ja-JP" sz="1400" dirty="0" smtClean="0"/>
              <a:t>Position of the body when moving</a:t>
            </a:r>
            <a:endParaRPr kumimoji="1" lang="ja-JP" altLang="en-US" sz="1400" dirty="0" smtClean="0"/>
          </a:p>
        </p:txBody>
      </p:sp>
    </p:spTree>
    <p:extLst>
      <p:ext uri="{BB962C8B-B14F-4D97-AF65-F5344CB8AC3E}">
        <p14:creationId xmlns:p14="http://schemas.microsoft.com/office/powerpoint/2010/main" val="31175795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488199" y="1230859"/>
            <a:ext cx="6419850" cy="3933825"/>
          </a:xfrm>
          <a:prstGeom prst="rect">
            <a:avLst/>
          </a:prstGeom>
        </p:spPr>
      </p:pic>
      <p:sp>
        <p:nvSpPr>
          <p:cNvPr id="2" name="タイトル 1"/>
          <p:cNvSpPr>
            <a:spLocks noGrp="1"/>
          </p:cNvSpPr>
          <p:nvPr>
            <p:ph type="title"/>
          </p:nvPr>
        </p:nvSpPr>
        <p:spPr>
          <a:xfrm>
            <a:off x="754773" y="4359058"/>
            <a:ext cx="8294633" cy="1325563"/>
          </a:xfrm>
          <a:solidFill>
            <a:schemeClr val="bg1"/>
          </a:solidFill>
        </p:spPr>
        <p:txBody>
          <a:bodyPr>
            <a:normAutofit/>
          </a:bodyPr>
          <a:lstStyle/>
          <a:p>
            <a:r>
              <a:rPr kumimoji="1" lang="en-US" altLang="ja-JP" sz="3200" dirty="0" smtClean="0"/>
              <a:t>Protrusion changes </a:t>
            </a:r>
            <a:r>
              <a:rPr lang="en-US" altLang="ja-JP" sz="3200" dirty="0"/>
              <a:t>the position of </a:t>
            </a:r>
            <a:r>
              <a:rPr lang="en-US" altLang="ja-JP" sz="3200" dirty="0" smtClean="0"/>
              <a:t>the gravity center</a:t>
            </a:r>
            <a:endParaRPr kumimoji="1" lang="ja-JP" altLang="en-US" sz="3200" dirty="0"/>
          </a:p>
        </p:txBody>
      </p:sp>
    </p:spTree>
    <p:extLst>
      <p:ext uri="{BB962C8B-B14F-4D97-AF65-F5344CB8AC3E}">
        <p14:creationId xmlns:p14="http://schemas.microsoft.com/office/powerpoint/2010/main" val="2862659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1543050" y="1085850"/>
            <a:ext cx="5829300" cy="857250"/>
          </a:xfrm>
        </p:spPr>
        <p:txBody>
          <a:bodyPr>
            <a:normAutofit fontScale="90000"/>
          </a:bodyPr>
          <a:lstStyle/>
          <a:p>
            <a:pPr eaLnBrk="1" hangingPunct="1"/>
            <a:r>
              <a:rPr lang="en-US" altLang="ja-JP" smtClean="0"/>
              <a:t>Cellular slime mold </a:t>
            </a:r>
            <a:endParaRPr lang="ja-JP" altLang="en-US" smtClean="0"/>
          </a:p>
        </p:txBody>
      </p:sp>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205" y="2250281"/>
            <a:ext cx="5679281" cy="325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p012405_14_0025S.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2843808" y="2186863"/>
            <a:ext cx="2880122" cy="216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558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709449" y="1088641"/>
            <a:ext cx="5181600" cy="3419475"/>
          </a:xfrm>
          <a:prstGeom prst="rect">
            <a:avLst/>
          </a:prstGeom>
        </p:spPr>
      </p:pic>
      <p:sp>
        <p:nvSpPr>
          <p:cNvPr id="4" name="テキスト ボックス 3"/>
          <p:cNvSpPr txBox="1"/>
          <p:nvPr/>
        </p:nvSpPr>
        <p:spPr>
          <a:xfrm>
            <a:off x="914400" y="1313793"/>
            <a:ext cx="2891882" cy="307777"/>
          </a:xfrm>
          <a:prstGeom prst="rect">
            <a:avLst/>
          </a:prstGeom>
          <a:solidFill>
            <a:schemeClr val="bg1"/>
          </a:solidFill>
        </p:spPr>
        <p:txBody>
          <a:bodyPr wrap="none" rtlCol="0">
            <a:spAutoFit/>
          </a:bodyPr>
          <a:lstStyle/>
          <a:p>
            <a:r>
              <a:rPr kumimoji="1" lang="en-US" altLang="ja-JP" sz="1400" dirty="0" smtClean="0"/>
              <a:t>Center of gravity without protrusions</a:t>
            </a:r>
            <a:endParaRPr kumimoji="1" lang="ja-JP" altLang="en-US" sz="1400" dirty="0" smtClean="0"/>
          </a:p>
        </p:txBody>
      </p:sp>
      <p:sp>
        <p:nvSpPr>
          <p:cNvPr id="5" name="テキスト ボックス 4"/>
          <p:cNvSpPr txBox="1"/>
          <p:nvPr/>
        </p:nvSpPr>
        <p:spPr>
          <a:xfrm>
            <a:off x="2149366" y="3527358"/>
            <a:ext cx="2641813" cy="307777"/>
          </a:xfrm>
          <a:prstGeom prst="rect">
            <a:avLst/>
          </a:prstGeom>
          <a:solidFill>
            <a:schemeClr val="bg1"/>
          </a:solidFill>
        </p:spPr>
        <p:txBody>
          <a:bodyPr wrap="none" rtlCol="0">
            <a:spAutoFit/>
          </a:bodyPr>
          <a:lstStyle/>
          <a:p>
            <a:r>
              <a:rPr kumimoji="1" lang="en-US" altLang="ja-JP" sz="1400" dirty="0" smtClean="0"/>
              <a:t>Center of gravity with protrusions</a:t>
            </a:r>
            <a:endParaRPr kumimoji="1" lang="ja-JP" altLang="en-US" sz="1400" dirty="0" smtClean="0"/>
          </a:p>
        </p:txBody>
      </p:sp>
      <p:sp>
        <p:nvSpPr>
          <p:cNvPr id="6" name="正方形/長方形 5"/>
          <p:cNvSpPr/>
          <p:nvPr/>
        </p:nvSpPr>
        <p:spPr>
          <a:xfrm>
            <a:off x="709449" y="4060287"/>
            <a:ext cx="5365530" cy="515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a:stretch>
            <a:fillRect/>
          </a:stretch>
        </p:blipFill>
        <p:spPr>
          <a:xfrm rot="16200000">
            <a:off x="2039828" y="3601345"/>
            <a:ext cx="2352675" cy="3590925"/>
          </a:xfrm>
          <a:prstGeom prst="rect">
            <a:avLst/>
          </a:prstGeom>
        </p:spPr>
      </p:pic>
      <p:pic>
        <p:nvPicPr>
          <p:cNvPr id="8" name="図 7"/>
          <p:cNvPicPr>
            <a:picLocks noChangeAspect="1"/>
          </p:cNvPicPr>
          <p:nvPr/>
        </p:nvPicPr>
        <p:blipFill>
          <a:blip r:embed="rId4"/>
          <a:stretch>
            <a:fillRect/>
          </a:stretch>
        </p:blipFill>
        <p:spPr>
          <a:xfrm>
            <a:off x="6074979" y="1964121"/>
            <a:ext cx="2828925" cy="3581400"/>
          </a:xfrm>
          <a:prstGeom prst="rect">
            <a:avLst/>
          </a:prstGeom>
        </p:spPr>
      </p:pic>
    </p:spTree>
    <p:extLst>
      <p:ext uri="{BB962C8B-B14F-4D97-AF65-F5344CB8AC3E}">
        <p14:creationId xmlns:p14="http://schemas.microsoft.com/office/powerpoint/2010/main" val="13241242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0414" y="365126"/>
            <a:ext cx="8094936" cy="833053"/>
          </a:xfrm>
        </p:spPr>
        <p:txBody>
          <a:bodyPr/>
          <a:lstStyle/>
          <a:p>
            <a:r>
              <a:rPr kumimoji="1" lang="en-US" altLang="ja-JP" dirty="0" smtClean="0"/>
              <a:t>Parameters are sometimes flexible.</a:t>
            </a:r>
            <a:endParaRPr kumimoji="1" lang="ja-JP" altLang="en-US" dirty="0"/>
          </a:p>
        </p:txBody>
      </p:sp>
      <p:pic>
        <p:nvPicPr>
          <p:cNvPr id="3" name="図 2"/>
          <p:cNvPicPr>
            <a:picLocks noChangeAspect="1"/>
          </p:cNvPicPr>
          <p:nvPr/>
        </p:nvPicPr>
        <p:blipFill>
          <a:blip r:embed="rId2"/>
          <a:stretch>
            <a:fillRect/>
          </a:stretch>
        </p:blipFill>
        <p:spPr>
          <a:xfrm>
            <a:off x="1108677" y="1480151"/>
            <a:ext cx="2638425" cy="2047875"/>
          </a:xfrm>
          <a:prstGeom prst="rect">
            <a:avLst/>
          </a:prstGeom>
        </p:spPr>
      </p:pic>
      <p:pic>
        <p:nvPicPr>
          <p:cNvPr id="4" name="図 3"/>
          <p:cNvPicPr>
            <a:picLocks noChangeAspect="1"/>
          </p:cNvPicPr>
          <p:nvPr/>
        </p:nvPicPr>
        <p:blipFill>
          <a:blip r:embed="rId3"/>
          <a:stretch>
            <a:fillRect/>
          </a:stretch>
        </p:blipFill>
        <p:spPr>
          <a:xfrm>
            <a:off x="1108677" y="3739875"/>
            <a:ext cx="2638425" cy="2066925"/>
          </a:xfrm>
          <a:prstGeom prst="rect">
            <a:avLst/>
          </a:prstGeom>
        </p:spPr>
      </p:pic>
      <p:pic>
        <p:nvPicPr>
          <p:cNvPr id="5" name="図 4"/>
          <p:cNvPicPr>
            <a:picLocks noChangeAspect="1"/>
          </p:cNvPicPr>
          <p:nvPr/>
        </p:nvPicPr>
        <p:blipFill>
          <a:blip r:embed="rId4"/>
          <a:stretch>
            <a:fillRect/>
          </a:stretch>
        </p:blipFill>
        <p:spPr>
          <a:xfrm rot="16200000">
            <a:off x="5051019" y="437730"/>
            <a:ext cx="2047875" cy="4132716"/>
          </a:xfrm>
          <a:prstGeom prst="rect">
            <a:avLst/>
          </a:prstGeom>
        </p:spPr>
      </p:pic>
      <p:pic>
        <p:nvPicPr>
          <p:cNvPr id="6" name="図 5"/>
          <p:cNvPicPr>
            <a:picLocks noChangeAspect="1"/>
          </p:cNvPicPr>
          <p:nvPr/>
        </p:nvPicPr>
        <p:blipFill>
          <a:blip r:embed="rId5"/>
          <a:stretch>
            <a:fillRect/>
          </a:stretch>
        </p:blipFill>
        <p:spPr>
          <a:xfrm>
            <a:off x="4008597" y="3739874"/>
            <a:ext cx="1978025" cy="2066925"/>
          </a:xfrm>
          <a:prstGeom prst="rect">
            <a:avLst/>
          </a:prstGeom>
        </p:spPr>
      </p:pic>
      <p:pic>
        <p:nvPicPr>
          <p:cNvPr id="7" name="図 6"/>
          <p:cNvPicPr>
            <a:picLocks noChangeAspect="1"/>
          </p:cNvPicPr>
          <p:nvPr/>
        </p:nvPicPr>
        <p:blipFill>
          <a:blip r:embed="rId6"/>
          <a:stretch>
            <a:fillRect/>
          </a:stretch>
        </p:blipFill>
        <p:spPr>
          <a:xfrm>
            <a:off x="6089644" y="3739874"/>
            <a:ext cx="2051671" cy="2066925"/>
          </a:xfrm>
          <a:prstGeom prst="rect">
            <a:avLst/>
          </a:prstGeom>
        </p:spPr>
      </p:pic>
      <p:sp>
        <p:nvSpPr>
          <p:cNvPr id="8" name="テキスト ボックス 7"/>
          <p:cNvSpPr txBox="1"/>
          <p:nvPr/>
        </p:nvSpPr>
        <p:spPr>
          <a:xfrm>
            <a:off x="1629102" y="6018647"/>
            <a:ext cx="6306208" cy="707886"/>
          </a:xfrm>
          <a:prstGeom prst="rect">
            <a:avLst/>
          </a:prstGeom>
          <a:solidFill>
            <a:schemeClr val="bg1"/>
          </a:solidFill>
        </p:spPr>
        <p:txBody>
          <a:bodyPr wrap="square" rtlCol="0">
            <a:spAutoFit/>
          </a:bodyPr>
          <a:lstStyle/>
          <a:p>
            <a:r>
              <a:rPr kumimoji="1" lang="en-US" altLang="ja-JP" sz="2000" dirty="0" smtClean="0"/>
              <a:t>Mollusks are able to change </a:t>
            </a:r>
            <a:r>
              <a:rPr lang="en-US" altLang="ja-JP" sz="2000" dirty="0"/>
              <a:t>the parameters </a:t>
            </a:r>
            <a:r>
              <a:rPr lang="en-US" altLang="ja-JP" sz="2000" dirty="0" smtClean="0"/>
              <a:t>on purpose ?</a:t>
            </a:r>
            <a:endParaRPr lang="en-US" altLang="ja-JP" sz="2000" dirty="0"/>
          </a:p>
          <a:p>
            <a:r>
              <a:rPr kumimoji="1" lang="en-US" altLang="ja-JP" sz="2000" dirty="0" smtClean="0"/>
              <a:t> </a:t>
            </a:r>
            <a:endParaRPr kumimoji="1" lang="ja-JP" altLang="en-US" sz="2000" dirty="0" smtClean="0"/>
          </a:p>
        </p:txBody>
      </p:sp>
    </p:spTree>
    <p:extLst>
      <p:ext uri="{BB962C8B-B14F-4D97-AF65-F5344CB8AC3E}">
        <p14:creationId xmlns:p14="http://schemas.microsoft.com/office/powerpoint/2010/main" val="27360993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t>Land snail in Borneo</a:t>
            </a:r>
            <a:endParaRPr kumimoji="1" lang="ja-JP" altLang="en-US" dirty="0"/>
          </a:p>
        </p:txBody>
      </p:sp>
      <p:pic>
        <p:nvPicPr>
          <p:cNvPr id="12290" name="Picture 2" descr="https://static.wixstatic.com/media/0adbae_fd7068c892e14b519817b9ded3f955dc~mv2.png/v1/fill/w_385,h_401,al_c,lg_1/0adbae_fd7068c892e14b519817b9ded3f955dc~mv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436" y="1417420"/>
            <a:ext cx="3667125" cy="381952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773411" y="5330321"/>
            <a:ext cx="5597173" cy="400110"/>
          </a:xfrm>
          <a:prstGeom prst="rect">
            <a:avLst/>
          </a:prstGeom>
          <a:solidFill>
            <a:schemeClr val="bg1"/>
          </a:solidFill>
        </p:spPr>
        <p:txBody>
          <a:bodyPr wrap="none" rtlCol="0">
            <a:spAutoFit/>
          </a:bodyPr>
          <a:lstStyle/>
          <a:p>
            <a:r>
              <a:rPr lang="en-US" altLang="ja-JP" sz="2000" dirty="0" smtClean="0"/>
              <a:t>Question</a:t>
            </a:r>
            <a:r>
              <a:rPr lang="ja-JP" altLang="en-US" sz="2000" dirty="0" smtClean="0"/>
              <a:t>：</a:t>
            </a:r>
            <a:r>
              <a:rPr lang="en-US" altLang="ja-JP" sz="2000" dirty="0" smtClean="0"/>
              <a:t>Guess the meaning of this strange coiling.</a:t>
            </a:r>
            <a:endParaRPr kumimoji="1" lang="ja-JP" altLang="en-US" sz="2000" dirty="0" smtClean="0"/>
          </a:p>
        </p:txBody>
      </p:sp>
      <p:sp>
        <p:nvSpPr>
          <p:cNvPr id="4" name="テキスト ボックス 3"/>
          <p:cNvSpPr txBox="1"/>
          <p:nvPr/>
        </p:nvSpPr>
        <p:spPr>
          <a:xfrm>
            <a:off x="1181267" y="5991972"/>
            <a:ext cx="6950108" cy="400110"/>
          </a:xfrm>
          <a:prstGeom prst="rect">
            <a:avLst/>
          </a:prstGeom>
          <a:solidFill>
            <a:schemeClr val="bg1"/>
          </a:solidFill>
        </p:spPr>
        <p:txBody>
          <a:bodyPr wrap="none" rtlCol="0">
            <a:spAutoFit/>
          </a:bodyPr>
          <a:lstStyle/>
          <a:p>
            <a:r>
              <a:rPr kumimoji="1" lang="en-US" altLang="ja-JP" sz="2000" dirty="0" smtClean="0"/>
              <a:t>Land snail, lives in caves, environment is wet, eats leafs and fungi</a:t>
            </a:r>
            <a:endParaRPr kumimoji="1" lang="ja-JP" altLang="en-US" sz="2000" dirty="0" smtClean="0"/>
          </a:p>
        </p:txBody>
      </p:sp>
    </p:spTree>
    <p:extLst>
      <p:ext uri="{BB962C8B-B14F-4D97-AF65-F5344CB8AC3E}">
        <p14:creationId xmlns:p14="http://schemas.microsoft.com/office/powerpoint/2010/main" val="16974892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189038"/>
            <a:ext cx="9144000" cy="1143000"/>
          </a:xfrm>
        </p:spPr>
        <p:txBody>
          <a:bodyPr>
            <a:normAutofit fontScale="90000"/>
          </a:bodyPr>
          <a:lstStyle/>
          <a:p>
            <a:pPr algn="ctr"/>
            <a:r>
              <a:rPr kumimoji="1" lang="en-US" altLang="ja-JP" dirty="0" smtClean="0"/>
              <a:t>Odd coiling of ammonites</a:t>
            </a:r>
            <a:br>
              <a:rPr kumimoji="1" lang="en-US" altLang="ja-JP" dirty="0" smtClean="0"/>
            </a:br>
            <a:r>
              <a:rPr lang="en-US" altLang="ja-JP" i="1" dirty="0" err="1" smtClean="0"/>
              <a:t>Nipponites</a:t>
            </a:r>
            <a:r>
              <a:rPr lang="en-US" altLang="ja-JP" i="1" dirty="0" smtClean="0"/>
              <a:t> mirabilis</a:t>
            </a:r>
            <a:endParaRPr kumimoji="1" lang="ja-JP" altLang="en-US" i="1" dirty="0"/>
          </a:p>
        </p:txBody>
      </p:sp>
      <p:pic>
        <p:nvPicPr>
          <p:cNvPr id="31748" name="Picture 4" descr="http://umiho.net/sow/denpa/chibinezu/nipponites.jpg"/>
          <p:cNvPicPr>
            <a:picLocks noChangeAspect="1" noChangeArrowheads="1"/>
          </p:cNvPicPr>
          <p:nvPr/>
        </p:nvPicPr>
        <p:blipFill>
          <a:blip r:embed="rId2" cstate="print"/>
          <a:srcRect/>
          <a:stretch>
            <a:fillRect/>
          </a:stretch>
        </p:blipFill>
        <p:spPr bwMode="auto">
          <a:xfrm>
            <a:off x="0" y="2742427"/>
            <a:ext cx="3048000" cy="2657476"/>
          </a:xfrm>
          <a:prstGeom prst="rect">
            <a:avLst/>
          </a:prstGeom>
          <a:noFill/>
        </p:spPr>
      </p:pic>
      <p:pic>
        <p:nvPicPr>
          <p:cNvPr id="31750" name="Picture 6" descr="http://www.tokaji-sika.com/image/free/Nipponites.jpg"/>
          <p:cNvPicPr>
            <a:picLocks noChangeAspect="1" noChangeArrowheads="1"/>
          </p:cNvPicPr>
          <p:nvPr/>
        </p:nvPicPr>
        <p:blipFill>
          <a:blip r:embed="rId3" cstate="print"/>
          <a:srcRect/>
          <a:stretch>
            <a:fillRect/>
          </a:stretch>
        </p:blipFill>
        <p:spPr bwMode="auto">
          <a:xfrm>
            <a:off x="3000364" y="2756721"/>
            <a:ext cx="3342157" cy="2643182"/>
          </a:xfrm>
          <a:prstGeom prst="rect">
            <a:avLst/>
          </a:prstGeom>
          <a:noFill/>
        </p:spPr>
      </p:pic>
      <p:pic>
        <p:nvPicPr>
          <p:cNvPr id="31752" name="Picture 8" descr="http://fdh.way-nifty.com/photos/uncategorized/2008/01/08/nipponites.jpg"/>
          <p:cNvPicPr>
            <a:picLocks noChangeAspect="1" noChangeArrowheads="1"/>
          </p:cNvPicPr>
          <p:nvPr/>
        </p:nvPicPr>
        <p:blipFill>
          <a:blip r:embed="rId4" cstate="print"/>
          <a:srcRect/>
          <a:stretch>
            <a:fillRect/>
          </a:stretch>
        </p:blipFill>
        <p:spPr bwMode="auto">
          <a:xfrm>
            <a:off x="5924550" y="2742427"/>
            <a:ext cx="3219450" cy="2657476"/>
          </a:xfrm>
          <a:prstGeom prst="rect">
            <a:avLst/>
          </a:prstGeom>
          <a:noFill/>
        </p:spPr>
      </p:pic>
    </p:spTree>
    <p:extLst>
      <p:ext uri="{BB962C8B-B14F-4D97-AF65-F5344CB8AC3E}">
        <p14:creationId xmlns:p14="http://schemas.microsoft.com/office/powerpoint/2010/main" val="16804654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CIM\100CANON\IMG_2017.JPG"/>
          <p:cNvPicPr>
            <a:picLocks noChangeAspect="1" noChangeArrowheads="1"/>
          </p:cNvPicPr>
          <p:nvPr/>
        </p:nvPicPr>
        <p:blipFill>
          <a:blip r:embed="rId2" cstate="print"/>
          <a:srcRect/>
          <a:stretch>
            <a:fillRect/>
          </a:stretch>
        </p:blipFill>
        <p:spPr bwMode="auto">
          <a:xfrm>
            <a:off x="1175099" y="0"/>
            <a:ext cx="6793802" cy="6858000"/>
          </a:xfrm>
          <a:prstGeom prst="rect">
            <a:avLst/>
          </a:prstGeom>
          <a:noFill/>
        </p:spPr>
      </p:pic>
      <p:sp>
        <p:nvSpPr>
          <p:cNvPr id="4" name="額縁 3">
            <a:hlinkClick r:id="rId3" action="ppaction://hlinkfile"/>
          </p:cNvPr>
          <p:cNvSpPr/>
          <p:nvPr/>
        </p:nvSpPr>
        <p:spPr>
          <a:xfrm>
            <a:off x="8143900" y="1214422"/>
            <a:ext cx="785818" cy="78581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HGS創英角ﾎﾟｯﾌﾟ体" pitchFamily="50" charset="-128"/>
                <a:ea typeface="HGS創英角ﾎﾟｯﾌﾟ体" pitchFamily="50" charset="-128"/>
              </a:rPr>
              <a:t>２</a:t>
            </a:r>
            <a:endParaRPr kumimoji="1" lang="ja-JP" altLang="en-US" dirty="0">
              <a:latin typeface="HGS創英角ﾎﾟｯﾌﾟ体" pitchFamily="50" charset="-128"/>
              <a:ea typeface="HGS創英角ﾎﾟｯﾌﾟ体" pitchFamily="50" charset="-128"/>
            </a:endParaRPr>
          </a:p>
        </p:txBody>
      </p:sp>
      <p:sp>
        <p:nvSpPr>
          <p:cNvPr id="5" name="額縁 4">
            <a:hlinkClick r:id="rId4" action="ppaction://hlinkfile"/>
          </p:cNvPr>
          <p:cNvSpPr/>
          <p:nvPr/>
        </p:nvSpPr>
        <p:spPr>
          <a:xfrm>
            <a:off x="8143900" y="285728"/>
            <a:ext cx="785818" cy="785818"/>
          </a:xfrm>
          <a:prstGeom prst="bevel">
            <a:avLst>
              <a:gd name="adj"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HGS創英角ﾎﾟｯﾌﾟ体" pitchFamily="50" charset="-128"/>
                <a:ea typeface="HGS創英角ﾎﾟｯﾌﾟ体" pitchFamily="50" charset="-128"/>
              </a:rPr>
              <a:t>１</a:t>
            </a:r>
            <a:endParaRPr kumimoji="1" lang="ja-JP" altLang="en-US" dirty="0">
              <a:latin typeface="HGS創英角ﾎﾟｯﾌﾟ体" pitchFamily="50" charset="-128"/>
              <a:ea typeface="HGS創英角ﾎﾟｯﾌﾟ体" pitchFamily="50" charset="-128"/>
            </a:endParaRPr>
          </a:p>
        </p:txBody>
      </p:sp>
    </p:spTree>
    <p:extLst>
      <p:ext uri="{BB962C8B-B14F-4D97-AF65-F5344CB8AC3E}">
        <p14:creationId xmlns:p14="http://schemas.microsoft.com/office/powerpoint/2010/main" val="35754973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ファイル:Nipponites Yezoceras.jpg">
            <a:hlinkClick r:id="rId2"/>
          </p:cNvPr>
          <p:cNvPicPr>
            <a:picLocks noChangeAspect="1" noChangeArrowheads="1"/>
          </p:cNvPicPr>
          <p:nvPr/>
        </p:nvPicPr>
        <p:blipFill>
          <a:blip r:embed="rId3" cstate="print"/>
          <a:srcRect/>
          <a:stretch>
            <a:fillRect/>
          </a:stretch>
        </p:blipFill>
        <p:spPr bwMode="auto">
          <a:xfrm>
            <a:off x="1000100" y="357166"/>
            <a:ext cx="7254988" cy="6215106"/>
          </a:xfrm>
          <a:prstGeom prst="rect">
            <a:avLst/>
          </a:prstGeom>
          <a:noFill/>
        </p:spPr>
      </p:pic>
    </p:spTree>
    <p:extLst>
      <p:ext uri="{BB962C8B-B14F-4D97-AF65-F5344CB8AC3E}">
        <p14:creationId xmlns:p14="http://schemas.microsoft.com/office/powerpoint/2010/main" val="35093134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0"/>
            <a:ext cx="8715404" cy="1143000"/>
          </a:xfrm>
        </p:spPr>
        <p:txBody>
          <a:bodyPr>
            <a:normAutofit fontScale="90000"/>
          </a:bodyPr>
          <a:lstStyle/>
          <a:p>
            <a:pPr algn="ctr"/>
            <a:r>
              <a:rPr kumimoji="1" lang="en-US" altLang="ja-JP" dirty="0" smtClean="0"/>
              <a:t>Shape of Nautilus’s shell </a:t>
            </a:r>
            <a:br>
              <a:rPr kumimoji="1" lang="en-US" altLang="ja-JP" dirty="0" smtClean="0"/>
            </a:br>
            <a:r>
              <a:rPr kumimoji="1" lang="en-US" altLang="ja-JP" dirty="0" smtClean="0"/>
              <a:t>and the body angle to swim</a:t>
            </a:r>
            <a:endParaRPr kumimoji="1" lang="ja-JP" altLang="en-US" dirty="0"/>
          </a:p>
        </p:txBody>
      </p:sp>
      <p:pic>
        <p:nvPicPr>
          <p:cNvPr id="35842" name="Picture 2" descr="http://www.paleo-fossil.com/paleo/paleo_image/nautilus/nautilus_anatomy.jpg">
            <a:hlinkClick r:id="rId2" action="ppaction://hlinkfile"/>
          </p:cNvPr>
          <p:cNvPicPr>
            <a:picLocks noChangeAspect="1" noChangeArrowheads="1"/>
          </p:cNvPicPr>
          <p:nvPr/>
        </p:nvPicPr>
        <p:blipFill>
          <a:blip r:embed="rId3" cstate="print"/>
          <a:srcRect/>
          <a:stretch>
            <a:fillRect/>
          </a:stretch>
        </p:blipFill>
        <p:spPr bwMode="auto">
          <a:xfrm>
            <a:off x="1000100" y="1214422"/>
            <a:ext cx="3786214" cy="5237597"/>
          </a:xfrm>
          <a:prstGeom prst="rect">
            <a:avLst/>
          </a:prstGeom>
          <a:noFill/>
        </p:spPr>
      </p:pic>
      <p:sp>
        <p:nvSpPr>
          <p:cNvPr id="5" name="テキスト ボックス 4"/>
          <p:cNvSpPr txBox="1"/>
          <p:nvPr/>
        </p:nvSpPr>
        <p:spPr>
          <a:xfrm>
            <a:off x="5214910" y="2571744"/>
            <a:ext cx="3929090" cy="1754326"/>
          </a:xfrm>
          <a:prstGeom prst="rect">
            <a:avLst/>
          </a:prstGeom>
          <a:noFill/>
        </p:spPr>
        <p:txBody>
          <a:bodyPr wrap="square" rtlCol="0">
            <a:spAutoFit/>
          </a:bodyPr>
          <a:lstStyle/>
          <a:p>
            <a:r>
              <a:rPr lang="en-US" altLang="ja-JP" sz="3600" dirty="0" smtClean="0"/>
              <a:t>Spiral is good to keep the angle and gravity center</a:t>
            </a:r>
            <a:endParaRPr kumimoji="1" lang="ja-JP" altLang="en-US" sz="3600" dirty="0"/>
          </a:p>
        </p:txBody>
      </p:sp>
    </p:spTree>
    <p:extLst>
      <p:ext uri="{BB962C8B-B14F-4D97-AF65-F5344CB8AC3E}">
        <p14:creationId xmlns:p14="http://schemas.microsoft.com/office/powerpoint/2010/main" val="15966261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DCIM\100CANON\IMG_2020.JPG"/>
          <p:cNvPicPr>
            <a:picLocks noChangeAspect="1" noChangeArrowheads="1"/>
          </p:cNvPicPr>
          <p:nvPr/>
        </p:nvPicPr>
        <p:blipFill>
          <a:blip r:embed="rId2" cstate="print"/>
          <a:srcRect/>
          <a:stretch>
            <a:fillRect/>
          </a:stretch>
        </p:blipFill>
        <p:spPr bwMode="auto">
          <a:xfrm>
            <a:off x="0" y="455977"/>
            <a:ext cx="9144000" cy="5946045"/>
          </a:xfrm>
          <a:prstGeom prst="rect">
            <a:avLst/>
          </a:prstGeom>
          <a:noFill/>
        </p:spPr>
      </p:pic>
    </p:spTree>
    <p:extLst>
      <p:ext uri="{BB962C8B-B14F-4D97-AF65-F5344CB8AC3E}">
        <p14:creationId xmlns:p14="http://schemas.microsoft.com/office/powerpoint/2010/main" val="240141191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DCIM\100CANON\IMG_2021.JPG"/>
          <p:cNvPicPr>
            <a:picLocks noChangeAspect="1" noChangeArrowheads="1"/>
          </p:cNvPicPr>
          <p:nvPr/>
        </p:nvPicPr>
        <p:blipFill>
          <a:blip r:embed="rId2" cstate="print"/>
          <a:srcRect/>
          <a:stretch>
            <a:fillRect/>
          </a:stretch>
        </p:blipFill>
        <p:spPr bwMode="auto">
          <a:xfrm>
            <a:off x="467591" y="0"/>
            <a:ext cx="8208818" cy="6858000"/>
          </a:xfrm>
          <a:prstGeom prst="rect">
            <a:avLst/>
          </a:prstGeom>
          <a:noFill/>
        </p:spPr>
      </p:pic>
    </p:spTree>
    <p:extLst>
      <p:ext uri="{BB962C8B-B14F-4D97-AF65-F5344CB8AC3E}">
        <p14:creationId xmlns:p14="http://schemas.microsoft.com/office/powerpoint/2010/main" val="128484430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t>Land snail in Borneo</a:t>
            </a:r>
            <a:endParaRPr kumimoji="1" lang="ja-JP" altLang="en-US" dirty="0"/>
          </a:p>
        </p:txBody>
      </p:sp>
      <p:pic>
        <p:nvPicPr>
          <p:cNvPr id="12290" name="Picture 2" descr="https://static.wixstatic.com/media/0adbae_fd7068c892e14b519817b9ded3f955dc~mv2.png/v1/fill/w_385,h_401,al_c,lg_1/0adbae_fd7068c892e14b519817b9ded3f955dc~mv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436" y="1417420"/>
            <a:ext cx="3667125" cy="381952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773411" y="5330321"/>
            <a:ext cx="5597173" cy="400110"/>
          </a:xfrm>
          <a:prstGeom prst="rect">
            <a:avLst/>
          </a:prstGeom>
          <a:solidFill>
            <a:schemeClr val="bg1"/>
          </a:solidFill>
        </p:spPr>
        <p:txBody>
          <a:bodyPr wrap="none" rtlCol="0">
            <a:spAutoFit/>
          </a:bodyPr>
          <a:lstStyle/>
          <a:p>
            <a:r>
              <a:rPr lang="en-US" altLang="ja-JP" sz="2000" dirty="0" smtClean="0"/>
              <a:t>Question</a:t>
            </a:r>
            <a:r>
              <a:rPr lang="ja-JP" altLang="en-US" sz="2000" dirty="0" smtClean="0"/>
              <a:t>：</a:t>
            </a:r>
            <a:r>
              <a:rPr lang="en-US" altLang="ja-JP" sz="2000" dirty="0" smtClean="0"/>
              <a:t>Guess the meaning of this strange coiling.</a:t>
            </a:r>
            <a:endParaRPr kumimoji="1" lang="ja-JP" altLang="en-US" sz="2000" dirty="0" smtClean="0"/>
          </a:p>
        </p:txBody>
      </p:sp>
      <p:sp>
        <p:nvSpPr>
          <p:cNvPr id="4" name="テキスト ボックス 3"/>
          <p:cNvSpPr txBox="1"/>
          <p:nvPr/>
        </p:nvSpPr>
        <p:spPr>
          <a:xfrm>
            <a:off x="1181267" y="5991972"/>
            <a:ext cx="6950108" cy="400110"/>
          </a:xfrm>
          <a:prstGeom prst="rect">
            <a:avLst/>
          </a:prstGeom>
          <a:solidFill>
            <a:schemeClr val="bg1"/>
          </a:solidFill>
        </p:spPr>
        <p:txBody>
          <a:bodyPr wrap="none" rtlCol="0">
            <a:spAutoFit/>
          </a:bodyPr>
          <a:lstStyle/>
          <a:p>
            <a:r>
              <a:rPr kumimoji="1" lang="en-US" altLang="ja-JP" sz="2000" dirty="0" smtClean="0"/>
              <a:t>Land snail, lives in caves, environment is wet, eats leafs and fungi</a:t>
            </a:r>
            <a:endParaRPr kumimoji="1" lang="ja-JP" altLang="en-US" sz="2000" dirty="0" smtClean="0"/>
          </a:p>
        </p:txBody>
      </p:sp>
    </p:spTree>
    <p:extLst>
      <p:ext uri="{BB962C8B-B14F-4D97-AF65-F5344CB8AC3E}">
        <p14:creationId xmlns:p14="http://schemas.microsoft.com/office/powerpoint/2010/main" val="150115016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0.7|2.4|0.9|6.1|5|6|9.9"/>
</p:tagLst>
</file>

<file path=ppt/tags/tag10.xml><?xml version="1.0" encoding="utf-8"?>
<p:tagLst xmlns:a="http://schemas.openxmlformats.org/drawingml/2006/main" xmlns:r="http://schemas.openxmlformats.org/officeDocument/2006/relationships" xmlns:p="http://schemas.openxmlformats.org/presentationml/2006/main">
  <p:tag name="TIMING" val="|36.6"/>
</p:tagLst>
</file>

<file path=ppt/tags/tag11.xml><?xml version="1.0" encoding="utf-8"?>
<p:tagLst xmlns:a="http://schemas.openxmlformats.org/drawingml/2006/main" xmlns:r="http://schemas.openxmlformats.org/officeDocument/2006/relationships" xmlns:p="http://schemas.openxmlformats.org/presentationml/2006/main">
  <p:tag name="TIMING" val="|1|6.5|5.2|8|0.5|1.3"/>
</p:tagLst>
</file>

<file path=ppt/tags/tag2.xml><?xml version="1.0" encoding="utf-8"?>
<p:tagLst xmlns:a="http://schemas.openxmlformats.org/drawingml/2006/main" xmlns:r="http://schemas.openxmlformats.org/officeDocument/2006/relationships" xmlns:p="http://schemas.openxmlformats.org/presentationml/2006/main">
  <p:tag name="TIMING" val="|12.1"/>
</p:tagLst>
</file>

<file path=ppt/tags/tag3.xml><?xml version="1.0" encoding="utf-8"?>
<p:tagLst xmlns:a="http://schemas.openxmlformats.org/drawingml/2006/main" xmlns:r="http://schemas.openxmlformats.org/officeDocument/2006/relationships" xmlns:p="http://schemas.openxmlformats.org/presentationml/2006/main">
  <p:tag name="TIMING" val="|1|6.5|5.2|8|0.5|1.3"/>
</p:tagLst>
</file>

<file path=ppt/tags/tag4.xml><?xml version="1.0" encoding="utf-8"?>
<p:tagLst xmlns:a="http://schemas.openxmlformats.org/drawingml/2006/main" xmlns:r="http://schemas.openxmlformats.org/officeDocument/2006/relationships" xmlns:p="http://schemas.openxmlformats.org/presentationml/2006/main">
  <p:tag name="TIMING" val="|21.4|0.8"/>
</p:tagLst>
</file>

<file path=ppt/tags/tag5.xml><?xml version="1.0" encoding="utf-8"?>
<p:tagLst xmlns:a="http://schemas.openxmlformats.org/drawingml/2006/main" xmlns:r="http://schemas.openxmlformats.org/officeDocument/2006/relationships" xmlns:p="http://schemas.openxmlformats.org/presentationml/2006/main">
  <p:tag name="TIMING" val="|0.4|4.3|5|0.8"/>
</p:tagLst>
</file>

<file path=ppt/tags/tag6.xml><?xml version="1.0" encoding="utf-8"?>
<p:tagLst xmlns:a="http://schemas.openxmlformats.org/drawingml/2006/main" xmlns:r="http://schemas.openxmlformats.org/officeDocument/2006/relationships" xmlns:p="http://schemas.openxmlformats.org/presentationml/2006/main">
  <p:tag name="TIMING" val="|11.6"/>
</p:tagLst>
</file>

<file path=ppt/tags/tag7.xml><?xml version="1.0" encoding="utf-8"?>
<p:tagLst xmlns:a="http://schemas.openxmlformats.org/drawingml/2006/main" xmlns:r="http://schemas.openxmlformats.org/officeDocument/2006/relationships" xmlns:p="http://schemas.openxmlformats.org/presentationml/2006/main">
  <p:tag name="TIMING" val="|4.3|14.5|6.3|9|7.3"/>
</p:tagLst>
</file>

<file path=ppt/tags/tag8.xml><?xml version="1.0" encoding="utf-8"?>
<p:tagLst xmlns:a="http://schemas.openxmlformats.org/drawingml/2006/main" xmlns:r="http://schemas.openxmlformats.org/officeDocument/2006/relationships" xmlns:p="http://schemas.openxmlformats.org/presentationml/2006/main">
  <p:tag name="TIMING" val="|4.3|14.5|6.3|9|7.3"/>
</p:tagLst>
</file>

<file path=ppt/tags/tag9.xml><?xml version="1.0" encoding="utf-8"?>
<p:tagLst xmlns:a="http://schemas.openxmlformats.org/drawingml/2006/main" xmlns:r="http://schemas.openxmlformats.org/officeDocument/2006/relationships" xmlns:p="http://schemas.openxmlformats.org/presentationml/2006/main">
  <p:tag name="TIMING" val="|11.1|20.2|2.1|3|1.6|0.6"/>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none" rtlCol="0">
        <a:spAutoFit/>
      </a:bodyPr>
      <a:lstStyle>
        <a:defPPr>
          <a:defRPr kumimoji="1" sz="1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2179</TotalTime>
  <Words>3109</Words>
  <Application>Microsoft Office PowerPoint</Application>
  <PresentationFormat>画面に合わせる (4:3)</PresentationFormat>
  <Paragraphs>702</Paragraphs>
  <Slides>134</Slides>
  <Notes>52</Notes>
  <HiddenSlides>0</HiddenSlides>
  <MMClips>27</MMClips>
  <ScaleCrop>false</ScaleCrop>
  <HeadingPairs>
    <vt:vector size="8" baseType="variant">
      <vt:variant>
        <vt:lpstr>使用されているフォント</vt:lpstr>
      </vt:variant>
      <vt:variant>
        <vt:i4>21</vt:i4>
      </vt:variant>
      <vt:variant>
        <vt:lpstr>テーマ</vt:lpstr>
      </vt:variant>
      <vt:variant>
        <vt:i4>1</vt:i4>
      </vt:variant>
      <vt:variant>
        <vt:lpstr>埋め込まれた OLE サーバー</vt:lpstr>
      </vt:variant>
      <vt:variant>
        <vt:i4>3</vt:i4>
      </vt:variant>
      <vt:variant>
        <vt:lpstr>スライド タイトル</vt:lpstr>
      </vt:variant>
      <vt:variant>
        <vt:i4>134</vt:i4>
      </vt:variant>
    </vt:vector>
  </HeadingPairs>
  <TitlesOfParts>
    <vt:vector size="159" baseType="lpstr">
      <vt:lpstr>Avenir</vt:lpstr>
      <vt:lpstr>HGP創英角ﾎﾟｯﾌﾟ体</vt:lpstr>
      <vt:lpstr>HGS創英角ﾎﾟｯﾌﾟ体</vt:lpstr>
      <vt:lpstr>HG丸ｺﾞｼｯｸM-PRO</vt:lpstr>
      <vt:lpstr>HG創英角ﾎﾟｯﾌﾟ体</vt:lpstr>
      <vt:lpstr>ＭＳ Ｐゴシック</vt:lpstr>
      <vt:lpstr>ＭＳ Ｐ明朝</vt:lpstr>
      <vt:lpstr>ＭＳ ゴシック</vt:lpstr>
      <vt:lpstr>Osaka</vt:lpstr>
      <vt:lpstr>メイリオ</vt:lpstr>
      <vt:lpstr>メイリオ</vt:lpstr>
      <vt:lpstr>丸ゴシック−Ｍ</vt:lpstr>
      <vt:lpstr>Arial</vt:lpstr>
      <vt:lpstr>Calibri</vt:lpstr>
      <vt:lpstr>Calibri Light</vt:lpstr>
      <vt:lpstr>Courier New</vt:lpstr>
      <vt:lpstr>Helvetica</vt:lpstr>
      <vt:lpstr>Tahoma</vt:lpstr>
      <vt:lpstr>Times</vt:lpstr>
      <vt:lpstr>Times New Roman</vt:lpstr>
      <vt:lpstr>Verdana</vt:lpstr>
      <vt:lpstr>Office テーマ</vt:lpstr>
      <vt:lpstr>Image</vt:lpstr>
      <vt:lpstr>数式</vt:lpstr>
      <vt:lpstr>ビットマップ イメージ</vt:lpstr>
      <vt:lpstr>Developmental biology Biological process in which a fertilized cell forms a complex structure of adult body</vt:lpstr>
      <vt:lpstr>What determines the shape of the animal body?</vt:lpstr>
      <vt:lpstr>Separation of particulate objects</vt:lpstr>
      <vt:lpstr>answer</vt:lpstr>
      <vt:lpstr>What we need to know</vt:lpstr>
      <vt:lpstr>Four mechanisms we learn in this lecture</vt:lpstr>
      <vt:lpstr>Cellular slime mold </vt:lpstr>
      <vt:lpstr>Cellular slime mold </vt:lpstr>
      <vt:lpstr>Cellular slime mold </vt:lpstr>
      <vt:lpstr>Cellular slime mold </vt:lpstr>
      <vt:lpstr>Cellular slime mold </vt:lpstr>
      <vt:lpstr>Cellular slime mold </vt:lpstr>
      <vt:lpstr>In all process of development the travelling wave exists</vt:lpstr>
      <vt:lpstr>Wave is made by the cAMP signal</vt:lpstr>
      <vt:lpstr>Relay of cAMP signal</vt:lpstr>
      <vt:lpstr>Migration of cells induced by cAMP</vt:lpstr>
      <vt:lpstr>Simulation of travelling waves.</vt:lpstr>
      <vt:lpstr>What does happen to the aggregate of cells?</vt:lpstr>
      <vt:lpstr>Migration as a slime</vt:lpstr>
      <vt:lpstr>simulation</vt:lpstr>
      <vt:lpstr>Cells are rolling in the slime</vt:lpstr>
      <vt:lpstr>Calcium waves</vt:lpstr>
      <vt:lpstr>Examples of travelling wave pattern 2</vt:lpstr>
      <vt:lpstr>Movement of the hair waves</vt:lpstr>
      <vt:lpstr>波が移動する理由</vt:lpstr>
      <vt:lpstr>Patterns appearing in TB mouse are similar to those of some animals </vt:lpstr>
      <vt:lpstr>Apposition growth of sea shells Shells grow only at the edge of opening</vt:lpstr>
      <vt:lpstr>How are the pigmentation patterns made ?</vt:lpstr>
      <vt:lpstr>How are the pigmentation patterns made ?</vt:lpstr>
      <vt:lpstr>How are the pigmentation patterns made ?</vt:lpstr>
      <vt:lpstr>Turing’s mathematical hypothesis  of biological pattern formation</vt:lpstr>
      <vt:lpstr>reaction-diffusion model &lt;activator-inhibitor model&gt;</vt:lpstr>
      <vt:lpstr>Properties of the Turing pattern  in 2D simulation</vt:lpstr>
      <vt:lpstr>However,,,,,,</vt:lpstr>
      <vt:lpstr>Skin patterns of fish show specific dynamics of Turing pattern</vt:lpstr>
      <vt:lpstr>Skin patterns of fish show specific dynamics of Turing pattern</vt:lpstr>
      <vt:lpstr>Skin patterns of fish show specific dynamics of Turing pattern</vt:lpstr>
      <vt:lpstr>Turing model predicts the pattern of hybrid fish</vt:lpstr>
      <vt:lpstr>Next questions are,,,</vt:lpstr>
      <vt:lpstr>Skin pattern of zebrafish is made by the arrangement of three types of pigment cells</vt:lpstr>
      <vt:lpstr>PowerPoint プレゼンテーション</vt:lpstr>
      <vt:lpstr>Which pigment cells are essential ?</vt:lpstr>
      <vt:lpstr>In vivo experiment to find the local interactions</vt:lpstr>
      <vt:lpstr>In vivo experiment to find the local interactions</vt:lpstr>
      <vt:lpstr>In vitro experiment to find the local interactions</vt:lpstr>
      <vt:lpstr>Signal is transferred by the direct touch </vt:lpstr>
      <vt:lpstr>Is this run-and-chase behavior causes the segregation of the pigment cells?</vt:lpstr>
      <vt:lpstr>In vitro behavior of the pigment cells  from gap-junction mutant, leopard.</vt:lpstr>
      <vt:lpstr>Current hypothesis of short range interactions</vt:lpstr>
      <vt:lpstr>In vivo experiment to find the long range interaction</vt:lpstr>
      <vt:lpstr>Screening of the long range factor</vt:lpstr>
      <vt:lpstr>Delta-Notch system involves in the long range effect</vt:lpstr>
      <vt:lpstr>Long range interaction by Delta and Notch ?</vt:lpstr>
      <vt:lpstr>In vivo imaging of melanophore membrane</vt:lpstr>
      <vt:lpstr>In vivo imaging of melanophore membrane</vt:lpstr>
      <vt:lpstr>Transgenic fish with DeltaC or Notch1a</vt:lpstr>
      <vt:lpstr>Ectopic expression of DeltaC or Notch1a-ICD  caused wider stripes</vt:lpstr>
      <vt:lpstr>PowerPoint プレゼンテーション</vt:lpstr>
      <vt:lpstr>PowerPoint プレゼンテーション</vt:lpstr>
      <vt:lpstr>Identified Mechanism</vt:lpstr>
      <vt:lpstr>Identified network is similar to the Turing model.</vt:lpstr>
      <vt:lpstr>Quiz Turing Pattern</vt:lpstr>
      <vt:lpstr>Turing model predicts the pattern of hybrid fish</vt:lpstr>
      <vt:lpstr>Zebra vs Horse</vt:lpstr>
      <vt:lpstr>PowerPoint プレゼンテーション</vt:lpstr>
      <vt:lpstr>PowerPoint プレゼンテーション</vt:lpstr>
      <vt:lpstr>Zebra vs Horse</vt:lpstr>
      <vt:lpstr>PowerPoint プレゼンテーション</vt:lpstr>
      <vt:lpstr>PowerPoint プレゼンテーション</vt:lpstr>
      <vt:lpstr>Zebra has lost the uniform color</vt:lpstr>
      <vt:lpstr>Four mechanisms we learn in this lecture</vt:lpstr>
      <vt:lpstr>How do they grow?</vt:lpstr>
      <vt:lpstr>Apposition growth of sea shells and horns Shells grow only at the edge of opening</vt:lpstr>
      <vt:lpstr>All the shells are made by an identical method</vt:lpstr>
      <vt:lpstr>PowerPoint プレゼンテーション</vt:lpstr>
      <vt:lpstr>PowerPoint プレゼンテーション</vt:lpstr>
      <vt:lpstr>All the shells are made by an identical method</vt:lpstr>
      <vt:lpstr>Parameters determining the shape</vt:lpstr>
      <vt:lpstr>How to make the coiling of sea shells</vt:lpstr>
      <vt:lpstr>Make these spirals</vt:lpstr>
      <vt:lpstr>How to make the Bivalvia </vt:lpstr>
      <vt:lpstr>Can you make the clams?</vt:lpstr>
      <vt:lpstr>How to make the Bivalvia </vt:lpstr>
      <vt:lpstr>Horns are also made by the same method</vt:lpstr>
      <vt:lpstr>question1</vt:lpstr>
      <vt:lpstr>The most important role of the shell is to guard the mollusk body from the predators.</vt:lpstr>
      <vt:lpstr>Question 2  Why do some of the mollusks have protrusions?</vt:lpstr>
      <vt:lpstr>Now you are a mollusk. How do you feel this situation?</vt:lpstr>
      <vt:lpstr>Protrusion changes the position of the gravity center</vt:lpstr>
      <vt:lpstr>PowerPoint プレゼンテーション</vt:lpstr>
      <vt:lpstr>Parameters are sometimes flexible.</vt:lpstr>
      <vt:lpstr>Land snail in Borneo</vt:lpstr>
      <vt:lpstr>Odd coiling of ammonites Nipponites mirabilis</vt:lpstr>
      <vt:lpstr>PowerPoint プレゼンテーション</vt:lpstr>
      <vt:lpstr>PowerPoint プレゼンテーション</vt:lpstr>
      <vt:lpstr>Shape of Nautilus’s shell  and the body angle to swim</vt:lpstr>
      <vt:lpstr>PowerPoint プレゼンテーション</vt:lpstr>
      <vt:lpstr>PowerPoint プレゼンテーション</vt:lpstr>
      <vt:lpstr>Land snail in Borneo</vt:lpstr>
      <vt:lpstr>PowerPoint プレゼンテーション</vt:lpstr>
      <vt:lpstr>Origami:  a simple method to form 3D structure from 2D sheets</vt:lpstr>
      <vt:lpstr>Similar phenomena in development</vt:lpstr>
      <vt:lpstr>PowerPoint プレゼンテーション</vt:lpstr>
      <vt:lpstr>Development of beetle horn</vt:lpstr>
      <vt:lpstr>Inside of the primordium is empty</vt:lpstr>
      <vt:lpstr>Expansion of the primordia in the computer</vt:lpstr>
      <vt:lpstr>3D folding of the cell sheet codes  the 3D structure of beetle horn</vt:lpstr>
      <vt:lpstr>Furrow formation of the horn primordia</vt:lpstr>
      <vt:lpstr>Furrow pattern varies for each region</vt:lpstr>
      <vt:lpstr>Relationship between the furrow pattern and the resulting 3D shape</vt:lpstr>
      <vt:lpstr>Relationship between the furrow pattern and the resulting 3D shape</vt:lpstr>
      <vt:lpstr>PowerPoint プレゼンテーション</vt:lpstr>
      <vt:lpstr>What determines the position of the primary folding to occur?</vt:lpstr>
      <vt:lpstr>Artificial manipulation of the horn shape by RNAi</vt:lpstr>
      <vt:lpstr>RNAi with Dachsous gene</vt:lpstr>
      <vt:lpstr>PowerPoint プレゼンテーション</vt:lpstr>
      <vt:lpstr>Directionality of cell division is lost by the knockdown of Dachsus gene</vt:lpstr>
      <vt:lpstr>Knockdown of ds does not change the secondary furrows </vt:lpstr>
      <vt:lpstr>Before the furrows emerge, actin accumulate at the apical membrane </vt:lpstr>
      <vt:lpstr>Treehoppers</vt:lpstr>
      <vt:lpstr>PowerPoint プレゼンテーション</vt:lpstr>
      <vt:lpstr>Two species of treehoppers collected in CostaRica(2017)</vt:lpstr>
      <vt:lpstr>Antianthe</vt:lpstr>
      <vt:lpstr>The process of develoment of the helmet</vt:lpstr>
      <vt:lpstr>SEM analysis</vt:lpstr>
      <vt:lpstr>SEM analysis</vt:lpstr>
      <vt:lpstr>Directionality of the furrows </vt:lpstr>
      <vt:lpstr>PowerPoint プレゼンテーション</vt:lpstr>
      <vt:lpstr>Why do larval thorns disappear in adult?</vt:lpstr>
      <vt:lpstr> a simple way to make the thorn disappear ???</vt:lpstr>
      <vt:lpstr>PowerPoint プレゼンテーション</vt:lpstr>
      <vt:lpstr>PowerPoint プレゼンテーション</vt:lpstr>
      <vt:lpstr>PowerPoint プレゼンテーション</vt:lpstr>
      <vt:lpstr>PowerPoint プレゼンテーション</vt:lpstr>
    </vt:vector>
  </TitlesOfParts>
  <Company>大阪大学生命機能研究科</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近藤滋</dc:creator>
  <cp:lastModifiedBy>近藤 滋</cp:lastModifiedBy>
  <cp:revision>75</cp:revision>
  <dcterms:created xsi:type="dcterms:W3CDTF">2014-04-21T15:57:10Z</dcterms:created>
  <dcterms:modified xsi:type="dcterms:W3CDTF">2019-05-07T02:52:14Z</dcterms:modified>
</cp:coreProperties>
</file>